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8" r:id="rId6"/>
    <p:sldId id="291" r:id="rId7"/>
    <p:sldId id="292" r:id="rId8"/>
    <p:sldId id="293" r:id="rId9"/>
    <p:sldId id="295" r:id="rId10"/>
    <p:sldId id="296" r:id="rId11"/>
    <p:sldId id="281" r:id="rId12"/>
    <p:sldId id="297" r:id="rId13"/>
    <p:sldId id="282" r:id="rId14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538"/>
    <a:srgbClr val="47A8D9"/>
    <a:srgbClr val="F19D99"/>
    <a:srgbClr val="605D5C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70" d="100"/>
          <a:sy n="70" d="100"/>
        </p:scale>
        <p:origin x="900" y="60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расходов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8AC-43C6-A1B8-DD9871E1147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8AC-43C6-A1B8-DD9871E114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78AC-43C6-A1B8-DD9871E1147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78AC-43C6-A1B8-DD9871E1147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78AC-43C6-A1B8-DD9871E1147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Стоимость лицензии на патент</c:v>
                </c:pt>
                <c:pt idx="1">
                  <c:v>Рабочий проект установки </c:v>
                </c:pt>
                <c:pt idx="2">
                  <c:v>Изготовление комплектующих для установки сухой грануляции</c:v>
                </c:pt>
                <c:pt idx="3">
                  <c:v>Покупка материалов</c:v>
                </c:pt>
                <c:pt idx="4">
                  <c:v>Поставка товаров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45.8</c:v>
                </c:pt>
                <c:pt idx="1">
                  <c:v>15</c:v>
                </c:pt>
                <c:pt idx="2">
                  <c:v>21.7</c:v>
                </c:pt>
                <c:pt idx="3">
                  <c:v>17.8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8AC-43C6-A1B8-DD9871E1147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mailto:sinyak-94@bk.ru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0" y="2682285"/>
            <a:ext cx="5753344" cy="1495017"/>
          </a:xfrm>
        </p:spPr>
        <p:txBody>
          <a:bodyPr>
            <a:noAutofit/>
          </a:bodyPr>
          <a:lstStyle/>
          <a:p>
            <a:r>
              <a:rPr lang="ru-RU" sz="3600" dirty="0"/>
              <a:t>Разработка технологии утилизации теплоты при охлаждении доменного шлака при сухой грануляции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Основной проблемой является выделение большого количества сероводорода и сернистых соединений, что наносит вред окружающей среде, человеку, животным, растениям, строительным конструкциям, водному и воздушному бассейну.  </a:t>
            </a:r>
          </a:p>
          <a:p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166DDEE-96A0-A6D0-A3A5-6EE5176BA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101" y="2469097"/>
            <a:ext cx="6709313" cy="3773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08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2" y="1173707"/>
            <a:ext cx="4767696" cy="4953875"/>
          </a:xfrm>
        </p:spPr>
        <p:txBody>
          <a:bodyPr/>
          <a:lstStyle/>
          <a:p>
            <a:r>
              <a:rPr lang="ru-RU" dirty="0"/>
              <a:t>Решением данной проблемы будет разработка технологии и установки для грануляции доменного шлака.</a:t>
            </a:r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0" i="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Основным его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0" i="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преимуществом является исключение из оборота технологической воды,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0" i="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что дает возможность осуществления процесса грануляции доменного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0" i="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шлака непосредственно у металлургических агрегатов.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FFC19A-79B2-B250-19DF-46DEC0F42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282" y="1013556"/>
            <a:ext cx="6117905" cy="508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Основные потребители – крупные металлургические предприятия России с доменным производством.</a:t>
            </a:r>
          </a:p>
          <a:p>
            <a:r>
              <a:rPr lang="ru-RU" dirty="0"/>
              <a:t>Такие как: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ПАО «Северсталь»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Новолипецкий металлургический комбинат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Магнитогорский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Челябинский металлургический комбинат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АО «ЕВРАЗ Западно-Сибирский металлургический комбинат»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И др.</a:t>
            </a:r>
          </a:p>
          <a:p>
            <a:pPr marL="0" indent="0"/>
            <a:r>
              <a:rPr lang="ru-RU" dirty="0"/>
              <a:t>Клиентом является - ПАО «Северсталь»</a:t>
            </a:r>
          </a:p>
          <a:p>
            <a:pPr marL="0" indent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741234" y="6490910"/>
            <a:ext cx="367381" cy="236874"/>
          </a:xfrm>
        </p:spPr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5F76B22F-D487-486C-06D5-7E6AE1088E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2126056"/>
              </p:ext>
            </p:extLst>
          </p:nvPr>
        </p:nvGraphicFramePr>
        <p:xfrm>
          <a:off x="311110" y="832846"/>
          <a:ext cx="11532687" cy="589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757">
                  <a:extLst>
                    <a:ext uri="{9D8B030D-6E8A-4147-A177-3AD203B41FA5}">
                      <a16:colId xmlns:a16="http://schemas.microsoft.com/office/drawing/2014/main" val="1310413251"/>
                    </a:ext>
                  </a:extLst>
                </a:gridCol>
                <a:gridCol w="2254484">
                  <a:extLst>
                    <a:ext uri="{9D8B030D-6E8A-4147-A177-3AD203B41FA5}">
                      <a16:colId xmlns:a16="http://schemas.microsoft.com/office/drawing/2014/main" val="2791040754"/>
                    </a:ext>
                  </a:extLst>
                </a:gridCol>
                <a:gridCol w="1173177">
                  <a:extLst>
                    <a:ext uri="{9D8B030D-6E8A-4147-A177-3AD203B41FA5}">
                      <a16:colId xmlns:a16="http://schemas.microsoft.com/office/drawing/2014/main" val="3233243336"/>
                    </a:ext>
                  </a:extLst>
                </a:gridCol>
                <a:gridCol w="1125654">
                  <a:extLst>
                    <a:ext uri="{9D8B030D-6E8A-4147-A177-3AD203B41FA5}">
                      <a16:colId xmlns:a16="http://schemas.microsoft.com/office/drawing/2014/main" val="1011739084"/>
                    </a:ext>
                  </a:extLst>
                </a:gridCol>
                <a:gridCol w="2130753">
                  <a:extLst>
                    <a:ext uri="{9D8B030D-6E8A-4147-A177-3AD203B41FA5}">
                      <a16:colId xmlns:a16="http://schemas.microsoft.com/office/drawing/2014/main" val="657761839"/>
                    </a:ext>
                  </a:extLst>
                </a:gridCol>
                <a:gridCol w="2371862">
                  <a:extLst>
                    <a:ext uri="{9D8B030D-6E8A-4147-A177-3AD203B41FA5}">
                      <a16:colId xmlns:a16="http://schemas.microsoft.com/office/drawing/2014/main" val="3453744429"/>
                    </a:ext>
                  </a:extLst>
                </a:gridCol>
              </a:tblGrid>
              <a:tr h="2122400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Ключевые партнёры:</a:t>
                      </a:r>
                    </a:p>
                    <a:p>
                      <a:r>
                        <a:rPr lang="ru-RU" sz="2000" b="0" dirty="0"/>
                        <a:t>Проектировщики</a:t>
                      </a:r>
                    </a:p>
                    <a:p>
                      <a:r>
                        <a:rPr lang="ru-RU" sz="2000" b="0" dirty="0"/>
                        <a:t>Производители комплектующих</a:t>
                      </a:r>
                    </a:p>
                    <a:p>
                      <a:r>
                        <a:rPr lang="ru-RU" sz="2000" b="0" dirty="0"/>
                        <a:t>Поставщики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Ключевые действия:</a:t>
                      </a:r>
                    </a:p>
                    <a:p>
                      <a:r>
                        <a:rPr lang="ru-RU" sz="2000" b="0" dirty="0"/>
                        <a:t>Создание технологии сухой грануляции</a:t>
                      </a: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ru-RU" sz="2000" dirty="0"/>
                        <a:t>Ценностные предложения:</a:t>
                      </a:r>
                    </a:p>
                    <a:p>
                      <a:r>
                        <a:rPr lang="ru-RU" sz="2000" b="0" dirty="0"/>
                        <a:t>Не обнаружено предприятий которые бы занимались сухой грануляцией доменного шлака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Взаимоотношения с клиентами:</a:t>
                      </a:r>
                    </a:p>
                    <a:p>
                      <a:r>
                        <a:rPr lang="ru-RU" sz="2000" b="0" dirty="0"/>
                        <a:t>Персональная поддержка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Сегменты потребителей:</a:t>
                      </a:r>
                    </a:p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/>
                        <a:t>Крупные металлургические предприятия России с доменным производством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120142"/>
                  </a:ext>
                </a:extLst>
              </a:tr>
              <a:tr h="24613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Ключевые ресурсы:</a:t>
                      </a:r>
                    </a:p>
                    <a:p>
                      <a:r>
                        <a:rPr lang="ru-RU" sz="2000" dirty="0"/>
                        <a:t>Человеческие </a:t>
                      </a:r>
                    </a:p>
                    <a:p>
                      <a:r>
                        <a:rPr lang="ru-RU" sz="2000" dirty="0"/>
                        <a:t>Интеллектуальные</a:t>
                      </a:r>
                    </a:p>
                    <a:p>
                      <a:r>
                        <a:rPr lang="ru-RU" sz="2000" dirty="0"/>
                        <a:t>Финансовые </a:t>
                      </a:r>
                    </a:p>
                    <a:p>
                      <a:r>
                        <a:rPr lang="ru-RU" sz="2000" dirty="0"/>
                        <a:t>Материальные 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Каналы:</a:t>
                      </a:r>
                    </a:p>
                    <a:p>
                      <a:r>
                        <a:rPr lang="ru-RU" sz="2000" b="0" dirty="0"/>
                        <a:t>Реклама </a:t>
                      </a:r>
                    </a:p>
                    <a:p>
                      <a:r>
                        <a:rPr lang="ru-RU" sz="2000" dirty="0"/>
                        <a:t>Прямые продажи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83524"/>
                  </a:ext>
                </a:extLst>
              </a:tr>
              <a:tr h="1311144">
                <a:tc gridSpan="3">
                  <a:txBody>
                    <a:bodyPr/>
                    <a:lstStyle/>
                    <a:p>
                      <a:r>
                        <a:rPr lang="ru-RU" sz="2000" b="1" dirty="0"/>
                        <a:t>Структура расходов:</a:t>
                      </a:r>
                    </a:p>
                    <a:p>
                      <a:r>
                        <a:rPr lang="ru-RU" sz="2000" b="0" dirty="0"/>
                        <a:t>Команда </a:t>
                      </a:r>
                    </a:p>
                    <a:p>
                      <a:r>
                        <a:rPr lang="ru-RU" sz="2000" b="0" dirty="0"/>
                        <a:t>Маркетинг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000" b="1" dirty="0"/>
                        <a:t>Потоки доходов:</a:t>
                      </a:r>
                    </a:p>
                    <a:p>
                      <a:r>
                        <a:rPr lang="ru-RU" sz="2000" b="0" dirty="0"/>
                        <a:t>Продажа лицензий</a:t>
                      </a:r>
                    </a:p>
                    <a:p>
                      <a:r>
                        <a:rPr lang="ru-RU" sz="2000" b="0" dirty="0"/>
                        <a:t>Продажа проекта установки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536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7B1EEC8F-033A-5B2C-DFFB-EB3535BDC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Основные конкуренты отсутствуют, так как никто не использует технологию сухой грануляции доменного шлака и не производит установки.  </a:t>
            </a:r>
          </a:p>
          <a:p>
            <a:endParaRPr lang="ru-RU" dirty="0"/>
          </a:p>
          <a:p>
            <a:r>
              <a:rPr lang="ru-RU" dirty="0"/>
              <a:t>Наши конкурентные преимущества: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Новизна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Высокое качество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Простота 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D0836D4-4450-216F-6F0F-6181D1602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546" y="2503791"/>
            <a:ext cx="4313715" cy="382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b="0" i="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азработана математическая модель охлаждения капель доменного шлака во встречном потоке воздуха.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Разработана бизнес модель.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Намечен дальнейший путь развития проекта.</a:t>
            </a:r>
          </a:p>
          <a:p>
            <a:endParaRPr lang="ru-RU" dirty="0"/>
          </a:p>
          <a:p>
            <a:r>
              <a:rPr lang="ru-RU" b="1" dirty="0"/>
              <a:t>Следующие этапы развития: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kern="1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Разработка рабочего проекта установки сухой грануляции дом шлака.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kern="1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Организация малого предприятия по производству элементов установки сухой грануляции доменного шлака.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kern="1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Продажа комплектующих установки сухой грануляции дом шлака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148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39DF941F-26C3-0FD4-96C3-BBDCD22CE3C8}"/>
              </a:ext>
            </a:extLst>
          </p:cNvPr>
          <p:cNvSpPr/>
          <p:nvPr/>
        </p:nvSpPr>
        <p:spPr>
          <a:xfrm>
            <a:off x="750627" y="5158854"/>
            <a:ext cx="10679673" cy="36521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C0582B0-9A8B-F12F-6DDD-FB27BBA87CEA}"/>
              </a:ext>
            </a:extLst>
          </p:cNvPr>
          <p:cNvSpPr/>
          <p:nvPr/>
        </p:nvSpPr>
        <p:spPr>
          <a:xfrm>
            <a:off x="1569494" y="3429793"/>
            <a:ext cx="109182" cy="19925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73B5747-6661-597D-582C-9E647947BF03}"/>
              </a:ext>
            </a:extLst>
          </p:cNvPr>
          <p:cNvSpPr/>
          <p:nvPr/>
        </p:nvSpPr>
        <p:spPr>
          <a:xfrm>
            <a:off x="9542060" y="3437253"/>
            <a:ext cx="109182" cy="19925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4D3156-1B9B-C4F6-CD5D-B8AAECAEFAC4}"/>
              </a:ext>
            </a:extLst>
          </p:cNvPr>
          <p:cNvSpPr/>
          <p:nvPr/>
        </p:nvSpPr>
        <p:spPr>
          <a:xfrm>
            <a:off x="5245290" y="3429794"/>
            <a:ext cx="109182" cy="19925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8AB040-9A0A-C2FF-16F7-8EDB394DA3E3}"/>
              </a:ext>
            </a:extLst>
          </p:cNvPr>
          <p:cNvSpPr txBox="1"/>
          <p:nvPr/>
        </p:nvSpPr>
        <p:spPr>
          <a:xfrm>
            <a:off x="237311" y="1988016"/>
            <a:ext cx="2773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Анализ ситуации, формулировка проблемы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5E2869-4B10-399B-F0E9-734243855C54}"/>
              </a:ext>
            </a:extLst>
          </p:cNvPr>
          <p:cNvSpPr txBox="1"/>
          <p:nvPr/>
        </p:nvSpPr>
        <p:spPr>
          <a:xfrm>
            <a:off x="4131471" y="1918766"/>
            <a:ext cx="233681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Разработка решения ситуации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7137B9-EEDD-F4F5-74BB-BA4FC5C873F3}"/>
              </a:ext>
            </a:extLst>
          </p:cNvPr>
          <p:cNvSpPr txBox="1"/>
          <p:nvPr/>
        </p:nvSpPr>
        <p:spPr>
          <a:xfrm>
            <a:off x="8593540" y="1818670"/>
            <a:ext cx="211540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Проведение финальных расчетов, итоги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460D0E-6195-9851-724B-945F6FCB604A}"/>
              </a:ext>
            </a:extLst>
          </p:cNvPr>
          <p:cNvSpPr txBox="1"/>
          <p:nvPr/>
        </p:nvSpPr>
        <p:spPr>
          <a:xfrm>
            <a:off x="483467" y="5615500"/>
            <a:ext cx="206986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E63538"/>
                </a:solidFill>
              </a:rPr>
              <a:t>Апрель 2023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5B7C69-ED6F-AFA5-D1AE-1A873BAABFD0}"/>
              </a:ext>
            </a:extLst>
          </p:cNvPr>
          <p:cNvSpPr txBox="1"/>
          <p:nvPr/>
        </p:nvSpPr>
        <p:spPr>
          <a:xfrm>
            <a:off x="4083754" y="5616108"/>
            <a:ext cx="232307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E63538"/>
                </a:solidFill>
              </a:rPr>
              <a:t>Сентябрь 2023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DFF04D-FF77-87A8-13E9-A0E32B166FD8}"/>
              </a:ext>
            </a:extLst>
          </p:cNvPr>
          <p:cNvSpPr txBox="1"/>
          <p:nvPr/>
        </p:nvSpPr>
        <p:spPr>
          <a:xfrm>
            <a:off x="8227984" y="5611986"/>
            <a:ext cx="215193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E63538"/>
                </a:solidFill>
              </a:rPr>
              <a:t>Декабрь 2025</a:t>
            </a:r>
          </a:p>
        </p:txBody>
      </p:sp>
    </p:spTree>
    <p:extLst>
      <p:ext uri="{BB962C8B-B14F-4D97-AF65-F5344CB8AC3E}">
        <p14:creationId xmlns:p14="http://schemas.microsoft.com/office/powerpoint/2010/main" val="3331001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1371308"/>
            <a:ext cx="5485685" cy="4350843"/>
          </a:xfrm>
        </p:spPr>
        <p:txBody>
          <a:bodyPr/>
          <a:lstStyle/>
          <a:p>
            <a:r>
              <a:rPr lang="ru-RU" dirty="0"/>
              <a:t>Необходимая сумма – 20 млн рублей</a:t>
            </a:r>
          </a:p>
          <a:p>
            <a:r>
              <a:rPr lang="ru-RU" dirty="0"/>
              <a:t>Стоимость лицензии на патент -10 млн рублей</a:t>
            </a:r>
          </a:p>
          <a:p>
            <a:r>
              <a:rPr lang="ru-RU" dirty="0"/>
              <a:t>Рабочий проект установки – 3 млн рублей</a:t>
            </a:r>
          </a:p>
          <a:p>
            <a:r>
              <a:rPr lang="ru-RU" dirty="0"/>
              <a:t>Изготовление комплектующих – 5 млн рублей</a:t>
            </a:r>
          </a:p>
          <a:p>
            <a:r>
              <a:rPr lang="ru-RU" dirty="0"/>
              <a:t>Покупка материалов – 4 млн рублей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395C1C0E-9637-FDB3-9675-5E3E1357BA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8721004"/>
              </p:ext>
            </p:extLst>
          </p:nvPr>
        </p:nvGraphicFramePr>
        <p:xfrm>
          <a:off x="6095206" y="1371308"/>
          <a:ext cx="5760872" cy="4350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3999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10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43" name="Объект 1"/>
          <p:cNvSpPr txBox="1">
            <a:spLocks/>
          </p:cNvSpPr>
          <p:nvPr/>
        </p:nvSpPr>
        <p:spPr>
          <a:xfrm>
            <a:off x="550144" y="962542"/>
            <a:ext cx="10971372" cy="5740024"/>
          </a:xfrm>
          <a:prstGeom prst="rect">
            <a:avLst/>
          </a:prstGeom>
        </p:spPr>
        <p:txBody>
          <a:bodyPr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Синяк Виктория –лидер</a:t>
            </a:r>
          </a:p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Электронная почта: </a:t>
            </a:r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sinyak-94@bk.ru</a:t>
            </a:r>
            <a:endParaRPr lang="ru-RU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89815043065</a:t>
            </a:r>
          </a:p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Разумов Егор – интегратор </a:t>
            </a:r>
          </a:p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Электронная почта: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u="sng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egor.ra2@yandex.ru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89211452863</a:t>
            </a: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Спиридонов Олег – производитель </a:t>
            </a:r>
          </a:p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Электронная почта: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u="sng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syperpeperg@gmail.com </a:t>
            </a:r>
            <a:endParaRPr lang="ru-RU" sz="2400" u="sng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89211465076</a:t>
            </a:r>
          </a:p>
          <a:p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Ментор команды – Синицын Николай Николаевич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399AF7-43F5-7F4A-7403-70F8D75FDD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922" y="1969101"/>
            <a:ext cx="1435549" cy="186345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4328D0-0A44-0594-035D-2EFF80C119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246" y="3176981"/>
            <a:ext cx="1438270" cy="18634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1ADC86-66F5-3FB6-467D-9D8A07E2F7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9" r="6445"/>
          <a:stretch/>
        </p:blipFill>
        <p:spPr>
          <a:xfrm>
            <a:off x="6886679" y="942075"/>
            <a:ext cx="1435549" cy="185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2728</TotalTime>
  <Words>399</Words>
  <Application>Microsoft Office PowerPoint</Application>
  <PresentationFormat>Произвольный</PresentationFormat>
  <Paragraphs>93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Tahoma</vt:lpstr>
      <vt:lpstr>Wingdings</vt:lpstr>
      <vt:lpstr>Презентация</vt:lpstr>
      <vt:lpstr>Разработка технологии утилизации теплоты при охлаждении доменного шлака при сухой грануляции</vt:lpstr>
      <vt:lpstr>Актуальность проекта и проблема клиента</vt:lpstr>
      <vt:lpstr>Решение</vt:lpstr>
      <vt:lpstr>Целевая аудитория</vt:lpstr>
      <vt:lpstr>Бизнес-модель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Виктория Синяк</cp:lastModifiedBy>
  <cp:revision>290</cp:revision>
  <dcterms:created xsi:type="dcterms:W3CDTF">2022-04-04T12:37:27Z</dcterms:created>
  <dcterms:modified xsi:type="dcterms:W3CDTF">2023-11-20T18:37:55Z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