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Roboto"/>
      <p:regular r:id="rId29"/>
      <p:bold r:id="rId30"/>
      <p:italic r:id="rId31"/>
      <p:boldItalic r:id="rId32"/>
    </p:embeddedFont>
    <p:embeddedFont>
      <p:font typeface="Franklin Gothic"/>
      <p:bold r:id="rId33"/>
    </p:embeddedFont>
    <p:embeddedFont>
      <p:font typeface="Lato Black"/>
      <p:bold r:id="rId34"/>
      <p:boldItalic r:id="rId35"/>
    </p:embeddedFont>
    <p:embeddedFont>
      <p:font typeface="Helvetica Neue"/>
      <p:regular r:id="rId36"/>
      <p:bold r:id="rId37"/>
      <p:italic r:id="rId38"/>
      <p:boldItalic r:id="rId39"/>
    </p:embeddedFont>
    <p:embeddedFont>
      <p:font typeface="PT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4" roundtripDataSignature="AMtx7mjAMJDDQ1m+tSXxBU7uE4P6TF8e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B6DAED-B026-4D94-A258-A448B3FF5D14}">
  <a:tblStyle styleId="{FCB6DAED-B026-4D94-A258-A448B3FF5D1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TSans-regular.fntdata"/><Relationship Id="rId20" Type="http://schemas.openxmlformats.org/officeDocument/2006/relationships/slide" Target="slides/slide14.xml"/><Relationship Id="rId42" Type="http://schemas.openxmlformats.org/officeDocument/2006/relationships/font" Target="fonts/PTSans-italic.fntdata"/><Relationship Id="rId41" Type="http://schemas.openxmlformats.org/officeDocument/2006/relationships/font" Target="fonts/PTSans-bold.fntdata"/><Relationship Id="rId22" Type="http://schemas.openxmlformats.org/officeDocument/2006/relationships/slide" Target="slides/slide16.xml"/><Relationship Id="rId44" Type="http://customschemas.google.com/relationships/presentationmetadata" Target="metadata"/><Relationship Id="rId21" Type="http://schemas.openxmlformats.org/officeDocument/2006/relationships/slide" Target="slides/slide15.xml"/><Relationship Id="rId43" Type="http://schemas.openxmlformats.org/officeDocument/2006/relationships/font" Target="fonts/PTSans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5.xml"/><Relationship Id="rId33" Type="http://schemas.openxmlformats.org/officeDocument/2006/relationships/font" Target="fonts/FranklinGothic-bold.fntdata"/><Relationship Id="rId10" Type="http://schemas.openxmlformats.org/officeDocument/2006/relationships/slide" Target="slides/slide4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7.xml"/><Relationship Id="rId35" Type="http://schemas.openxmlformats.org/officeDocument/2006/relationships/font" Target="fonts/LatoBlack-boldItalic.fntdata"/><Relationship Id="rId12" Type="http://schemas.openxmlformats.org/officeDocument/2006/relationships/slide" Target="slides/slide6.xml"/><Relationship Id="rId34" Type="http://schemas.openxmlformats.org/officeDocument/2006/relationships/font" Target="fonts/LatoBlack-bold.fntdata"/><Relationship Id="rId15" Type="http://schemas.openxmlformats.org/officeDocument/2006/relationships/slide" Target="slides/slide9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8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11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10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killbox.ru/media/marketing/kak-otsenit-obyem-rynka-metodom-pam-tam-sam-som-rasskazyvaem-na-primere-onlaynservisa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b="1" lang="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" sz="1200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u="sng">
                <a:solidFill>
                  <a:schemeClr val="hlink"/>
                </a:solidFill>
                <a:hlinkClick r:id="rId2"/>
              </a:rPr>
              <a:t>https://skillbox.ru/media/marketing/kak-otsenit-obyem-rynka-metodom-pam-tam-sam-som-rasskazyvaem-na-primere-onlaynservisa/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631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a0a0e32872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2a0a0e32872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a11f5f836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g2a11f5f836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a0a0e3287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g2a0a0e3287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a0a0e32872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g2a0a0e3287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a0a0e3287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g2a0a0e3287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a11f5f836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2a11f5f836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631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a0a0e3287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2a0a0e3287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сделать самые первые расчеты, прикидки,  пусть и “сырые”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" name="Google Shape;12;p22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" name="Google Shape;2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" name="Google Shape;2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2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3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3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3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3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1320272" y="1364741"/>
            <a:ext cx="70242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" sz="3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Многофункциональный 3D принтер с использованием технологии интернет-вещей и дистанционного управления для бытового назначения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“</a:t>
            </a:r>
            <a:r>
              <a:rPr b="1" lang="ru" sz="21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АП10 </a:t>
            </a: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Радиотехника”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 txBox="1"/>
          <p:nvPr/>
        </p:nvSpPr>
        <p:spPr>
          <a:xfrm>
            <a:off x="374275" y="1812650"/>
            <a:ext cx="4117200" cy="1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</a:rPr>
              <a:t>Какую проблему решаем:</a:t>
            </a:r>
            <a:endParaRPr b="1" i="0" sz="1200" u="none" cap="none" strike="noStrike">
              <a:solidFill>
                <a:srgbClr val="0B539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i="1" sz="9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1" lang="ru" sz="1300">
                <a:solidFill>
                  <a:schemeClr val="dk2"/>
                </a:solidFill>
              </a:rPr>
              <a:t>Труднодоступность технологии/аппарата 3D-печати для простых людей и образовательных организаций,не имеющих больших бюджетов на закупку аппаратуры в большом количестве для организации обучения студентов</a:t>
            </a:r>
            <a:endParaRPr i="0" sz="1300" u="none" cap="none" strike="noStrike">
              <a:solidFill>
                <a:schemeClr val="dk1"/>
              </a:solidFill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4899600" y="1887725"/>
            <a:ext cx="38082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</a:rPr>
              <a:t>Какое решение предлагаем:</a:t>
            </a:r>
            <a:endParaRPr b="1" i="0" sz="1200" u="none" cap="none" strike="noStrike">
              <a:solidFill>
                <a:srgbClr val="0B539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i="1" sz="9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i="1" lang="ru" sz="1300">
                <a:solidFill>
                  <a:schemeClr val="dk2"/>
                </a:solidFill>
              </a:rPr>
              <a:t>3D-принтер на основе технологии интернет-вещей, собранный на основе бюджетных комплектующих. По соотношению цена/качество/инновации - одно из лучших предложений на рынке под поставленную задачу.</a:t>
            </a:r>
            <a:endParaRPr i="0" sz="1300" u="none" cap="none" strike="noStrike">
              <a:solidFill>
                <a:schemeClr val="dk1"/>
              </a:solidFill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i="0" sz="700" u="none" cap="none" strike="noStrike">
              <a:solidFill>
                <a:schemeClr val="dk1"/>
              </a:solidFill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439328" y="4065071"/>
            <a:ext cx="29652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B5394"/>
                </a:solidFill>
              </a:rPr>
              <a:t>Рынок НТИ:  </a:t>
            </a:r>
            <a:r>
              <a:rPr i="0" lang="ru" sz="10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TECHNET, HOMENET</a:t>
            </a:r>
            <a:endParaRPr b="1" i="0" sz="900" u="none" cap="none" strike="noStrike">
              <a:solidFill>
                <a:srgbClr val="0B5394"/>
              </a:solidFill>
            </a:endParaRPr>
          </a:p>
          <a:p>
            <a:pPr indent="0" lvl="0" marL="25400" marR="12700" rtl="0" algn="l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B5394"/>
                </a:solidFill>
              </a:rPr>
              <a:t>Сквозная технология: </a:t>
            </a:r>
            <a:r>
              <a:rPr i="0" lang="ru" sz="10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Аддитивные технологии, 3D-прототипирование</a:t>
            </a:r>
            <a:endParaRPr b="1" i="0" sz="900" u="none" cap="none" strike="noStrike">
              <a:solidFill>
                <a:srgbClr val="0B5394"/>
              </a:solidFill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286550" y="519320"/>
            <a:ext cx="6737100" cy="5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400" u="none" cap="none" strike="noStrike">
                <a:solidFill>
                  <a:srgbClr val="2F5496"/>
                </a:solidFill>
              </a:rPr>
              <a:t>Название проекта: </a:t>
            </a:r>
            <a:r>
              <a:rPr b="1" i="0" lang="ru" sz="1200" u="none" cap="none" strike="noStrike">
                <a:solidFill>
                  <a:srgbClr val="2F5496"/>
                </a:solidFill>
                <a:highlight>
                  <a:srgbClr val="FFFFFF"/>
                </a:highlight>
              </a:rPr>
              <a:t>Многофункциональный 3D принтер с использованием технологии интернет-вещей и дистанционного управления для бытового назначения</a:t>
            </a:r>
            <a:endParaRPr b="1" i="0" sz="1400" u="none" cap="none" strike="noStrike">
              <a:solidFill>
                <a:srgbClr val="2F549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 txBox="1"/>
          <p:nvPr>
            <p:ph idx="1" type="body"/>
          </p:nvPr>
        </p:nvSpPr>
        <p:spPr>
          <a:xfrm>
            <a:off x="311700" y="1109275"/>
            <a:ext cx="6769500" cy="18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ru" sz="1405">
                <a:solidFill>
                  <a:schemeClr val="dk1"/>
                </a:solidFill>
              </a:rPr>
              <a:t>Портрет целевого клиента</a:t>
            </a:r>
            <a:endParaRPr b="1" sz="1405">
              <a:solidFill>
                <a:schemeClr val="dk1"/>
              </a:solidFill>
            </a:endParaRPr>
          </a:p>
          <a:p>
            <a:pPr indent="-317817" lvl="0" marL="45720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5"/>
              <a:buAutoNum type="arabicPeriod"/>
            </a:pPr>
            <a:r>
              <a:rPr lang="ru" sz="1405">
                <a:solidFill>
                  <a:schemeClr val="dk1"/>
                </a:solidFill>
              </a:rPr>
              <a:t>Частные лица, желающие заниматься 3D-печатью, с помощью  3D принтера  бюджетной ценовой категории</a:t>
            </a:r>
            <a:endParaRPr sz="1405">
              <a:solidFill>
                <a:schemeClr val="dk1"/>
              </a:solidFill>
            </a:endParaRPr>
          </a:p>
          <a:p>
            <a:pPr indent="-31781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5"/>
              <a:buAutoNum type="arabicPeriod"/>
            </a:pPr>
            <a:r>
              <a:rPr lang="ru" sz="1405">
                <a:solidFill>
                  <a:schemeClr val="dk1"/>
                </a:solidFill>
              </a:rPr>
              <a:t>Образовательные организации, на базе которых возможна организация дополнительной секции образования по направлению 3D-печати и обучение студентов работы с 3D-принтером</a:t>
            </a:r>
            <a:endParaRPr sz="1405">
              <a:solidFill>
                <a:schemeClr val="dk1"/>
              </a:solidFill>
            </a:endParaRPr>
          </a:p>
          <a:p>
            <a:pPr indent="-31781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5"/>
              <a:buAutoNum type="arabicPeriod"/>
            </a:pPr>
            <a:r>
              <a:rPr lang="ru" sz="1405">
                <a:solidFill>
                  <a:schemeClr val="dk1"/>
                </a:solidFill>
              </a:rPr>
              <a:t>Любые предприятия, имеющие потребность в 3D-печати</a:t>
            </a:r>
            <a:endParaRPr sz="1405">
              <a:solidFill>
                <a:schemeClr val="dk1"/>
              </a:solidFill>
            </a:endParaRPr>
          </a:p>
          <a:p>
            <a:pPr indent="27574" lvl="0" marL="59489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sz="140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sz="1405">
              <a:solidFill>
                <a:schemeClr val="dk1"/>
              </a:solidFill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/>
          <p:nvPr>
            <p:ph idx="1" type="body"/>
          </p:nvPr>
        </p:nvSpPr>
        <p:spPr>
          <a:xfrm>
            <a:off x="183800" y="851300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/>
              <a:t>AS IS</a:t>
            </a:r>
            <a:endParaRPr b="1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AutoNum type="arabicPeriod"/>
            </a:pPr>
            <a:r>
              <a:rPr i="1" lang="ru" sz="1300"/>
              <a:t>Используются относительно дорогие модели 3D-принтера</a:t>
            </a:r>
            <a:endParaRPr i="1"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i="1" lang="ru" sz="1300"/>
              <a:t>Большинство образовательных организаций не заинтересованы в закупке оборудования для организации дополнительной секции образования, ввиду их большой стоимости</a:t>
            </a:r>
            <a:endParaRPr i="1"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i="1" lang="ru" sz="1300"/>
              <a:t>Для большинства людей 3D-принтер является оборудованием, покупка которого оценивается выше среднего по ценнику</a:t>
            </a:r>
            <a:endParaRPr i="1" sz="1300"/>
          </a:p>
        </p:txBody>
      </p:sp>
      <p:sp>
        <p:nvSpPr>
          <p:cNvPr id="91" name="Google Shape;91;p5"/>
          <p:cNvSpPr txBox="1"/>
          <p:nvPr>
            <p:ph idx="2" type="body"/>
          </p:nvPr>
        </p:nvSpPr>
        <p:spPr>
          <a:xfrm>
            <a:off x="5033600" y="851300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300"/>
              <a:t>TO BE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i="1" lang="ru" sz="1300"/>
              <a:t>Проект позволит образовательным организациям предоставить доступ к бюджетным 3D принтерам для дополнительного образования, упростив и удешевив процесс печати и управления принтером. Это позволит студентам развивать навыки в области 3D моделирования и печати, не требуя больших затрат на оборудование и обслуживание,</a:t>
            </a:r>
            <a:endParaRPr i="1"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i="1" lang="ru" sz="1300"/>
              <a:t>Сделать доступнее рынок 3D-принтеров для обычного человека и предприя</a:t>
            </a:r>
            <a:r>
              <a:rPr i="1" lang="ru" sz="1300"/>
              <a:t>тий</a:t>
            </a:r>
            <a:endParaRPr i="1" sz="1300"/>
          </a:p>
        </p:txBody>
      </p:sp>
      <p:sp>
        <p:nvSpPr>
          <p:cNvPr id="92" name="Google Shape;92;p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98" name="Google Shape;98;p6"/>
          <p:cNvGrpSpPr/>
          <p:nvPr/>
        </p:nvGrpSpPr>
        <p:grpSpPr>
          <a:xfrm>
            <a:off x="350125" y="786600"/>
            <a:ext cx="5155400" cy="4213351"/>
            <a:chOff x="1932750" y="786600"/>
            <a:chExt cx="5155400" cy="4213351"/>
          </a:xfrm>
        </p:grpSpPr>
        <p:pic>
          <p:nvPicPr>
            <p:cNvPr id="99" name="Google Shape;99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32750" y="786600"/>
              <a:ext cx="4227950" cy="42133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6"/>
            <p:cNvSpPr txBox="1"/>
            <p:nvPr/>
          </p:nvSpPr>
          <p:spPr>
            <a:xfrm>
              <a:off x="4308050" y="1502800"/>
              <a:ext cx="1446600" cy="27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</a:rPr>
                <a:t>6 млрд дол</a:t>
              </a:r>
              <a:r>
                <a:rPr lang="ru" sz="1300">
                  <a:solidFill>
                    <a:schemeClr val="lt1"/>
                  </a:solidFill>
                </a:rPr>
                <a:t>л</a:t>
              </a:r>
              <a:endParaRPr sz="1100">
                <a:solidFill>
                  <a:schemeClr val="lt1"/>
                </a:solidFill>
              </a:endParaRPr>
            </a:p>
          </p:txBody>
        </p:sp>
        <p:sp>
          <p:nvSpPr>
            <p:cNvPr id="101" name="Google Shape;101;p6"/>
            <p:cNvSpPr txBox="1"/>
            <p:nvPr/>
          </p:nvSpPr>
          <p:spPr>
            <a:xfrm>
              <a:off x="4392650" y="2318850"/>
              <a:ext cx="2695500" cy="30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538"/>
                <a:buFont typeface="Arial"/>
                <a:buNone/>
              </a:pPr>
              <a:r>
                <a:rPr b="1" lang="ru" sz="1300">
                  <a:solidFill>
                    <a:schemeClr val="lt1"/>
                  </a:solidFill>
                </a:rPr>
                <a:t>2,5 млрд. рублей </a:t>
              </a:r>
              <a:endParaRPr sz="1800">
                <a:solidFill>
                  <a:schemeClr val="lt1"/>
                </a:solidFill>
              </a:endParaRPr>
            </a:p>
          </p:txBody>
        </p:sp>
        <p:sp>
          <p:nvSpPr>
            <p:cNvPr id="102" name="Google Shape;102;p6"/>
            <p:cNvSpPr txBox="1"/>
            <p:nvPr/>
          </p:nvSpPr>
          <p:spPr>
            <a:xfrm>
              <a:off x="4392650" y="3114200"/>
              <a:ext cx="2695500" cy="30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</a:rPr>
                <a:t>1,6 </a:t>
              </a:r>
              <a:r>
                <a:rPr b="1" lang="ru" sz="1300">
                  <a:solidFill>
                    <a:schemeClr val="lt1"/>
                  </a:solidFill>
                </a:rPr>
                <a:t>млрд. рублей </a:t>
              </a:r>
              <a:endParaRPr sz="1800">
                <a:solidFill>
                  <a:schemeClr val="lt1"/>
                </a:solidFill>
              </a:endParaRPr>
            </a:p>
          </p:txBody>
        </p:sp>
        <p:sp>
          <p:nvSpPr>
            <p:cNvPr id="103" name="Google Shape;103;p6"/>
            <p:cNvSpPr txBox="1"/>
            <p:nvPr/>
          </p:nvSpPr>
          <p:spPr>
            <a:xfrm>
              <a:off x="3323100" y="4490675"/>
              <a:ext cx="2695500" cy="30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</a:rPr>
                <a:t>3,49 млн рублей</a:t>
              </a:r>
              <a:endParaRPr sz="1800">
                <a:solidFill>
                  <a:schemeClr val="lt1"/>
                </a:solidFill>
              </a:endParaRPr>
            </a:p>
          </p:txBody>
        </p:sp>
      </p:grpSp>
      <p:sp>
        <p:nvSpPr>
          <p:cNvPr id="104" name="Google Shape;104;p6"/>
          <p:cNvSpPr txBox="1"/>
          <p:nvPr>
            <p:ph idx="1" type="body"/>
          </p:nvPr>
        </p:nvSpPr>
        <p:spPr>
          <a:xfrm>
            <a:off x="5053950" y="840925"/>
            <a:ext cx="3664200" cy="24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За  2022 г. объем рынка аддитивных технологий в России (PAM) составляет  6 млрд. долл.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Из них 2,5 млрд. рублей приходится на оборудование для 3D-печати и комплектующие (TAM)  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По данным исследования  66% респондентов заявили, что используют 3D-печать для создания прототипов, поскольку это помогает ускорить время разработки нового продукта. Новые конструкции или функции деталей можно итерировать, тестировать и проверять с большей оперативностью. Таким образом, SAM сам составляет 1,65 млрд. руб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В Тамбовской области 85 учреждений дополнительного образования и 7 ВУЗов. Цена 3D принтера составляет 38 000 рублей. Таким образом, потенциальный SOM составляет  3 496 000 рублей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/>
        </p:nvSpPr>
        <p:spPr>
          <a:xfrm>
            <a:off x="5513630" y="85519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75" y="566894"/>
            <a:ext cx="7365383" cy="41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g2a0a0e32872_2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675" y="620575"/>
            <a:ext cx="7513625" cy="422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a0a0e32872_2_1"/>
          <p:cNvSpPr txBox="1"/>
          <p:nvPr/>
        </p:nvSpPr>
        <p:spPr>
          <a:xfrm>
            <a:off x="5513630" y="85519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a11f5f836e_0_12"/>
          <p:cNvSpPr txBox="1"/>
          <p:nvPr>
            <p:ph idx="1" type="body"/>
          </p:nvPr>
        </p:nvSpPr>
        <p:spPr>
          <a:xfrm>
            <a:off x="311700" y="9900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</a:rPr>
              <a:t>Многофункциональный 3D принтер с использованием технологии интернет-вещей и дистанционного управления для бытового назначения 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</a:rPr>
              <a:t>Функционал прототипа: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</a:rPr>
              <a:t>3D Печать простых бытовых предметов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</a:rPr>
              <a:t>Рисование чертежей и рисунков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</a:rPr>
              <a:t>Выжигание лазером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</a:rPr>
              <a:t>Гравировка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</a:rPr>
              <a:t>Управление </a:t>
            </a:r>
            <a:r>
              <a:rPr b="1" lang="ru" sz="1200">
                <a:solidFill>
                  <a:schemeClr val="dk1"/>
                </a:solidFill>
                <a:highlight>
                  <a:schemeClr val="lt1"/>
                </a:highlight>
              </a:rPr>
              <a:t>3D принтером осуществляется через мобильное приложение.</a:t>
            </a:r>
            <a:endParaRPr b="1"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Благодаря использованию технологии интернет-вещей и дистанционного управления, этот 3D принтер подключен к сети, что открывает широкий спектр возможностей. Пользователи смогут загружать модели и проекты из онлайн-хранилищ, делиться своими работами и идеями с другими пользователями по всему миру, а также получать доступ к базе знаний и опыту сообщества.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22" name="Google Shape;122;g2a11f5f836e_0_12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 txBox="1"/>
          <p:nvPr/>
        </p:nvSpPr>
        <p:spPr>
          <a:xfrm rot="5400000">
            <a:off x="6806725" y="1921050"/>
            <a:ext cx="38820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 и аналоги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8" name="Google Shape;128;p10"/>
          <p:cNvGraphicFramePr/>
          <p:nvPr/>
        </p:nvGraphicFramePr>
        <p:xfrm>
          <a:off x="121075" y="1606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{FCB6DAED-B026-4D94-A258-A448B3FF5D14}</a:tableStyleId>
              </a:tblPr>
              <a:tblGrid>
                <a:gridCol w="1624025"/>
                <a:gridCol w="2019025"/>
                <a:gridCol w="1395150"/>
                <a:gridCol w="1674675"/>
                <a:gridCol w="1528575"/>
              </a:tblGrid>
              <a:tr h="324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7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0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3D принтер Creality3D Ender 3 </a:t>
                      </a:r>
                      <a:endParaRPr b="1" sz="9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1" sz="9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Один из самых популярных бюджетных 3D-принтеров, обеспечивающих среднее качество печати за относительно сложной процедуре настройке которую нужно проводить раз в 2-3 месяца при активной печати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Много апгрейдов, прост в сборке, популярность на рынке, доступность), 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средняя-низкая скорость печати, магнитная основа не является удовлетворительной для многих задач, некачественная сборка комплектующих, требуется точная настройка для нормальной печати, иначе она бракуется из-за люфтов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к модернизации, стремиться к формированию такой же лояльности к бренду, упрощение конструкции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5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0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KINGROOm KP3S 3D Printer</a:t>
                      </a:r>
                      <a:endParaRPr b="1" sz="9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1" sz="9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один из вариантов принтера с рельсовыми направляющими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 с самой маленькой областью печати из конкурентов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Компактность, дешевый сегмент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низкая скорость печати, консольная конструкция (рельсовая)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Компактность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100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Flying Bear Ghost 5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один из дорогих принтеров имеет довольно большую область печати и имеет пассивный термокамеру.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соотношение цена-качество, цельнометаллический закрытый корпус, много прошивок, безопасен, внешний вид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Сложная сборка, хлипкий механизм подачи, Неудобное расположение катушки Сложности с печатью мелких деталей Недостаточная информативность инструкции Неработающий Wi-Fi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Соотношение цена-качество, большое количество прошивок, безопасность, внешний вид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Наш прототип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Бюджетный 3D-принтер, собранный на основе лучших бюджетных комплектующих, со встроенной технологией интернет-вещей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Компактность, дешевый сегмент, прост в сборке, хорошее соотношение цена-качество, применение технологии IoT, качественная сборка, ориентированный на большой сегмент пользователей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Возможные недоработки на стадии прототипа, 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"/>
          <p:cNvSpPr txBox="1"/>
          <p:nvPr>
            <p:ph idx="1" type="body"/>
          </p:nvPr>
        </p:nvSpPr>
        <p:spPr>
          <a:xfrm>
            <a:off x="646025" y="1366400"/>
            <a:ext cx="7332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323"/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323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Фиксированная стоимость за покупку - единоразовая оплата при покупке продукта 3D принтера.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323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Стоимость 1 принтера будет составлять ДО 20 000 рублей (без учета материала)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323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В комплект поставки </a:t>
            </a: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входит</a:t>
            </a: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: принтер, первичная настройка, обучение, базовый набор и брендированная флешка с ПО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323"/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23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23"/>
              <a:buNone/>
            </a:pPr>
            <a:r>
              <a:t/>
            </a:r>
            <a:endParaRPr sz="2000"/>
          </a:p>
        </p:txBody>
      </p:sp>
      <p:sp>
        <p:nvSpPr>
          <p:cNvPr id="134" name="Google Shape;134;p12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 txBox="1"/>
          <p:nvPr/>
        </p:nvSpPr>
        <p:spPr>
          <a:xfrm>
            <a:off x="1881125" y="-3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1800" u="none" cap="none" strike="noStrike">
                <a:solidFill>
                  <a:srgbClr val="0B5394"/>
                </a:solidFill>
              </a:rPr>
              <a:t>Бизнес-модель</a:t>
            </a:r>
            <a:endParaRPr i="0" sz="1800" u="none" cap="none" strike="noStrike">
              <a:solidFill>
                <a:srgbClr val="0B5394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i="0" sz="600" u="none" cap="none" strike="noStrike">
              <a:solidFill>
                <a:schemeClr val="dk1"/>
              </a:solidFill>
            </a:endParaRPr>
          </a:p>
        </p:txBody>
      </p:sp>
      <p:grpSp>
        <p:nvGrpSpPr>
          <p:cNvPr id="140" name="Google Shape;140;p13"/>
          <p:cNvGrpSpPr/>
          <p:nvPr/>
        </p:nvGrpSpPr>
        <p:grpSpPr>
          <a:xfrm>
            <a:off x="83099" y="373656"/>
            <a:ext cx="8627132" cy="4692244"/>
            <a:chOff x="2047904" y="1920875"/>
            <a:chExt cx="16158703" cy="8382001"/>
          </a:xfrm>
        </p:grpSpPr>
        <p:grpSp>
          <p:nvGrpSpPr>
            <p:cNvPr id="141" name="Google Shape;141;p13"/>
            <p:cNvGrpSpPr/>
            <p:nvPr/>
          </p:nvGrpSpPr>
          <p:grpSpPr>
            <a:xfrm>
              <a:off x="2047904" y="1920875"/>
              <a:ext cx="16158703" cy="8382001"/>
              <a:chOff x="1132470" y="1844675"/>
              <a:chExt cx="16158703" cy="8382001"/>
            </a:xfrm>
          </p:grpSpPr>
          <p:sp>
            <p:nvSpPr>
              <p:cNvPr id="142" name="Google Shape;142;p13"/>
              <p:cNvSpPr/>
              <p:nvPr/>
            </p:nvSpPr>
            <p:spPr>
              <a:xfrm>
                <a:off x="1136638" y="8245476"/>
                <a:ext cx="9154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" sz="900">
                    <a:solidFill>
                      <a:srgbClr val="FFFFFF"/>
                    </a:solidFill>
                  </a:rPr>
                  <a:t>\</a:t>
                </a:r>
                <a:endParaRPr sz="900">
                  <a:solidFill>
                    <a:srgbClr val="FFFFFF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9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" name="Google Shape;143;p13"/>
              <p:cNvSpPr/>
              <p:nvPr/>
            </p:nvSpPr>
            <p:spPr>
              <a:xfrm>
                <a:off x="10290973" y="8245476"/>
                <a:ext cx="7000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900" u="none" cap="none" strike="noStrike">
                  <a:solidFill>
                    <a:srgbClr val="FFFFFF"/>
                  </a:solidFill>
                </a:endParaRPr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>
                <a:off x="1132470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900" u="none" cap="none" strike="noStrike">
                  <a:solidFill>
                    <a:srgbClr val="FFFFFF"/>
                  </a:solidFill>
                </a:endParaRPr>
              </a:p>
            </p:txBody>
          </p:sp>
          <p:sp>
            <p:nvSpPr>
              <p:cNvPr id="145" name="Google Shape;145;p13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900" u="none" cap="none" strike="noStrike">
                  <a:solidFill>
                    <a:srgbClr val="FFFFFF"/>
                  </a:solidFill>
                </a:endParaRPr>
              </a:p>
            </p:txBody>
          </p:sp>
          <p:sp>
            <p:nvSpPr>
              <p:cNvPr id="146" name="Google Shape;146;p13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900" u="none" cap="none" strike="noStrike">
                  <a:solidFill>
                    <a:srgbClr val="FFFFFF"/>
                  </a:solidFill>
                </a:endParaRPr>
              </a:p>
            </p:txBody>
          </p:sp>
          <p:sp>
            <p:nvSpPr>
              <p:cNvPr id="147" name="Google Shape;147;p13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900" u="none" cap="none" strike="noStrike">
                  <a:solidFill>
                    <a:srgbClr val="FFFFFF"/>
                  </a:solidFill>
                </a:endParaRPr>
              </a:p>
            </p:txBody>
          </p:sp>
          <p:sp>
            <p:nvSpPr>
              <p:cNvPr id="148" name="Google Shape;148;p13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900" u="none" cap="none" strike="noStrike">
                  <a:solidFill>
                    <a:srgbClr val="FFFFFF"/>
                  </a:solidFill>
                </a:endParaRPr>
              </a:p>
            </p:txBody>
          </p:sp>
          <p:sp>
            <p:nvSpPr>
              <p:cNvPr id="149" name="Google Shape;149;p13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900" u="none" cap="none" strike="noStrike">
                  <a:solidFill>
                    <a:srgbClr val="FFFFFF"/>
                  </a:solidFill>
                </a:endParaRPr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900" u="none" cap="none" strike="noStrike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1" name="Google Shape;151;p13"/>
            <p:cNvSpPr txBox="1"/>
            <p:nvPr/>
          </p:nvSpPr>
          <p:spPr>
            <a:xfrm>
              <a:off x="2050015" y="2073276"/>
              <a:ext cx="2894700" cy="9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900" u="none" cap="none" strike="noStrike">
                  <a:solidFill>
                    <a:srgbClr val="000000"/>
                  </a:solidFill>
                </a:rPr>
                <a:t>2</a:t>
              </a:r>
              <a:r>
                <a:rPr b="1" i="0" lang="ru" sz="1000" u="none" cap="none" strike="noStrike">
                  <a:solidFill>
                    <a:srgbClr val="000000"/>
                  </a:solidFill>
                </a:rPr>
                <a:t>. Проблема и существующие альтернатив</a:t>
              </a:r>
              <a:r>
                <a:rPr b="1" lang="ru" sz="1000"/>
                <a:t>ы</a:t>
              </a:r>
              <a:endParaRPr sz="800"/>
            </a:p>
          </p:txBody>
        </p:sp>
        <p:sp>
          <p:nvSpPr>
            <p:cNvPr id="152" name="Google Shape;152;p13"/>
            <p:cNvSpPr txBox="1"/>
            <p:nvPr/>
          </p:nvSpPr>
          <p:spPr>
            <a:xfrm>
              <a:off x="4945614" y="2041304"/>
              <a:ext cx="3807900" cy="250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900" u="none" cap="none" strike="noStrike">
                  <a:solidFill>
                    <a:srgbClr val="000000"/>
                  </a:solidFill>
                </a:rPr>
                <a:t>4</a:t>
              </a:r>
              <a:r>
                <a:rPr b="1" i="0" lang="ru" sz="1300" u="none" cap="none" strike="noStrike">
                  <a:solidFill>
                    <a:srgbClr val="000000"/>
                  </a:solidFill>
                </a:rPr>
                <a:t>. </a:t>
              </a:r>
              <a:r>
                <a:rPr b="1" i="0" lang="ru" sz="1000" u="none" cap="none" strike="noStrike">
                  <a:solidFill>
                    <a:srgbClr val="000000"/>
                  </a:solidFill>
                </a:rPr>
                <a:t>Ре</a:t>
              </a:r>
              <a:r>
                <a:rPr b="1" i="0" lang="ru" sz="1000" u="none" cap="none" strike="noStrike">
                  <a:solidFill>
                    <a:srgbClr val="000000"/>
                  </a:solidFill>
                </a:rPr>
                <a:t>шение</a:t>
              </a:r>
              <a:endParaRPr b="1" i="0" sz="10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b="1" lang="ru" sz="900"/>
                <a:t>Произвести сбор прототипа на основе подобранных дешевых отечественных(РФ,СНГ)</a:t>
              </a:r>
              <a:br>
                <a:rPr b="1" lang="ru" sz="900"/>
              </a:br>
              <a:r>
                <a:rPr b="1" lang="ru" sz="900"/>
                <a:t>комплектующих</a:t>
              </a:r>
              <a:endParaRPr b="1"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b="1" lang="ru" sz="900"/>
                <a:t>Предложить собранный аналог рынку</a:t>
              </a:r>
              <a:endParaRPr b="1" sz="900"/>
            </a:p>
          </p:txBody>
        </p:sp>
        <p:sp>
          <p:nvSpPr>
            <p:cNvPr id="153" name="Google Shape;153;p13"/>
            <p:cNvSpPr txBox="1"/>
            <p:nvPr/>
          </p:nvSpPr>
          <p:spPr>
            <a:xfrm>
              <a:off x="4951171" y="5279588"/>
              <a:ext cx="3729300" cy="236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</a:rPr>
                <a:t>8. Ключевые метрики</a:t>
              </a:r>
              <a:br>
                <a:rPr b="1" i="0" lang="ru" sz="1000" u="none" cap="none" strike="noStrike">
                  <a:solidFill>
                    <a:srgbClr val="000000"/>
                  </a:solidFill>
                </a:rPr>
              </a:br>
              <a:endParaRPr b="1" i="0" sz="10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1. Качество печати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2. Время печати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3. Надежность и стабильность работы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4. Легкость использования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5. Гибкость и расширяемость</a:t>
              </a:r>
              <a:endParaRPr sz="1000"/>
            </a:p>
          </p:txBody>
        </p:sp>
        <p:sp>
          <p:nvSpPr>
            <p:cNvPr id="154" name="Google Shape;154;p13"/>
            <p:cNvSpPr txBox="1"/>
            <p:nvPr/>
          </p:nvSpPr>
          <p:spPr>
            <a:xfrm>
              <a:off x="8570803" y="2208868"/>
              <a:ext cx="3200400" cy="379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</a:rPr>
                <a:t>3</a:t>
              </a:r>
              <a:r>
                <a:rPr b="1" i="0" lang="ru" u="none" cap="none" strike="noStrike">
                  <a:solidFill>
                    <a:srgbClr val="000000"/>
                  </a:solidFill>
                </a:rPr>
                <a:t>. </a:t>
              </a:r>
              <a:r>
                <a:rPr b="1" i="0" lang="ru" sz="1000" u="none" cap="none" strike="noStrike">
                  <a:solidFill>
                    <a:srgbClr val="000000"/>
                  </a:solidFill>
                </a:rPr>
                <a:t>Уникальная ценность</a:t>
              </a:r>
              <a:endParaRPr i="0" sz="6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Доступность и экономичность</a:t>
              </a:r>
              <a:endParaRPr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Инновационность и технологичность</a:t>
              </a:r>
              <a:endParaRPr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Поддержка и обучение</a:t>
              </a:r>
              <a:endParaRPr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Расширяемость и гибкость</a:t>
              </a:r>
              <a:endParaRPr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Качество и производительность</a:t>
              </a:r>
              <a:endParaRPr sz="900"/>
            </a:p>
          </p:txBody>
        </p:sp>
        <p:sp>
          <p:nvSpPr>
            <p:cNvPr id="155" name="Google Shape;155;p13"/>
            <p:cNvSpPr txBox="1"/>
            <p:nvPr/>
          </p:nvSpPr>
          <p:spPr>
            <a:xfrm>
              <a:off x="11728464" y="2073284"/>
              <a:ext cx="2807700" cy="217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</a:rPr>
                <a:t>9. Скрытое преимущество</a:t>
              </a:r>
              <a:endParaRPr sz="6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sz="5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800">
                  <a:solidFill>
                    <a:schemeClr val="dk1"/>
                  </a:solidFill>
                  <a:highlight>
                    <a:srgbClr val="FFFFFF"/>
                  </a:highlight>
                </a:rPr>
                <a:t>Команда изобретателей </a:t>
              </a:r>
              <a:endParaRPr sz="2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800">
                  <a:solidFill>
                    <a:schemeClr val="dk1"/>
                  </a:solidFill>
                  <a:highlight>
                    <a:srgbClr val="FFFFFF"/>
                  </a:highlight>
                </a:rPr>
                <a:t>постоянно вносит изменения под поставленную задачу и предлагают апгрейдный продукт</a:t>
              </a:r>
              <a:endParaRPr sz="200"/>
            </a:p>
          </p:txBody>
        </p:sp>
        <p:sp>
          <p:nvSpPr>
            <p:cNvPr id="156" name="Google Shape;156;p13"/>
            <p:cNvSpPr txBox="1"/>
            <p:nvPr/>
          </p:nvSpPr>
          <p:spPr>
            <a:xfrm>
              <a:off x="11652232" y="5341416"/>
              <a:ext cx="3123000" cy="247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800" u="none" cap="none" strike="noStrike">
                  <a:solidFill>
                    <a:srgbClr val="000000"/>
                  </a:solidFill>
                </a:rPr>
                <a:t>5</a:t>
              </a:r>
              <a:r>
                <a:rPr b="1" i="0" lang="ru" sz="1200" u="none" cap="none" strike="noStrike">
                  <a:solidFill>
                    <a:srgbClr val="000000"/>
                  </a:solidFill>
                </a:rPr>
                <a:t>.</a:t>
              </a:r>
              <a:r>
                <a:rPr b="1" i="0" lang="ru" sz="900" u="none" cap="none" strike="noStrike">
                  <a:solidFill>
                    <a:srgbClr val="000000"/>
                  </a:solidFill>
                </a:rPr>
                <a:t> Каналы распространения</a:t>
              </a:r>
              <a:endParaRPr i="0" sz="5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9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900"/>
                <a:t>Интернет-реклама, маркетплейсы, </a:t>
              </a:r>
              <a:br>
                <a:rPr lang="ru" sz="900"/>
              </a:br>
              <a:r>
                <a:rPr lang="ru" sz="900"/>
                <a:t>мастер-классы с демонстрацией, заключения договор с ректорами вуза</a:t>
              </a:r>
              <a:endParaRPr sz="900"/>
            </a:p>
          </p:txBody>
        </p:sp>
        <p:sp>
          <p:nvSpPr>
            <p:cNvPr id="157" name="Google Shape;157;p13"/>
            <p:cNvSpPr txBox="1"/>
            <p:nvPr/>
          </p:nvSpPr>
          <p:spPr>
            <a:xfrm>
              <a:off x="14852651" y="1997074"/>
              <a:ext cx="3352800" cy="244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</a:rPr>
                <a:t>1. Сегмент потребителей</a:t>
              </a:r>
              <a:endParaRPr b="1" i="0" sz="10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Частные лица</a:t>
              </a:r>
              <a:endParaRPr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Студенты </a:t>
              </a:r>
              <a:br>
                <a:rPr lang="ru" sz="900"/>
              </a:br>
              <a:endParaRPr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Образовательные организации</a:t>
              </a:r>
              <a:endParaRPr sz="900"/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900"/>
                <a:buAutoNum type="arabicPeriod"/>
              </a:pPr>
              <a:r>
                <a:rPr lang="ru" sz="900"/>
                <a:t>Предприятия</a:t>
              </a:r>
              <a:endParaRPr sz="9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5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/>
            </a:p>
          </p:txBody>
        </p:sp>
        <p:sp>
          <p:nvSpPr>
            <p:cNvPr id="158" name="Google Shape;158;p13"/>
            <p:cNvSpPr txBox="1"/>
            <p:nvPr/>
          </p:nvSpPr>
          <p:spPr>
            <a:xfrm>
              <a:off x="2050006" y="8397861"/>
              <a:ext cx="3520200" cy="140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" sz="900" u="none" cap="none" strike="noStrike">
                  <a:solidFill>
                    <a:srgbClr val="000000"/>
                  </a:solidFill>
                </a:rPr>
                <a:t>7. Структура расходов</a:t>
              </a:r>
              <a:endParaRPr b="1" i="0" sz="9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sz="9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" sz="900">
                  <a:solidFill>
                    <a:schemeClr val="dk1"/>
                  </a:solidFill>
                </a:rPr>
                <a:t>Затраты на разработку:</a:t>
              </a:r>
              <a:endParaRPr b="1" sz="9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900">
                  <a:solidFill>
                    <a:schemeClr val="dk1"/>
                  </a:solidFill>
                </a:rPr>
                <a:t>материалы        6 500 руб.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900">
                  <a:solidFill>
                    <a:schemeClr val="dk1"/>
                  </a:solidFill>
                </a:rPr>
                <a:t>детали        25 650 руб.</a:t>
              </a:r>
              <a:endParaRPr b="1" sz="900"/>
            </a:p>
          </p:txBody>
        </p:sp>
        <p:sp>
          <p:nvSpPr>
            <p:cNvPr id="159" name="Google Shape;159;p13"/>
            <p:cNvSpPr txBox="1"/>
            <p:nvPr/>
          </p:nvSpPr>
          <p:spPr>
            <a:xfrm>
              <a:off x="11128353" y="8380626"/>
              <a:ext cx="7000200" cy="112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700" u="none" cap="none" strike="noStrike">
                  <a:solidFill>
                    <a:srgbClr val="000000"/>
                  </a:solidFill>
                </a:rPr>
                <a:t>6</a:t>
              </a:r>
              <a:r>
                <a:rPr b="1" i="0" lang="ru" sz="1100" u="none" cap="none" strike="noStrike">
                  <a:solidFill>
                    <a:srgbClr val="000000"/>
                  </a:solidFill>
                </a:rPr>
                <a:t>.</a:t>
              </a:r>
              <a:r>
                <a:rPr b="1" i="0" lang="ru" sz="900" u="none" cap="none" strike="noStrike">
                  <a:solidFill>
                    <a:srgbClr val="000000"/>
                  </a:solidFill>
                </a:rPr>
                <a:t> Потоки доходов</a:t>
              </a:r>
              <a:endParaRPr b="1" i="0" sz="9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sz="8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800"/>
                <a:t>Фиксированная стоимость за покупку, ежемесячная подписка,</a:t>
              </a:r>
              <a:endParaRPr sz="8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800"/>
                <a:t>продажа с пользовательской лицензией</a:t>
              </a:r>
              <a:endParaRPr sz="800"/>
            </a:p>
          </p:txBody>
        </p:sp>
      </p:grpSp>
      <p:sp>
        <p:nvSpPr>
          <p:cNvPr id="160" name="Google Shape;160;p13"/>
          <p:cNvSpPr txBox="1"/>
          <p:nvPr/>
        </p:nvSpPr>
        <p:spPr>
          <a:xfrm>
            <a:off x="-76200" y="1257125"/>
            <a:ext cx="15633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</a:pPr>
            <a:r>
              <a:rPr b="1" lang="ru" sz="800">
                <a:solidFill>
                  <a:schemeClr val="dk1"/>
                </a:solidFill>
              </a:rPr>
              <a:t>Отсутствие дешевой/ надежной модели, сдел. на отечественном рынке</a:t>
            </a:r>
            <a:endParaRPr b="1" sz="800">
              <a:solidFill>
                <a:schemeClr val="dk1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</a:pPr>
            <a:r>
              <a:rPr b="1" lang="ru" sz="800">
                <a:solidFill>
                  <a:schemeClr val="dk1"/>
                </a:solidFill>
              </a:rPr>
              <a:t>Нестабильность рынка, ввиду санкций</a:t>
            </a:r>
            <a:endParaRPr b="1" sz="800">
              <a:solidFill>
                <a:schemeClr val="dk1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</a:pPr>
            <a:r>
              <a:rPr b="1" lang="ru" sz="800">
                <a:solidFill>
                  <a:schemeClr val="dk1"/>
                </a:solidFill>
              </a:rPr>
              <a:t>Отсутствие оптимизированной по стоимости и качеству сборки 3D-принтера для закупки его обр.орг</a:t>
            </a:r>
            <a:endParaRPr b="1" sz="800">
              <a:solidFill>
                <a:schemeClr val="dk1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</a:pPr>
            <a:r>
              <a:rPr b="1" lang="ru" sz="800">
                <a:solidFill>
                  <a:schemeClr val="dk1"/>
                </a:solidFill>
              </a:rPr>
              <a:t>Адаптация учебных программ.</a:t>
            </a:r>
            <a:endParaRPr b="1" sz="800">
              <a:solidFill>
                <a:schemeClr val="dk1"/>
              </a:solidFill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1644600" y="3951125"/>
            <a:ext cx="1667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</a:rPr>
              <a:t>Постоянные затраты: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</a:rPr>
              <a:t>материалы        360 720 руб.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</a:rPr>
              <a:t>детали       1 116 000 руб.</a:t>
            </a:r>
            <a:endParaRPr sz="1300"/>
          </a:p>
        </p:txBody>
      </p:sp>
      <p:sp>
        <p:nvSpPr>
          <p:cNvPr id="162" name="Google Shape;162;p13"/>
          <p:cNvSpPr txBox="1"/>
          <p:nvPr/>
        </p:nvSpPr>
        <p:spPr>
          <a:xfrm>
            <a:off x="3317250" y="3990200"/>
            <a:ext cx="149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</a:rPr>
              <a:t>Переменные затраты: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</a:rPr>
              <a:t>налоги 140 400 руб..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</a:rPr>
              <a:t>возврат инвестиций: 140 000 руб.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"/>
          <p:cNvSpPr txBox="1"/>
          <p:nvPr>
            <p:ph idx="1" type="body"/>
          </p:nvPr>
        </p:nvSpPr>
        <p:spPr>
          <a:xfrm>
            <a:off x="169225" y="4190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95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Будут использованы следующие каналы коммуникаций: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95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1. 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Интернет-реклама: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 Интернет-реклама является одним из наиболее широко используемых инструментов для привлечения внимания и привлечения потенциальных клиентов. Размещение рекламы на различных онлайн-платформах, таких как социальные сети , поисковые системы и видео-хостинги , поможет донести информацию о проекте до широкой аудитории. Не забудьте определить целевую аудиторию и создать релевантные и привлекательные объявления.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95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2.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 Маркетплейсы: 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Размещение продукта на популярных маркетплейсах, поможет увеличить видимость и доступность вашего 3D принтера для широкой аудитории потенциальных покупателей. Создайте детальное описание продукта, выгодные предложения и яркие фотографии, чтобы привлечь внимание и убедить пользователей сделать покупку.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95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3.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 Мастер-классы: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 Организация мастер-классов и обучающих семинаров может помочь привлечь внимание и увеличить интерес к вашему проекту. Рассмотрите возможность проведения мастер-классов в онлайн-формате, чтобы привлечь широкую аудиторию из разных географических регионов. Демонстрация возможностей вашего 3D принтера и обучение участников созданию различных моделей будет полезным инструментом для презентации его преимуществ и возможностей.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395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4. 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Презентации и выступления: 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Участие в встречах и мероприятиях, таких как конференции, выставки или встречи у ректоров ВУЗов, предоставит вам возможность представить ваш проект и привлечь внимание потенциальных партнеров, инвесторов и клиентов. Подготовьте профессиональную презентацию с детальной информацией о проекте, его целях и преимуществах, а также демонстрирующие возможности вашего 3D принтера.</a:t>
            </a:r>
            <a:endParaRPr sz="13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4"/>
          <p:cNvSpPr txBox="1"/>
          <p:nvPr/>
        </p:nvSpPr>
        <p:spPr>
          <a:xfrm>
            <a:off x="2083525" y="-50096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17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b="1" i="0" sz="17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17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b="1" i="0" sz="17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17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a0a0e32872_0_23"/>
          <p:cNvSpPr txBox="1"/>
          <p:nvPr>
            <p:ph idx="1" type="body"/>
          </p:nvPr>
        </p:nvSpPr>
        <p:spPr>
          <a:xfrm>
            <a:off x="311700" y="7974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Благодаря использованию технологии интернет-вещей и дистанционного управления, этот 3D принтер может быть подключен к сети, что открывает широкий спектр возможностей. Пользователи смогут загружать модели и проекты из онлайн-хранилищ, делиться своими работами и идеями с другими пользователями по всему миру, а также получать доступ к базе знаний и опыту сообщества.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Принтер сможет работать на основе обратной связи с платформами интернета вещей, что позволит автоматизировать процессы, например, получение обновлений программного обеспечения, отслеживание статуса печати и мониторинг использования материалов. Это значительно упростит и оптимизирует процесс печати, экономя время и ресурсы пользователей.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Еще одним преимуществом проекта является его потенциал для обучения и развития навыков. 3D принтер открывает возможности для изучения различных техник и развития творческого мышления. Пользователи смогут экспериментировать с дизайном, моделированием и созданием уникальных предметов. Это способствует развитию инноваций и предоставляет индивидуальные возможности для каждого пользователя.</a:t>
            </a:r>
            <a:endParaRPr sz="1300"/>
          </a:p>
        </p:txBody>
      </p:sp>
      <p:sp>
        <p:nvSpPr>
          <p:cNvPr id="174" name="Google Shape;174;g2a0a0e32872_0_23"/>
          <p:cNvSpPr txBox="1"/>
          <p:nvPr/>
        </p:nvSpPr>
        <p:spPr>
          <a:xfrm>
            <a:off x="1730700" y="1511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Ценность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 txBox="1"/>
          <p:nvPr>
            <p:ph type="title"/>
          </p:nvPr>
        </p:nvSpPr>
        <p:spPr>
          <a:xfrm>
            <a:off x="533050" y="262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и/или финансовая модель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80" name="Google Shape;180;p16"/>
          <p:cNvSpPr txBox="1"/>
          <p:nvPr/>
        </p:nvSpPr>
        <p:spPr>
          <a:xfrm>
            <a:off x="187075" y="986925"/>
            <a:ext cx="84741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0" lang="ru" sz="12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ФИНАНСОВЫЕ ПОКАЗАТЕЛИ:</a:t>
            </a:r>
            <a:endParaRPr i="0" sz="1200" u="none" cap="none" strike="noStrike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200" u="none" cap="none" strike="noStrike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2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Затраты на разработку:</a:t>
            </a:r>
            <a:endParaRPr b="1" i="0" sz="1200" u="none" cap="none" strike="noStrike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себестоимость  изготовления принтера (минимальная партия 5 шт) составляет 123 060 руб.</a:t>
            </a:r>
            <a:endParaRPr b="1"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</a:rPr>
              <a:t>Постоянные затраты:</a:t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материалы        360 720 руб.</a:t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детали       1 116 000 руб.</a:t>
            </a:r>
            <a:endParaRPr b="1"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</a:rPr>
              <a:t>Переменные затраты:</a:t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налоги 140 400 руб.</a:t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мелкие расходники(визитки) 2 000 руб.</a:t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возврат инвестиций: 140 000 руб.</a:t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</a:rPr>
              <a:t>Потенциальная прибыль проекта за 12 месяцев: </a:t>
            </a:r>
            <a:r>
              <a:rPr lang="ru" sz="1200">
                <a:solidFill>
                  <a:schemeClr val="dk1"/>
                </a:solidFill>
              </a:rPr>
              <a:t>548 730 руб.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200" u="none" cap="none" strike="noStrike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2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Точка окупаемости проекта</a:t>
            </a:r>
            <a:r>
              <a:rPr i="0" lang="ru" sz="12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: 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6</a:t>
            </a:r>
            <a:r>
              <a:rPr i="0" lang="ru" sz="12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 месяца</a:t>
            </a:r>
            <a:endParaRPr i="0" sz="1200" u="none" cap="none" strike="noStrike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</a:rPr>
              <a:t>Потребность в инвестициях</a:t>
            </a:r>
            <a:r>
              <a:rPr lang="ru" sz="1100">
                <a:solidFill>
                  <a:schemeClr val="dk1"/>
                </a:solidFill>
              </a:rPr>
              <a:t>: 123 060 руб. Возврат инвестиций: 6 мес.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/>
          <p:nvPr>
            <p:ph idx="1" type="body"/>
          </p:nvPr>
        </p:nvSpPr>
        <p:spPr>
          <a:xfrm>
            <a:off x="237500" y="12599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500">
                <a:solidFill>
                  <a:schemeClr val="dk1"/>
                </a:solidFill>
                <a:highlight>
                  <a:schemeClr val="lt1"/>
                </a:highlight>
              </a:rPr>
              <a:t>1. Декабрь 2023 г. - Доработка прототипа до MVP</a:t>
            </a:r>
            <a:endParaRPr sz="15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500">
                <a:solidFill>
                  <a:schemeClr val="dk1"/>
                </a:solidFill>
                <a:highlight>
                  <a:schemeClr val="lt1"/>
                </a:highlight>
              </a:rPr>
              <a:t>2. Январь-февраль 2024 г. - Проведение решенческого интервью с целевой аудиторией</a:t>
            </a:r>
            <a:endParaRPr sz="15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500">
                <a:solidFill>
                  <a:schemeClr val="dk1"/>
                </a:solidFill>
                <a:highlight>
                  <a:schemeClr val="lt1"/>
                </a:highlight>
              </a:rPr>
              <a:t>3. Март -апрель 2024 г. - Корректировка MVP проекта</a:t>
            </a:r>
            <a:endParaRPr sz="15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500">
                <a:solidFill>
                  <a:schemeClr val="dk1"/>
                </a:solidFill>
                <a:highlight>
                  <a:schemeClr val="lt1"/>
                </a:highlight>
              </a:rPr>
              <a:t>4. Апрель - Май 2024 г. - Настройка рекламных компаний среди целевой аудитории</a:t>
            </a:r>
            <a:endParaRPr sz="15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500">
                <a:solidFill>
                  <a:schemeClr val="dk1"/>
                </a:solidFill>
                <a:highlight>
                  <a:schemeClr val="lt1"/>
                </a:highlight>
              </a:rPr>
              <a:t>5. Июнь-сентябрь  2024 г. - Запуск продаж</a:t>
            </a:r>
            <a:endParaRPr sz="15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500">
                <a:solidFill>
                  <a:schemeClr val="dk1"/>
                </a:solidFill>
                <a:highlight>
                  <a:schemeClr val="lt1"/>
                </a:highlight>
              </a:rPr>
              <a:t>6. Октябрь 2024 г. -  Масштабирование</a:t>
            </a:r>
            <a:endParaRPr sz="2300"/>
          </a:p>
        </p:txBody>
      </p:sp>
      <p:sp>
        <p:nvSpPr>
          <p:cNvPr id="186" name="Google Shape;186;p18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2" name="Google Shape;192;p19"/>
          <p:cNvSpPr/>
          <p:nvPr/>
        </p:nvSpPr>
        <p:spPr>
          <a:xfrm>
            <a:off x="1487301" y="1652875"/>
            <a:ext cx="2470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Медведев Артем Евгеньевич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9"/>
          <p:cNvSpPr/>
          <p:nvPr/>
        </p:nvSpPr>
        <p:spPr>
          <a:xfrm>
            <a:off x="1474100" y="2071875"/>
            <a:ext cx="27456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Лидер команды, генератор-идей, ответственный за продвижение продукта</a:t>
            </a:r>
            <a:endParaRPr b="1" i="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9"/>
          <p:cNvSpPr/>
          <p:nvPr/>
        </p:nvSpPr>
        <p:spPr>
          <a:xfrm>
            <a:off x="4706628" y="1595450"/>
            <a:ext cx="26457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Шпилев Дмитрий Павлович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9"/>
          <p:cNvSpPr/>
          <p:nvPr/>
        </p:nvSpPr>
        <p:spPr>
          <a:xfrm>
            <a:off x="4706627" y="2051550"/>
            <a:ext cx="26457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Главный конструктор, разработчик, инженер-сборщик</a:t>
            </a:r>
            <a:endParaRPr b="1" i="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9"/>
          <p:cNvSpPr/>
          <p:nvPr/>
        </p:nvSpPr>
        <p:spPr>
          <a:xfrm>
            <a:off x="4706625" y="3260900"/>
            <a:ext cx="29688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Бегляминов Роман Александрович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9"/>
          <p:cNvSpPr/>
          <p:nvPr/>
        </p:nvSpPr>
        <p:spPr>
          <a:xfrm>
            <a:off x="4706626" y="3596575"/>
            <a:ext cx="26457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Второй инженер-конструктор, инженер-разработчик</a:t>
            </a:r>
            <a:endParaRPr b="1" i="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9"/>
          <p:cNvSpPr/>
          <p:nvPr/>
        </p:nvSpPr>
        <p:spPr>
          <a:xfrm>
            <a:off x="1474095" y="3260900"/>
            <a:ext cx="2470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Шитов Александр Николаевич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9"/>
          <p:cNvSpPr/>
          <p:nvPr/>
        </p:nvSpPr>
        <p:spPr>
          <a:xfrm>
            <a:off x="1465298" y="354390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Аналитик рынка</a:t>
            </a:r>
            <a:endParaRPr b="1" i="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“Радиотехника”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06" name="Google Shape;20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20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08" name="Google Shape;208;p2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2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p2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2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2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13" name="Google Shape;21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0"/>
          <p:cNvSpPr txBox="1"/>
          <p:nvPr/>
        </p:nvSpPr>
        <p:spPr>
          <a:xfrm>
            <a:off x="1320272" y="1364741"/>
            <a:ext cx="70242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" sz="3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Многофункциональный 3D принтер с использованием технологии интернет-вещей и дистанционного управления для бытового назначения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a0a0e32872_0_30"/>
          <p:cNvSpPr txBox="1"/>
          <p:nvPr>
            <p:ph idx="1" type="body"/>
          </p:nvPr>
        </p:nvSpPr>
        <p:spPr>
          <a:xfrm>
            <a:off x="235500" y="619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Проект "Многофункциональный 3D принтер с использованием технологии интернет-вещей и дистанционного управления для бытового назначения" предполагает следующие технические параметры и характеристики: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1. Технология печати: 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Принтер использует технологию фузии наплавленных слоев (FDM), которая позволяет создавать объекты, добавляя пластичный материал слой за слоем.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2. Размер печатной области: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 Печатная область принтера имеет следующие габариты: X мм (ширина) x Y мм (глубина) x Z мм (высота), где X, Y и Z - это размеры, определяющие объем, в котором возможна печать объектов.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3. Материалы печати: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 Принтер поддерживает использование различных материалов, таких как ABS и PLA пластик, нейлон, фотополимеры и т.д. Это позволяет выбирать подходящий материал в зависимости от требований конкретной модели.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4. Разрешение печати: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 Принтер обеспечивает точность и детализацию печати с разрешением до X мм (горизонтальная разрешающая способность) и Y мм (вертикальная разрешающая способность). Чем меньше значение разрешения, тем более детальные и точные модели могут быть напечатаны.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5. Интерфейс и управление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: Принтер поддерживает интерфейс с доступом к интернету, что позволяет взаимодействовать с принтером через различные платформы, включая компьютеры, смартфоны и планшеты. Управление принтером осуществляется через специализированное программное обеспечение или мобильное приложение.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20" name="Google Shape;220;g2a0a0e32872_0_30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a0a0e32872_0_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6. Функциональность IoT: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 Принтер обладает возможностью подключения к сети интернет, а также взаимодействия с другими устройствами IoT. Это позволяет получать уведомления, мониторить процесс печати и управлять принтером удаленно.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7. Безопасность: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 Принтер оснащен соответствующими механизмами безопасности, такими как автоматическое отключение в случае обнаружения проблемы, защита от перегрева и так далее.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8. Дополнительные функции: </a:t>
            </a: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Проект также может включать в себя дополнительные функции, такие как автоматическая смена материалов, обнаружение ошибок печати, возможность печати с нескольких экструдеров и другие инновационные решения.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26" name="Google Shape;226;g2a0a0e32872_0_37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a11f5f836e_0_22"/>
          <p:cNvSpPr txBox="1"/>
          <p:nvPr>
            <p:ph idx="1" type="body"/>
          </p:nvPr>
        </p:nvSpPr>
        <p:spPr>
          <a:xfrm>
            <a:off x="252425" y="445975"/>
            <a:ext cx="8520600" cy="3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В проекте "Многофункциональный 3D принтер с использованием технологии интернет-вещей и дистанционного управления для бытового назначения" используется несколько различных программных инструментов, которые выполняют определенные функции и задачи. 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1. ПО "КОМПАС 3D":</a:t>
            </a:r>
            <a:endParaRPr b="1"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ПО "КОМПАС 3D" используется для разработки и моделирования прототипа и деталей, необходимых для изготовления 3D принтера. С его помощью можно создавать трехмерные модели деталей, оптимизировать их размеры и форму, а также проводить виртуальное тестирование перед физическим изготовлением. ПО "КОМПАС 3D" предоставляет широкий спектр инструментов для создания и проектирования деталей, а также возможность сохранять и обмениваться проектами.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2. Языки программирования Python/C#:</a:t>
            </a:r>
            <a:endParaRPr b="1"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Языки программирования Python и C# используются для разработки алгоритма работы принтера через приложение. С их помощью можно создавать программное обеспечение, которое взаимодействует с аппаратными компонентами принтера, управляет его работой, обеспечивает мониторинг и настройку параметров печати. Языки программирования Python и C# обеспечивают гибкость и расширяемость системы, позволяя добавлять новые функции и возможности.</a:t>
            </a:r>
            <a:endParaRPr b="1" sz="1300">
              <a:solidFill>
                <a:schemeClr val="dk1"/>
              </a:solidFill>
            </a:endParaRPr>
          </a:p>
        </p:txBody>
      </p:sp>
      <p:sp>
        <p:nvSpPr>
          <p:cNvPr id="232" name="Google Shape;232;g2a11f5f836e_0_22"/>
          <p:cNvSpPr txBox="1"/>
          <p:nvPr/>
        </p:nvSpPr>
        <p:spPr>
          <a:xfrm>
            <a:off x="5184730" y="154319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a0a0e32872_0_3"/>
          <p:cNvSpPr txBox="1"/>
          <p:nvPr>
            <p:ph idx="1" type="body"/>
          </p:nvPr>
        </p:nvSpPr>
        <p:spPr>
          <a:xfrm>
            <a:off x="106725" y="71700"/>
            <a:ext cx="914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3. Altium Designer:</a:t>
            </a:r>
            <a:endParaRPr b="1"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Altium Designer используется для разработки печатных плат (ПП). Это комплексное ПО, которое предоставляет инструменты для создания схемы электрической цепи, проектирования компонентов и разводки трасс. С помощью Altium Designer можно создать оптимальную схему принтера, определить расположение компонентов на плате и спроектировать трассировку электрических соединений.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4. Arduino IDE:</a:t>
            </a:r>
            <a:endParaRPr b="1"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Arduino IDE используется для загрузки и корректировки прошивки 3D принтера. Прошивка - это специальное программное обеспечение, которое запускается на микроконтроллере принтера и управляет его работой. С помощью Arduino IDE можно загружать и обновлять прошивку, а также вносить изменения в програмный код для корректировки функциональности принтера.</a:t>
            </a:r>
            <a:endParaRPr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5. Слайсер KURA:</a:t>
            </a:r>
            <a:endParaRPr b="1" sz="1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  <a:t>Слайсер KURA используется для подготовки 3D-модели к печати. Он обрабатывает трехмерную модель и разбивает ее на тонкие слои, определяет оптимальные параметры печати, такие как скорость, температура, заполнение и т. д. затем генерирует инструкции для 3D принтера по печати каждого слоя. Слайсер KURA позволяет оптимизировать печать, достигая высокого качества и точности изделия</a:t>
            </a:r>
            <a:b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</a:br>
            <a:br>
              <a:rPr lang="ru" sz="1300">
                <a:solidFill>
                  <a:schemeClr val="dk1"/>
                </a:solidFill>
                <a:highlight>
                  <a:srgbClr val="FFFFFF"/>
                </a:highlight>
              </a:rPr>
            </a:b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Все эти программные инструменты используются в различных этапах проекта, начиная от разработки и проектирования прототипа до подготовки модели к печати и управления работой принтера через приложение. Они позволяют создать инновационное устройство с использованием новейших технологий интернет-вещей и дистанционного управления</a:t>
            </a: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</a:rPr>
              <a:t>.</a:t>
            </a:r>
            <a:endParaRPr sz="1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/>
          </a:p>
        </p:txBody>
      </p:sp>
      <p:sp>
        <p:nvSpPr>
          <p:cNvPr id="238" name="Google Shape;238;g2a0a0e32872_0_3"/>
          <p:cNvSpPr txBox="1"/>
          <p:nvPr/>
        </p:nvSpPr>
        <p:spPr>
          <a:xfrm>
            <a:off x="5341455" y="1478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"/>
          <p:cNvSpPr txBox="1"/>
          <p:nvPr>
            <p:ph idx="1" type="body"/>
          </p:nvPr>
        </p:nvSpPr>
        <p:spPr>
          <a:xfrm>
            <a:off x="159300" y="533350"/>
            <a:ext cx="8520600" cy="39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</a:rPr>
              <a:t>Доступность и экономичность: </a:t>
            </a:r>
            <a:r>
              <a:rPr lang="ru" sz="1300">
                <a:solidFill>
                  <a:schemeClr val="dk1"/>
                </a:solidFill>
              </a:rPr>
              <a:t>Продукт предлагает бюджетное решение для образовательных организаций, что позволяет им приобрести 3D-принтер по доступной цене и использовать его для проведения образовательных курсов по 3D-моделированию без дополнительных финансовых затрат.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</a:rPr>
              <a:t>Инновационность и технологичность:</a:t>
            </a:r>
            <a:r>
              <a:rPr lang="ru" sz="1300">
                <a:solidFill>
                  <a:schemeClr val="dk1"/>
                </a:solidFill>
              </a:rPr>
              <a:t> Продукт оснащен технологией интернет-вещей, что позволяет удаленно управлять принтером и мониторить его работу через интернет. Это добавляет удобство и эффективность в использовании принтера, а также позволяет быстро реагировать на возможные проблемы или сбои.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</a:rPr>
              <a:t>Качество и производительность:</a:t>
            </a:r>
            <a:r>
              <a:rPr lang="ru" sz="1300">
                <a:solidFill>
                  <a:schemeClr val="dk1"/>
                </a:solidFill>
              </a:rPr>
              <a:t> Бюджетный 3D-принтер предлагает высокое качество печати и надежность, что позволяет образовательным организациям получать отличные результаты при создании 3D-моделей. Продукт также обладает высокой производительностью, позволяя быстро и точно печатать трехмерные объекты.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</a:rPr>
              <a:t>Поддержка и обучение:</a:t>
            </a:r>
            <a:r>
              <a:rPr lang="ru" sz="1300">
                <a:solidFill>
                  <a:schemeClr val="dk1"/>
                </a:solidFill>
              </a:rPr>
              <a:t> Компания предлагает не только продукт, но и полную поддержку и обучение клиентов. Это включает в себя установку и настройку принтеров, обучение персонала образовательных организаций использованию принтеров, а также техническую поддержку и консультации по всем вопросам, связанным с использованием продукта.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300">
                <a:solidFill>
                  <a:schemeClr val="dk1"/>
                </a:solidFill>
              </a:rPr>
              <a:t>Расширяемость и гибкость:</a:t>
            </a:r>
            <a:r>
              <a:rPr lang="ru" sz="1300">
                <a:solidFill>
                  <a:schemeClr val="dk1"/>
                </a:solidFill>
              </a:rPr>
              <a:t> Продукт предоставляет возможность для последующего расширения и модернизации, позволяя клиентам улучшить функциональность принтера по мере необходимости. Это помогает образовательным организациям адаптироваться к изменяющимся требованиям и технологическим инновациям в области 3D-моделирования.</a:t>
            </a:r>
            <a:endParaRPr b="1" sz="1300">
              <a:solidFill>
                <a:schemeClr val="dk1"/>
              </a:solidFill>
            </a:endParaRPr>
          </a:p>
        </p:txBody>
      </p:sp>
      <p:sp>
        <p:nvSpPr>
          <p:cNvPr id="244" name="Google Shape;244;p15"/>
          <p:cNvSpPr txBox="1"/>
          <p:nvPr/>
        </p:nvSpPr>
        <p:spPr>
          <a:xfrm>
            <a:off x="1730700" y="1511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Ценность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