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9F3795-5C04-4A2C-8180-93CBD229E07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A61DEEB-B2E2-4653-ABE5-FDD0474BA1CB}">
      <dgm:prSet/>
      <dgm:spPr/>
      <dgm:t>
        <a:bodyPr/>
        <a:lstStyle/>
        <a:p>
          <a:pPr algn="ctr" rtl="0"/>
          <a:r>
            <a:rPr lang="ru-RU" dirty="0"/>
            <a:t>Проблема расширения полосы сигнала</a:t>
          </a:r>
        </a:p>
      </dgm:t>
    </dgm:pt>
    <dgm:pt modelId="{F71E0466-83C1-4557-BBC8-B5741AC10611}" type="parTrans" cxnId="{B53EBAE7-A73A-4CDA-B6BD-EF10E4640EDA}">
      <dgm:prSet/>
      <dgm:spPr/>
      <dgm:t>
        <a:bodyPr/>
        <a:lstStyle/>
        <a:p>
          <a:endParaRPr lang="ru-RU"/>
        </a:p>
      </dgm:t>
    </dgm:pt>
    <dgm:pt modelId="{B4FAF841-5DDB-46AF-8BAF-A34B5C674832}" type="sibTrans" cxnId="{B53EBAE7-A73A-4CDA-B6BD-EF10E4640EDA}">
      <dgm:prSet/>
      <dgm:spPr/>
      <dgm:t>
        <a:bodyPr/>
        <a:lstStyle/>
        <a:p>
          <a:endParaRPr lang="ru-RU"/>
        </a:p>
      </dgm:t>
    </dgm:pt>
    <dgm:pt modelId="{E1898202-067B-4341-A37D-544CBE579301}" type="pres">
      <dgm:prSet presAssocID="{519F3795-5C04-4A2C-8180-93CBD229E070}" presName="linear" presStyleCnt="0">
        <dgm:presLayoutVars>
          <dgm:animLvl val="lvl"/>
          <dgm:resizeHandles val="exact"/>
        </dgm:presLayoutVars>
      </dgm:prSet>
      <dgm:spPr/>
    </dgm:pt>
    <dgm:pt modelId="{2F424066-0B24-4666-B64B-85A92441500D}" type="pres">
      <dgm:prSet presAssocID="{6A61DEEB-B2E2-4653-ABE5-FDD0474BA1CB}" presName="parentText" presStyleLbl="node1" presStyleIdx="0" presStyleCnt="1" custLinFactNeighborX="7500" custLinFactNeighborY="615">
        <dgm:presLayoutVars>
          <dgm:chMax val="0"/>
          <dgm:bulletEnabled val="1"/>
        </dgm:presLayoutVars>
      </dgm:prSet>
      <dgm:spPr/>
    </dgm:pt>
  </dgm:ptLst>
  <dgm:cxnLst>
    <dgm:cxn modelId="{ED7C8D5A-0E1C-4E3B-BF3F-DD6AFD3254DC}" type="presOf" srcId="{6A61DEEB-B2E2-4653-ABE5-FDD0474BA1CB}" destId="{2F424066-0B24-4666-B64B-85A92441500D}" srcOrd="0" destOrd="0" presId="urn:microsoft.com/office/officeart/2005/8/layout/vList2"/>
    <dgm:cxn modelId="{6C33BBB3-1C0F-45C1-A8A0-8C0100C4D4F6}" type="presOf" srcId="{519F3795-5C04-4A2C-8180-93CBD229E070}" destId="{E1898202-067B-4341-A37D-544CBE579301}" srcOrd="0" destOrd="0" presId="urn:microsoft.com/office/officeart/2005/8/layout/vList2"/>
    <dgm:cxn modelId="{B53EBAE7-A73A-4CDA-B6BD-EF10E4640EDA}" srcId="{519F3795-5C04-4A2C-8180-93CBD229E070}" destId="{6A61DEEB-B2E2-4653-ABE5-FDD0474BA1CB}" srcOrd="0" destOrd="0" parTransId="{F71E0466-83C1-4557-BBC8-B5741AC10611}" sibTransId="{B4FAF841-5DDB-46AF-8BAF-A34B5C674832}"/>
    <dgm:cxn modelId="{26100D82-8FA0-4DBB-91C2-BF918389FA32}" type="presParOf" srcId="{E1898202-067B-4341-A37D-544CBE579301}" destId="{2F424066-0B24-4666-B64B-85A9244150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EBA0A1-704C-4BC7-95A8-759B5D05DBC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377551-E3D2-435E-AB12-FB9DEF1671CE}">
      <dgm:prSet/>
      <dgm:spPr/>
      <dgm:t>
        <a:bodyPr/>
        <a:lstStyle/>
        <a:p>
          <a:pPr algn="ctr" rtl="0"/>
          <a:r>
            <a:rPr lang="ru-RU" dirty="0"/>
            <a:t>Рост числа работающих РТС в КВ диапазоне</a:t>
          </a:r>
        </a:p>
      </dgm:t>
    </dgm:pt>
    <dgm:pt modelId="{65ACB8C1-7E08-479F-921B-EA5C56959E36}" type="parTrans" cxnId="{1FE7E1E1-A220-48B4-A7FB-3DE85BF63417}">
      <dgm:prSet/>
      <dgm:spPr/>
      <dgm:t>
        <a:bodyPr/>
        <a:lstStyle/>
        <a:p>
          <a:endParaRPr lang="ru-RU"/>
        </a:p>
      </dgm:t>
    </dgm:pt>
    <dgm:pt modelId="{C2F92791-9108-4867-8523-F60EACEAC194}" type="sibTrans" cxnId="{1FE7E1E1-A220-48B4-A7FB-3DE85BF63417}">
      <dgm:prSet/>
      <dgm:spPr/>
      <dgm:t>
        <a:bodyPr/>
        <a:lstStyle/>
        <a:p>
          <a:endParaRPr lang="ru-RU"/>
        </a:p>
      </dgm:t>
    </dgm:pt>
    <dgm:pt modelId="{64A5E4F1-E545-4A93-B14D-D106B8E9F1C6}" type="pres">
      <dgm:prSet presAssocID="{05EBA0A1-704C-4BC7-95A8-759B5D05DBC0}" presName="linear" presStyleCnt="0">
        <dgm:presLayoutVars>
          <dgm:animLvl val="lvl"/>
          <dgm:resizeHandles val="exact"/>
        </dgm:presLayoutVars>
      </dgm:prSet>
      <dgm:spPr/>
    </dgm:pt>
    <dgm:pt modelId="{33775E62-477A-453A-9BC3-0B067E0E92AC}" type="pres">
      <dgm:prSet presAssocID="{A5377551-E3D2-435E-AB12-FB9DEF1671CE}" presName="parentText" presStyleLbl="node1" presStyleIdx="0" presStyleCnt="1" custLinFactNeighborX="2174">
        <dgm:presLayoutVars>
          <dgm:chMax val="0"/>
          <dgm:bulletEnabled val="1"/>
        </dgm:presLayoutVars>
      </dgm:prSet>
      <dgm:spPr/>
    </dgm:pt>
  </dgm:ptLst>
  <dgm:cxnLst>
    <dgm:cxn modelId="{8933704C-2013-4E77-8AD1-085A3FF0B6EC}" type="presOf" srcId="{A5377551-E3D2-435E-AB12-FB9DEF1671CE}" destId="{33775E62-477A-453A-9BC3-0B067E0E92AC}" srcOrd="0" destOrd="0" presId="urn:microsoft.com/office/officeart/2005/8/layout/vList2"/>
    <dgm:cxn modelId="{35FF79C9-BE0E-40AA-86E2-6213926A49C1}" type="presOf" srcId="{05EBA0A1-704C-4BC7-95A8-759B5D05DBC0}" destId="{64A5E4F1-E545-4A93-B14D-D106B8E9F1C6}" srcOrd="0" destOrd="0" presId="urn:microsoft.com/office/officeart/2005/8/layout/vList2"/>
    <dgm:cxn modelId="{1FE7E1E1-A220-48B4-A7FB-3DE85BF63417}" srcId="{05EBA0A1-704C-4BC7-95A8-759B5D05DBC0}" destId="{A5377551-E3D2-435E-AB12-FB9DEF1671CE}" srcOrd="0" destOrd="0" parTransId="{65ACB8C1-7E08-479F-921B-EA5C56959E36}" sibTransId="{C2F92791-9108-4867-8523-F60EACEAC194}"/>
    <dgm:cxn modelId="{93B27302-754F-4948-AAA5-B8C1DC36A4CA}" type="presParOf" srcId="{64A5E4F1-E545-4A93-B14D-D106B8E9F1C6}" destId="{33775E62-477A-453A-9BC3-0B067E0E92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A5A9D1-C70F-440E-A5DD-77119F3041E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7A9586-CF21-41B2-9413-527738F5E2FE}">
      <dgm:prSet custT="1"/>
      <dgm:spPr/>
      <dgm:t>
        <a:bodyPr/>
        <a:lstStyle/>
        <a:p>
          <a:pPr algn="ctr" rtl="0"/>
          <a:r>
            <a:rPr lang="ru-RU" sz="2000" dirty="0"/>
            <a:t>Переход к цифровым интеллектуальным методам обработки</a:t>
          </a:r>
        </a:p>
      </dgm:t>
    </dgm:pt>
    <dgm:pt modelId="{D5503D78-F100-4201-9C87-4EDD98E1FDE4}" type="parTrans" cxnId="{27C49E33-831C-48B0-A83F-F99264FF2033}">
      <dgm:prSet/>
      <dgm:spPr/>
      <dgm:t>
        <a:bodyPr/>
        <a:lstStyle/>
        <a:p>
          <a:endParaRPr lang="ru-RU"/>
        </a:p>
      </dgm:t>
    </dgm:pt>
    <dgm:pt modelId="{F8EDD9AD-50DD-4341-824B-97632B232E17}" type="sibTrans" cxnId="{27C49E33-831C-48B0-A83F-F99264FF2033}">
      <dgm:prSet/>
      <dgm:spPr/>
      <dgm:t>
        <a:bodyPr/>
        <a:lstStyle/>
        <a:p>
          <a:endParaRPr lang="ru-RU"/>
        </a:p>
      </dgm:t>
    </dgm:pt>
    <dgm:pt modelId="{B40F0B79-9D3C-4565-8DDF-268D91A9F4D6}" type="pres">
      <dgm:prSet presAssocID="{93A5A9D1-C70F-440E-A5DD-77119F3041E8}" presName="linear" presStyleCnt="0">
        <dgm:presLayoutVars>
          <dgm:animLvl val="lvl"/>
          <dgm:resizeHandles val="exact"/>
        </dgm:presLayoutVars>
      </dgm:prSet>
      <dgm:spPr/>
    </dgm:pt>
    <dgm:pt modelId="{6AAAA4A0-BC02-4E0D-A699-E7C745457C9B}" type="pres">
      <dgm:prSet presAssocID="{407A9586-CF21-41B2-9413-527738F5E2F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7C49E33-831C-48B0-A83F-F99264FF2033}" srcId="{93A5A9D1-C70F-440E-A5DD-77119F3041E8}" destId="{407A9586-CF21-41B2-9413-527738F5E2FE}" srcOrd="0" destOrd="0" parTransId="{D5503D78-F100-4201-9C87-4EDD98E1FDE4}" sibTransId="{F8EDD9AD-50DD-4341-824B-97632B232E17}"/>
    <dgm:cxn modelId="{0FB2E4B1-22CB-4A1F-88E4-87A155706AAA}" type="presOf" srcId="{407A9586-CF21-41B2-9413-527738F5E2FE}" destId="{6AAAA4A0-BC02-4E0D-A699-E7C745457C9B}" srcOrd="0" destOrd="0" presId="urn:microsoft.com/office/officeart/2005/8/layout/vList2"/>
    <dgm:cxn modelId="{1F2741CA-0E68-4DD5-9B3A-705A48875D59}" type="presOf" srcId="{93A5A9D1-C70F-440E-A5DD-77119F3041E8}" destId="{B40F0B79-9D3C-4565-8DDF-268D91A9F4D6}" srcOrd="0" destOrd="0" presId="urn:microsoft.com/office/officeart/2005/8/layout/vList2"/>
    <dgm:cxn modelId="{3E0A57E8-3964-4C97-BD1A-126AB709371D}" type="presParOf" srcId="{B40F0B79-9D3C-4565-8DDF-268D91A9F4D6}" destId="{6AAAA4A0-BC02-4E0D-A699-E7C745457C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87EEB6-ED20-400B-A62E-379034F21191}" type="doc">
      <dgm:prSet loTypeId="urn:microsoft.com/office/officeart/2005/8/layout/cycle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5785E85-E631-46D5-B0BF-707EFA4A7A45}">
      <dgm:prSet phldrT="[Текст]"/>
      <dgm:spPr>
        <a:solidFill>
          <a:srgbClr val="44546A"/>
        </a:solidFill>
      </dgm:spPr>
      <dgm:t>
        <a:bodyPr/>
        <a:lstStyle/>
        <a:p>
          <a:r>
            <a:rPr lang="ru-RU" b="0" i="1" dirty="0">
              <a:latin typeface="Segoe UI Light" panose="020B0502040204020203" pitchFamily="34" charset="0"/>
              <a:cs typeface="Segoe UI Light" panose="020B0502040204020203" pitchFamily="34" charset="0"/>
            </a:rPr>
            <a:t>Обработка информации</a:t>
          </a:r>
          <a:endParaRPr lang="ru-RU" dirty="0">
            <a:latin typeface="Segoe UI Light" panose="020B0502040204020203" pitchFamily="34" charset="0"/>
            <a:cs typeface="Segoe UI Light" panose="020B0502040204020203" pitchFamily="34" charset="0"/>
          </a:endParaRPr>
        </a:p>
      </dgm:t>
    </dgm:pt>
    <dgm:pt modelId="{BF409B92-03B6-4E8B-997A-CBAB20D1BDAC}" type="parTrans" cxnId="{761087E8-D2A5-4A60-BC10-24318DB24102}">
      <dgm:prSet/>
      <dgm:spPr/>
      <dgm:t>
        <a:bodyPr/>
        <a:lstStyle/>
        <a:p>
          <a:endParaRPr lang="ru-RU"/>
        </a:p>
      </dgm:t>
    </dgm:pt>
    <dgm:pt modelId="{4DE1F799-A907-477C-AC2A-A8C335900E09}" type="sibTrans" cxnId="{761087E8-D2A5-4A60-BC10-24318DB24102}">
      <dgm:prSet/>
      <dgm:spPr/>
      <dgm:t>
        <a:bodyPr/>
        <a:lstStyle/>
        <a:p>
          <a:endParaRPr lang="ru-RU"/>
        </a:p>
      </dgm:t>
    </dgm:pt>
    <dgm:pt modelId="{F3A8FA45-A9D1-4B37-917B-7371F6926BB6}">
      <dgm:prSet phldrT="[Текст]"/>
      <dgm:spPr/>
      <dgm:t>
        <a:bodyPr/>
        <a:lstStyle/>
        <a:p>
          <a:r>
            <a:rPr lang="ru-RU" b="0" i="1" dirty="0">
              <a:latin typeface="Segoe UI Light" panose="020B0502040204020203" pitchFamily="34" charset="0"/>
              <a:cs typeface="Segoe UI Light" panose="020B0502040204020203" pitchFamily="34" charset="0"/>
            </a:rPr>
            <a:t>Обучение и принятие решения</a:t>
          </a:r>
          <a:endParaRPr lang="ru-RU" dirty="0">
            <a:latin typeface="Segoe UI Light" panose="020B0502040204020203" pitchFamily="34" charset="0"/>
            <a:cs typeface="Segoe UI Light" panose="020B0502040204020203" pitchFamily="34" charset="0"/>
          </a:endParaRPr>
        </a:p>
      </dgm:t>
    </dgm:pt>
    <dgm:pt modelId="{F2EB259E-EC0D-430C-9B90-D6EA8EEA7DBF}" type="parTrans" cxnId="{D1E73415-99BE-42EB-BF26-6C5243BA56A1}">
      <dgm:prSet/>
      <dgm:spPr/>
      <dgm:t>
        <a:bodyPr/>
        <a:lstStyle/>
        <a:p>
          <a:endParaRPr lang="ru-RU"/>
        </a:p>
      </dgm:t>
    </dgm:pt>
    <dgm:pt modelId="{3696BD73-3E74-4212-805E-0E447FE5725B}" type="sibTrans" cxnId="{D1E73415-99BE-42EB-BF26-6C5243BA56A1}">
      <dgm:prSet/>
      <dgm:spPr/>
      <dgm:t>
        <a:bodyPr/>
        <a:lstStyle/>
        <a:p>
          <a:endParaRPr lang="ru-RU"/>
        </a:p>
      </dgm:t>
    </dgm:pt>
    <dgm:pt modelId="{0FC1362E-4541-4E32-A271-3637F1C93F8E}">
      <dgm:prSet phldrT="[Текст]"/>
      <dgm:spPr/>
      <dgm:t>
        <a:bodyPr/>
        <a:lstStyle/>
        <a:p>
          <a:r>
            <a:rPr lang="ru-RU" b="0" i="1" dirty="0">
              <a:latin typeface="Segoe UI Light" panose="020B0502040204020203" pitchFamily="34" charset="0"/>
              <a:cs typeface="Segoe UI Light" panose="020B0502040204020203" pitchFamily="34" charset="0"/>
            </a:rPr>
            <a:t>Выполнение</a:t>
          </a:r>
          <a:endParaRPr lang="ru-RU" dirty="0">
            <a:latin typeface="Segoe UI Light" panose="020B0502040204020203" pitchFamily="34" charset="0"/>
            <a:cs typeface="Segoe UI Light" panose="020B0502040204020203" pitchFamily="34" charset="0"/>
          </a:endParaRPr>
        </a:p>
      </dgm:t>
    </dgm:pt>
    <dgm:pt modelId="{6916CE23-B98E-4A44-8724-D38A00E1CC8A}" type="parTrans" cxnId="{C0F6D72E-4493-47A3-BBAF-250B835244DD}">
      <dgm:prSet/>
      <dgm:spPr/>
      <dgm:t>
        <a:bodyPr/>
        <a:lstStyle/>
        <a:p>
          <a:endParaRPr lang="ru-RU"/>
        </a:p>
      </dgm:t>
    </dgm:pt>
    <dgm:pt modelId="{1A78A90B-E50F-48E9-821C-E8A999E9EDBE}" type="sibTrans" cxnId="{C0F6D72E-4493-47A3-BBAF-250B835244DD}">
      <dgm:prSet/>
      <dgm:spPr/>
      <dgm:t>
        <a:bodyPr/>
        <a:lstStyle/>
        <a:p>
          <a:endParaRPr lang="ru-RU"/>
        </a:p>
      </dgm:t>
    </dgm:pt>
    <dgm:pt modelId="{80F17566-E7CC-455E-A318-5757811AC28F}">
      <dgm:prSet phldrT="[Текст]"/>
      <dgm:spPr/>
      <dgm:t>
        <a:bodyPr/>
        <a:lstStyle/>
        <a:p>
          <a:r>
            <a:rPr lang="ru-RU" b="0" i="1" dirty="0">
              <a:latin typeface="Segoe UI Light" panose="020B0502040204020203" pitchFamily="34" charset="0"/>
              <a:cs typeface="Segoe UI Light" panose="020B0502040204020203" pitchFamily="34" charset="0"/>
            </a:rPr>
            <a:t>Сбор сведений, измерения</a:t>
          </a:r>
          <a:endParaRPr lang="ru-RU" dirty="0">
            <a:latin typeface="Segoe UI Light" panose="020B0502040204020203" pitchFamily="34" charset="0"/>
            <a:cs typeface="Segoe UI Light" panose="020B0502040204020203" pitchFamily="34" charset="0"/>
          </a:endParaRPr>
        </a:p>
      </dgm:t>
    </dgm:pt>
    <dgm:pt modelId="{54E79D55-4C71-4669-8CEA-07063B4F5C5A}" type="parTrans" cxnId="{9460F489-9F5B-4463-8A34-16EAE6967555}">
      <dgm:prSet/>
      <dgm:spPr/>
      <dgm:t>
        <a:bodyPr/>
        <a:lstStyle/>
        <a:p>
          <a:endParaRPr lang="ru-RU"/>
        </a:p>
      </dgm:t>
    </dgm:pt>
    <dgm:pt modelId="{1802081D-C737-4E3E-9F7F-850C44FE3E52}" type="sibTrans" cxnId="{9460F489-9F5B-4463-8A34-16EAE6967555}">
      <dgm:prSet/>
      <dgm:spPr/>
      <dgm:t>
        <a:bodyPr/>
        <a:lstStyle/>
        <a:p>
          <a:endParaRPr lang="ru-RU"/>
        </a:p>
      </dgm:t>
    </dgm:pt>
    <dgm:pt modelId="{2629D231-908F-43AB-A815-709642190237}" type="pres">
      <dgm:prSet presAssocID="{FE87EEB6-ED20-400B-A62E-379034F21191}" presName="Name0" presStyleCnt="0">
        <dgm:presLayoutVars>
          <dgm:dir/>
          <dgm:resizeHandles val="exact"/>
        </dgm:presLayoutVars>
      </dgm:prSet>
      <dgm:spPr/>
    </dgm:pt>
    <dgm:pt modelId="{BCE812B3-43CB-47AE-BD8C-626D3BA7BEE4}" type="pres">
      <dgm:prSet presAssocID="{FE87EEB6-ED20-400B-A62E-379034F21191}" presName="cycle" presStyleCnt="0"/>
      <dgm:spPr/>
    </dgm:pt>
    <dgm:pt modelId="{5349346F-394D-4A3D-8DA6-8AA24A0E09E0}" type="pres">
      <dgm:prSet presAssocID="{C5785E85-E631-46D5-B0BF-707EFA4A7A45}" presName="nodeFirstNode" presStyleLbl="node1" presStyleIdx="0" presStyleCnt="4" custScaleX="66876" custScaleY="73713" custRadScaleRad="114350">
        <dgm:presLayoutVars>
          <dgm:bulletEnabled val="1"/>
        </dgm:presLayoutVars>
      </dgm:prSet>
      <dgm:spPr/>
    </dgm:pt>
    <dgm:pt modelId="{7EE099C1-2258-4F33-AF6E-2303423DBEFC}" type="pres">
      <dgm:prSet presAssocID="{4DE1F799-A907-477C-AC2A-A8C335900E09}" presName="sibTransFirstNode" presStyleLbl="bgShp" presStyleIdx="0" presStyleCnt="1"/>
      <dgm:spPr/>
    </dgm:pt>
    <dgm:pt modelId="{62023A97-7332-4E16-88AA-EE4250B59823}" type="pres">
      <dgm:prSet presAssocID="{F3A8FA45-A9D1-4B37-917B-7371F6926BB6}" presName="nodeFollowingNodes" presStyleLbl="node1" presStyleIdx="1" presStyleCnt="4" custScaleX="67640" custScaleY="74165" custRadScaleRad="137333">
        <dgm:presLayoutVars>
          <dgm:bulletEnabled val="1"/>
        </dgm:presLayoutVars>
      </dgm:prSet>
      <dgm:spPr/>
    </dgm:pt>
    <dgm:pt modelId="{E45CFA00-E01F-4830-A78C-4477D7C3AB58}" type="pres">
      <dgm:prSet presAssocID="{0FC1362E-4541-4E32-A271-3637F1C93F8E}" presName="nodeFollowingNodes" presStyleLbl="node1" presStyleIdx="2" presStyleCnt="4" custScaleX="73987" custScaleY="66811">
        <dgm:presLayoutVars>
          <dgm:bulletEnabled val="1"/>
        </dgm:presLayoutVars>
      </dgm:prSet>
      <dgm:spPr/>
    </dgm:pt>
    <dgm:pt modelId="{F5225A1F-D9A5-4FD6-A805-F28EECFCDCEE}" type="pres">
      <dgm:prSet presAssocID="{80F17566-E7CC-455E-A318-5757811AC28F}" presName="nodeFollowingNodes" presStyleLbl="node1" presStyleIdx="3" presStyleCnt="4" custScaleX="67939" custScaleY="71693" custRadScaleRad="135791">
        <dgm:presLayoutVars>
          <dgm:bulletEnabled val="1"/>
        </dgm:presLayoutVars>
      </dgm:prSet>
      <dgm:spPr/>
    </dgm:pt>
  </dgm:ptLst>
  <dgm:cxnLst>
    <dgm:cxn modelId="{D1E73415-99BE-42EB-BF26-6C5243BA56A1}" srcId="{FE87EEB6-ED20-400B-A62E-379034F21191}" destId="{F3A8FA45-A9D1-4B37-917B-7371F6926BB6}" srcOrd="1" destOrd="0" parTransId="{F2EB259E-EC0D-430C-9B90-D6EA8EEA7DBF}" sibTransId="{3696BD73-3E74-4212-805E-0E447FE5725B}"/>
    <dgm:cxn modelId="{C0F6D72E-4493-47A3-BBAF-250B835244DD}" srcId="{FE87EEB6-ED20-400B-A62E-379034F21191}" destId="{0FC1362E-4541-4E32-A271-3637F1C93F8E}" srcOrd="2" destOrd="0" parTransId="{6916CE23-B98E-4A44-8724-D38A00E1CC8A}" sibTransId="{1A78A90B-E50F-48E9-821C-E8A999E9EDBE}"/>
    <dgm:cxn modelId="{5A01EC30-0A89-46F0-82CF-699F4F1954C2}" type="presOf" srcId="{4DE1F799-A907-477C-AC2A-A8C335900E09}" destId="{7EE099C1-2258-4F33-AF6E-2303423DBEFC}" srcOrd="0" destOrd="0" presId="urn:microsoft.com/office/officeart/2005/8/layout/cycle3"/>
    <dgm:cxn modelId="{13C3AE46-CB31-40EF-BD9F-7AD75C226AE3}" type="presOf" srcId="{C5785E85-E631-46D5-B0BF-707EFA4A7A45}" destId="{5349346F-394D-4A3D-8DA6-8AA24A0E09E0}" srcOrd="0" destOrd="0" presId="urn:microsoft.com/office/officeart/2005/8/layout/cycle3"/>
    <dgm:cxn modelId="{C39A4350-1F77-4726-8FE6-7CF25537F909}" type="presOf" srcId="{80F17566-E7CC-455E-A318-5757811AC28F}" destId="{F5225A1F-D9A5-4FD6-A805-F28EECFCDCEE}" srcOrd="0" destOrd="0" presId="urn:microsoft.com/office/officeart/2005/8/layout/cycle3"/>
    <dgm:cxn modelId="{0A9C5F7C-548C-4030-B790-C8A1AFB19E59}" type="presOf" srcId="{FE87EEB6-ED20-400B-A62E-379034F21191}" destId="{2629D231-908F-43AB-A815-709642190237}" srcOrd="0" destOrd="0" presId="urn:microsoft.com/office/officeart/2005/8/layout/cycle3"/>
    <dgm:cxn modelId="{9460F489-9F5B-4463-8A34-16EAE6967555}" srcId="{FE87EEB6-ED20-400B-A62E-379034F21191}" destId="{80F17566-E7CC-455E-A318-5757811AC28F}" srcOrd="3" destOrd="0" parTransId="{54E79D55-4C71-4669-8CEA-07063B4F5C5A}" sibTransId="{1802081D-C737-4E3E-9F7F-850C44FE3E52}"/>
    <dgm:cxn modelId="{DF1182C1-7921-4E24-91BE-F2588FF24B1A}" type="presOf" srcId="{0FC1362E-4541-4E32-A271-3637F1C93F8E}" destId="{E45CFA00-E01F-4830-A78C-4477D7C3AB58}" srcOrd="0" destOrd="0" presId="urn:microsoft.com/office/officeart/2005/8/layout/cycle3"/>
    <dgm:cxn modelId="{761087E8-D2A5-4A60-BC10-24318DB24102}" srcId="{FE87EEB6-ED20-400B-A62E-379034F21191}" destId="{C5785E85-E631-46D5-B0BF-707EFA4A7A45}" srcOrd="0" destOrd="0" parTransId="{BF409B92-03B6-4E8B-997A-CBAB20D1BDAC}" sibTransId="{4DE1F799-A907-477C-AC2A-A8C335900E09}"/>
    <dgm:cxn modelId="{17AFE6F2-3978-4712-91C7-6244982D2CD5}" type="presOf" srcId="{F3A8FA45-A9D1-4B37-917B-7371F6926BB6}" destId="{62023A97-7332-4E16-88AA-EE4250B59823}" srcOrd="0" destOrd="0" presId="urn:microsoft.com/office/officeart/2005/8/layout/cycle3"/>
    <dgm:cxn modelId="{66FA291F-136E-4D9B-BAC5-7882059AB8B1}" type="presParOf" srcId="{2629D231-908F-43AB-A815-709642190237}" destId="{BCE812B3-43CB-47AE-BD8C-626D3BA7BEE4}" srcOrd="0" destOrd="0" presId="urn:microsoft.com/office/officeart/2005/8/layout/cycle3"/>
    <dgm:cxn modelId="{62F09D05-6A8A-4BDA-BE53-4B9B45B02614}" type="presParOf" srcId="{BCE812B3-43CB-47AE-BD8C-626D3BA7BEE4}" destId="{5349346F-394D-4A3D-8DA6-8AA24A0E09E0}" srcOrd="0" destOrd="0" presId="urn:microsoft.com/office/officeart/2005/8/layout/cycle3"/>
    <dgm:cxn modelId="{7F9260FA-C884-4282-B255-210A9348C754}" type="presParOf" srcId="{BCE812B3-43CB-47AE-BD8C-626D3BA7BEE4}" destId="{7EE099C1-2258-4F33-AF6E-2303423DBEFC}" srcOrd="1" destOrd="0" presId="urn:microsoft.com/office/officeart/2005/8/layout/cycle3"/>
    <dgm:cxn modelId="{462EA7CA-5014-446D-AD6A-1245EE797DFE}" type="presParOf" srcId="{BCE812B3-43CB-47AE-BD8C-626D3BA7BEE4}" destId="{62023A97-7332-4E16-88AA-EE4250B59823}" srcOrd="2" destOrd="0" presId="urn:microsoft.com/office/officeart/2005/8/layout/cycle3"/>
    <dgm:cxn modelId="{DC962052-F8AC-4888-9FE7-5D7482F2179C}" type="presParOf" srcId="{BCE812B3-43CB-47AE-BD8C-626D3BA7BEE4}" destId="{E45CFA00-E01F-4830-A78C-4477D7C3AB58}" srcOrd="3" destOrd="0" presId="urn:microsoft.com/office/officeart/2005/8/layout/cycle3"/>
    <dgm:cxn modelId="{99755E23-8CCF-4539-9B0A-74052ED629F1}" type="presParOf" srcId="{BCE812B3-43CB-47AE-BD8C-626D3BA7BEE4}" destId="{F5225A1F-D9A5-4FD6-A805-F28EECFCDCEE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24066-0B24-4666-B64B-85A92441500D}">
      <dsp:nvSpPr>
        <dsp:cNvPr id="0" name=""/>
        <dsp:cNvSpPr/>
      </dsp:nvSpPr>
      <dsp:spPr>
        <a:xfrm>
          <a:off x="0" y="143716"/>
          <a:ext cx="3100932" cy="716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Проблема расширения полосы сигнала</a:t>
          </a:r>
        </a:p>
      </dsp:txBody>
      <dsp:txXfrm>
        <a:off x="34954" y="178670"/>
        <a:ext cx="3031024" cy="6461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75E62-477A-453A-9BC3-0B067E0E92AC}">
      <dsp:nvSpPr>
        <dsp:cNvPr id="0" name=""/>
        <dsp:cNvSpPr/>
      </dsp:nvSpPr>
      <dsp:spPr>
        <a:xfrm>
          <a:off x="0" y="50717"/>
          <a:ext cx="3286148" cy="7558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Рост числа работающих РТС в КВ диапазоне</a:t>
          </a:r>
        </a:p>
      </dsp:txBody>
      <dsp:txXfrm>
        <a:off x="36896" y="87613"/>
        <a:ext cx="3212356" cy="6820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AA4A0-BC02-4E0D-A699-E7C745457C9B}">
      <dsp:nvSpPr>
        <dsp:cNvPr id="0" name=""/>
        <dsp:cNvSpPr/>
      </dsp:nvSpPr>
      <dsp:spPr>
        <a:xfrm>
          <a:off x="0" y="71976"/>
          <a:ext cx="3097820" cy="1006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Переход к цифровым интеллектуальным методам обработки</a:t>
          </a:r>
        </a:p>
      </dsp:txBody>
      <dsp:txXfrm>
        <a:off x="49119" y="121095"/>
        <a:ext cx="2999582" cy="9079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099C1-2258-4F33-AF6E-2303423DBEFC}">
      <dsp:nvSpPr>
        <dsp:cNvPr id="0" name=""/>
        <dsp:cNvSpPr/>
      </dsp:nvSpPr>
      <dsp:spPr>
        <a:xfrm>
          <a:off x="514463" y="40024"/>
          <a:ext cx="2521047" cy="2521047"/>
        </a:xfrm>
        <a:prstGeom prst="circularArrow">
          <a:avLst>
            <a:gd name="adj1" fmla="val 4668"/>
            <a:gd name="adj2" fmla="val 272909"/>
            <a:gd name="adj3" fmla="val 14225250"/>
            <a:gd name="adj4" fmla="val 17151992"/>
            <a:gd name="adj5" fmla="val 484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9346F-394D-4A3D-8DA6-8AA24A0E09E0}">
      <dsp:nvSpPr>
        <dsp:cNvPr id="0" name=""/>
        <dsp:cNvSpPr/>
      </dsp:nvSpPr>
      <dsp:spPr>
        <a:xfrm>
          <a:off x="1277414" y="0"/>
          <a:ext cx="995145" cy="548441"/>
        </a:xfrm>
        <a:prstGeom prst="roundRect">
          <a:avLst/>
        </a:prstGeom>
        <a:solidFill>
          <a:srgbClr val="44546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1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Обработка информации</a:t>
          </a:r>
          <a:endParaRPr lang="ru-RU" sz="900" kern="1200" dirty="0">
            <a:latin typeface="Segoe UI Light" panose="020B0502040204020203" pitchFamily="34" charset="0"/>
            <a:cs typeface="Segoe UI Light" panose="020B0502040204020203" pitchFamily="34" charset="0"/>
          </a:endParaRPr>
        </a:p>
      </dsp:txBody>
      <dsp:txXfrm>
        <a:off x="1304187" y="26773"/>
        <a:ext cx="941599" cy="494895"/>
      </dsp:txXfrm>
    </dsp:sp>
    <dsp:sp modelId="{62023A97-7332-4E16-88AA-EE4250B59823}">
      <dsp:nvSpPr>
        <dsp:cNvPr id="0" name=""/>
        <dsp:cNvSpPr/>
      </dsp:nvSpPr>
      <dsp:spPr>
        <a:xfrm>
          <a:off x="2514900" y="1014935"/>
          <a:ext cx="1006513" cy="5518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1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Обучение и принятие решения</a:t>
          </a:r>
          <a:endParaRPr lang="ru-RU" sz="900" kern="1200" dirty="0">
            <a:latin typeface="Segoe UI Light" panose="020B0502040204020203" pitchFamily="34" charset="0"/>
            <a:cs typeface="Segoe UI Light" panose="020B0502040204020203" pitchFamily="34" charset="0"/>
          </a:endParaRPr>
        </a:p>
      </dsp:txBody>
      <dsp:txXfrm>
        <a:off x="2541837" y="1041872"/>
        <a:ext cx="952639" cy="497930"/>
      </dsp:txXfrm>
    </dsp:sp>
    <dsp:sp modelId="{E45CFA00-E01F-4830-A78C-4477D7C3AB58}">
      <dsp:nvSpPr>
        <dsp:cNvPr id="0" name=""/>
        <dsp:cNvSpPr/>
      </dsp:nvSpPr>
      <dsp:spPr>
        <a:xfrm>
          <a:off x="1224507" y="1947516"/>
          <a:ext cx="1100960" cy="49708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1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Выполнение</a:t>
          </a:r>
          <a:endParaRPr lang="ru-RU" sz="900" kern="1200" dirty="0">
            <a:latin typeface="Segoe UI Light" panose="020B0502040204020203" pitchFamily="34" charset="0"/>
            <a:cs typeface="Segoe UI Light" panose="020B0502040204020203" pitchFamily="34" charset="0"/>
          </a:endParaRPr>
        </a:p>
      </dsp:txBody>
      <dsp:txXfrm>
        <a:off x="1248773" y="1971782"/>
        <a:ext cx="1052428" cy="448557"/>
      </dsp:txXfrm>
    </dsp:sp>
    <dsp:sp modelId="{F5225A1F-D9A5-4FD6-A805-F28EECFCDCEE}">
      <dsp:nvSpPr>
        <dsp:cNvPr id="0" name=""/>
        <dsp:cNvSpPr/>
      </dsp:nvSpPr>
      <dsp:spPr>
        <a:xfrm>
          <a:off x="40293" y="1024131"/>
          <a:ext cx="1010963" cy="5334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1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Сбор сведений, измерения</a:t>
          </a:r>
          <a:endParaRPr lang="ru-RU" sz="900" kern="1200" dirty="0">
            <a:latin typeface="Segoe UI Light" panose="020B0502040204020203" pitchFamily="34" charset="0"/>
            <a:cs typeface="Segoe UI Light" panose="020B0502040204020203" pitchFamily="34" charset="0"/>
          </a:endParaRPr>
        </a:p>
      </dsp:txBody>
      <dsp:txXfrm>
        <a:off x="66332" y="1050170"/>
        <a:ext cx="958885" cy="481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A62B5-C762-43D6-9C53-92B6EB49DB1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8E2E1-619C-4986-9184-EFBE49E6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2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187EC-6C04-4579-98C8-544383C879A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48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73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08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78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58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98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1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81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2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85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977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5463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48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71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60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321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78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9AFA9-57EE-43BA-930C-D3CCEB8A1F24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FE407-FBBA-470A-BC0A-324247BC5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772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3.png"/><Relationship Id="rId3" Type="http://schemas.openxmlformats.org/officeDocument/2006/relationships/diagramData" Target="../diagrams/data1.xml"/><Relationship Id="rId21" Type="http://schemas.openxmlformats.org/officeDocument/2006/relationships/diagramQuickStyle" Target="../diagrams/quickStyle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20" Type="http://schemas.openxmlformats.org/officeDocument/2006/relationships/diagramLayout" Target="../diagrams/layout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microsoft.com/office/2007/relationships/diagramDrawing" Target="../diagrams/drawing4.xml"/><Relationship Id="rId10" Type="http://schemas.openxmlformats.org/officeDocument/2006/relationships/diagramQuickStyle" Target="../diagrams/quickStyle2.xml"/><Relationship Id="rId19" Type="http://schemas.openxmlformats.org/officeDocument/2006/relationships/diagramData" Target="../diagrams/data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openxmlformats.org/officeDocument/2006/relationships/diagramColors" Target="../diagrams/colors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6241" y="3236242"/>
            <a:ext cx="10164932" cy="1470025"/>
          </a:xfrm>
        </p:spPr>
        <p:txBody>
          <a:bodyPr>
            <a:noAutofit/>
          </a:bodyPr>
          <a:lstStyle/>
          <a:p>
            <a:r>
              <a:rPr lang="ru-RU" sz="4400" dirty="0"/>
              <a:t>«Разработка SDR-эквалайзера»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207568" y="105273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dirty="0">
                <a:latin typeface="+mj-lt"/>
                <a:ea typeface="+mj-ea"/>
                <a:cs typeface="+mj-cs"/>
              </a:rPr>
              <a:t>«Акселератор» - 2023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24298" y="-99392"/>
            <a:ext cx="4304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Актуальность идеи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164310561"/>
              </p:ext>
            </p:extLst>
          </p:nvPr>
        </p:nvGraphicFramePr>
        <p:xfrm>
          <a:off x="2323324" y="3514456"/>
          <a:ext cx="3100932" cy="994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0" name="Схема 19"/>
          <p:cNvGraphicFramePr/>
          <p:nvPr/>
        </p:nvGraphicFramePr>
        <p:xfrm>
          <a:off x="2323324" y="676518"/>
          <a:ext cx="3286148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307144844"/>
              </p:ext>
            </p:extLst>
          </p:nvPr>
        </p:nvGraphicFramePr>
        <p:xfrm>
          <a:off x="7248128" y="620688"/>
          <a:ext cx="3097820" cy="1150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3" name="Овал 22"/>
          <p:cNvSpPr/>
          <p:nvPr/>
        </p:nvSpPr>
        <p:spPr>
          <a:xfrm>
            <a:off x="1716230" y="3566090"/>
            <a:ext cx="428628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24" name="Овал 23"/>
          <p:cNvSpPr/>
          <p:nvPr/>
        </p:nvSpPr>
        <p:spPr>
          <a:xfrm>
            <a:off x="1680382" y="747956"/>
            <a:ext cx="428628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25" name="Овал 24"/>
          <p:cNvSpPr/>
          <p:nvPr/>
        </p:nvSpPr>
        <p:spPr>
          <a:xfrm>
            <a:off x="6605186" y="620688"/>
            <a:ext cx="428628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846052" y="1533795"/>
            <a:ext cx="45148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308FD669-06E0-450C-AFC5-FF5BE9EE13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3388812"/>
              </p:ext>
            </p:extLst>
          </p:nvPr>
        </p:nvGraphicFramePr>
        <p:xfrm>
          <a:off x="6867294" y="2211664"/>
          <a:ext cx="3547750" cy="255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1EF55D2-3D8B-42BD-93F7-AD727EC5A2AA}"/>
              </a:ext>
            </a:extLst>
          </p:cNvPr>
          <p:cNvSpPr>
            <a:spLocks noChangeAspect="1"/>
          </p:cNvSpPr>
          <p:nvPr/>
        </p:nvSpPr>
        <p:spPr>
          <a:xfrm>
            <a:off x="8128861" y="3219664"/>
            <a:ext cx="1024615" cy="540000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000" i="1" dirty="0">
                <a:solidFill>
                  <a:srgbClr val="FFFFFF"/>
                </a:solidFill>
                <a:latin typeface="Segoe UI Light" panose="020B0502040204020203" pitchFamily="34" charset="0"/>
                <a:ea typeface="Segoe UI Light" panose="020B0502040204020203" pitchFamily="34" charset="0"/>
                <a:cs typeface="Segoe UI Light" panose="020B0502040204020203" pitchFamily="34" charset="0"/>
              </a:rPr>
              <a:t>Программно-определяемое радио</a:t>
            </a:r>
            <a:endParaRPr lang="ru-RU" altLang="ru-RU" sz="1000" i="1" dirty="0">
              <a:solidFill>
                <a:srgbClr val="FFFFFF"/>
              </a:solidFill>
            </a:endParaRPr>
          </a:p>
        </p:txBody>
      </p:sp>
      <p:sp>
        <p:nvSpPr>
          <p:cNvPr id="15" name="Выноска: изогнутая линия без границы 14">
            <a:extLst>
              <a:ext uri="{FF2B5EF4-FFF2-40B4-BE49-F238E27FC236}">
                <a16:creationId xmlns:a16="http://schemas.microsoft.com/office/drawing/2014/main" id="{D08C956D-E22C-477C-B1AF-696D43362D3F}"/>
              </a:ext>
            </a:extLst>
          </p:cNvPr>
          <p:cNvSpPr/>
          <p:nvPr/>
        </p:nvSpPr>
        <p:spPr>
          <a:xfrm>
            <a:off x="9552746" y="1933602"/>
            <a:ext cx="962928" cy="366838"/>
          </a:xfrm>
          <a:prstGeom prst="callout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000" i="1" dirty="0">
                <a:solidFill>
                  <a:srgbClr val="FFFFFF"/>
                </a:solidFill>
                <a:latin typeface="Segoe UI Light" panose="020B0502040204020203" pitchFamily="34" charset="0"/>
                <a:ea typeface="Segoe UI Light" panose="020B0502040204020203" pitchFamily="34" charset="0"/>
                <a:cs typeface="Segoe UI Light" panose="020B0502040204020203" pitchFamily="34" charset="0"/>
              </a:rPr>
              <a:t>Когнитивный цикл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6D165D-78F7-491F-8F0C-82CF077EDB81}"/>
              </a:ext>
            </a:extLst>
          </p:cNvPr>
          <p:cNvSpPr txBox="1"/>
          <p:nvPr/>
        </p:nvSpPr>
        <p:spPr>
          <a:xfrm>
            <a:off x="1716230" y="4509121"/>
            <a:ext cx="4913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363" algn="just"/>
            <a:r>
              <a:rPr lang="ru-RU" sz="1200" dirty="0"/>
              <a:t>Для коммерческого применения систем КВ связи принципиальное значение имеет задача обеспечения повышенной скрытности и помехоустойчивости передачи информации, которая, как известно, может быть решена путем существенного расширения полосы частот, занимаемой КВ радиоканалом и применения режима быстрой ППРЧ.</a:t>
            </a:r>
          </a:p>
          <a:p>
            <a:pPr indent="360363" algn="just"/>
            <a:r>
              <a:rPr lang="ru-RU" sz="1200" dirty="0"/>
              <a:t>Однако, здесь возникает физико-техническая проблема, связанная с негативным проявлением в ионосфере эффекта частотной дисперсии.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/>
              <a:t>Предлагаемое 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9A4BBC-F09D-4974-9419-C8A99DF51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052736"/>
            <a:ext cx="5691784" cy="360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6F19CF-ED42-4026-8696-FD560C158186}"/>
              </a:ext>
            </a:extLst>
          </p:cNvPr>
          <p:cNvSpPr txBox="1"/>
          <p:nvPr/>
        </p:nvSpPr>
        <p:spPr>
          <a:xfrm>
            <a:off x="1726992" y="5157192"/>
            <a:ext cx="799288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/>
              <a:t>Возможность измерения дополнительных параметров ВЧ радиоканала, оценка которых позволяет адаптировать характеристики сигнала.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/>
              <a:t>Алгоритмы компенсации дисперсионных искажений, реализованные в программном комплексе являются универсальными для различных систем частотного обеспечения.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6B7705-D2C1-44BC-9133-9EBB7EC22DE0}"/>
              </a:ext>
            </a:extLst>
          </p:cNvPr>
          <p:cNvSpPr txBox="1"/>
          <p:nvPr/>
        </p:nvSpPr>
        <p:spPr>
          <a:xfrm>
            <a:off x="7367493" y="1052736"/>
            <a:ext cx="340112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Основные технические параметры:</a:t>
            </a:r>
          </a:p>
          <a:p>
            <a:r>
              <a:rPr lang="ru-RU" sz="1200" dirty="0"/>
              <a:t>- тип тестирующего сигнала - LFMCW,</a:t>
            </a:r>
          </a:p>
          <a:p>
            <a:r>
              <a:rPr lang="ru-RU" sz="1200" dirty="0"/>
              <a:t>- полоса когерентной обработки - до 1 МГц,</a:t>
            </a:r>
          </a:p>
          <a:p>
            <a:r>
              <a:rPr lang="ru-RU" sz="1200" dirty="0"/>
              <a:t>- величина наблюдаемого дрожания фазы до 125 мкс,</a:t>
            </a:r>
          </a:p>
          <a:p>
            <a:r>
              <a:rPr lang="ru-RU" sz="1200" dirty="0"/>
              <a:t>- функционирование при глубине замираний спектральной плотности мощности в канале связи до 30 дБ с запасом в 66 дБ.</a:t>
            </a:r>
          </a:p>
          <a:p>
            <a:r>
              <a:rPr lang="ru-RU" sz="1200" dirty="0"/>
              <a:t>- обновление корректирующих коэффициентов SDR-эквалайзера за интервал времени равный 10% от времени когерентности канала связи,</a:t>
            </a:r>
          </a:p>
          <a:p>
            <a:r>
              <a:rPr lang="ru-RU" sz="1200" dirty="0"/>
              <a:t>- глубокое машинное обучение для возможности коррекции дисперсии без тестирования канала.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928670"/>
          </a:xfrm>
        </p:spPr>
        <p:txBody>
          <a:bodyPr>
            <a:normAutofit/>
          </a:bodyPr>
          <a:lstStyle/>
          <a:p>
            <a:r>
              <a:rPr lang="ru-RU" dirty="0"/>
              <a:t>Научная новизна проекта</a:t>
            </a:r>
          </a:p>
        </p:txBody>
      </p:sp>
      <p:sp>
        <p:nvSpPr>
          <p:cNvPr id="12" name="Стрелка влево 11"/>
          <p:cNvSpPr/>
          <p:nvPr/>
        </p:nvSpPr>
        <p:spPr>
          <a:xfrm>
            <a:off x="6310314" y="3500438"/>
            <a:ext cx="4286850" cy="2643206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28904" y="4221876"/>
            <a:ext cx="3830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глубокое машинное обучение, реализующее совершенно новый подход к коррекции дисперсионных искажений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1595406" y="857232"/>
            <a:ext cx="4140554" cy="293180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94266" y="1628800"/>
            <a:ext cx="36376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новые алгоритмы сенсорной диагностики ВЧ радиоканала, определения параметров искажений в нем и их компенсация</a:t>
            </a:r>
          </a:p>
        </p:txBody>
      </p:sp>
      <p:pic>
        <p:nvPicPr>
          <p:cNvPr id="22" name="Рисунок 5" descr="C:\Users\kvlab\YandexDisk\наука\статьи 2013\usrp_вестник\графика\USRPzond.jpg"/>
          <p:cNvPicPr>
            <a:picLocks noChangeAspect="1" noChangeArrowheads="1"/>
          </p:cNvPicPr>
          <p:nvPr/>
        </p:nvPicPr>
        <p:blipFill>
          <a:blip r:embed="rId2" cstate="print"/>
          <a:srcRect l="3458" r="2077" b="17648"/>
          <a:stretch>
            <a:fillRect/>
          </a:stretch>
        </p:blipFill>
        <p:spPr bwMode="auto">
          <a:xfrm>
            <a:off x="5760372" y="1196752"/>
            <a:ext cx="4800125" cy="213285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9" name="Picture 2" descr="Нейронные сети для начинающих. Часть 1 / Хабр">
            <a:extLst>
              <a:ext uri="{FF2B5EF4-FFF2-40B4-BE49-F238E27FC236}">
                <a16:creationId xmlns:a16="http://schemas.microsoft.com/office/drawing/2014/main" id="{42C77177-FE2B-410F-B37C-A090D5E9B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4455200"/>
            <a:ext cx="1471482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C3EABF-5B6D-4F3E-8AC9-E76FFE390BA4}"/>
              </a:ext>
            </a:extLst>
          </p:cNvPr>
          <p:cNvSpPr txBox="1"/>
          <p:nvPr/>
        </p:nvSpPr>
        <p:spPr>
          <a:xfrm>
            <a:off x="1533064" y="4855513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Входные данные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8B6609B6-0F05-4405-AE85-8F7EA785CB2D}"/>
              </a:ext>
            </a:extLst>
          </p:cNvPr>
          <p:cNvCxnSpPr/>
          <p:nvPr/>
        </p:nvCxnSpPr>
        <p:spPr>
          <a:xfrm>
            <a:off x="2711624" y="5178533"/>
            <a:ext cx="432048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218C2C0-6CBB-4108-A7F5-09B99AB9C52E}"/>
              </a:ext>
            </a:extLst>
          </p:cNvPr>
          <p:cNvSpPr txBox="1"/>
          <p:nvPr/>
        </p:nvSpPr>
        <p:spPr>
          <a:xfrm>
            <a:off x="4759170" y="4644425"/>
            <a:ext cx="13681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Выходные данные:</a:t>
            </a:r>
          </a:p>
          <a:p>
            <a:pPr algn="ctr"/>
            <a:r>
              <a:rPr lang="ru-RU" sz="1400" dirty="0"/>
              <a:t>параметры </a:t>
            </a:r>
            <a:r>
              <a:rPr lang="en-US" sz="1400" dirty="0"/>
              <a:t>SDR-</a:t>
            </a:r>
            <a:r>
              <a:rPr lang="ru-RU" sz="1400" dirty="0"/>
              <a:t>эквалайзера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C93034-FFC6-4618-84F1-601EA95A38E8}"/>
              </a:ext>
            </a:extLst>
          </p:cNvPr>
          <p:cNvSpPr txBox="1"/>
          <p:nvPr/>
        </p:nvSpPr>
        <p:spPr>
          <a:xfrm>
            <a:off x="3267345" y="411983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Нейросеть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реализации проекта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176219"/>
              </p:ext>
            </p:extLst>
          </p:nvPr>
        </p:nvGraphicFramePr>
        <p:xfrm>
          <a:off x="1847529" y="908720"/>
          <a:ext cx="8496943" cy="52425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661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2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2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06" marR="345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Сроки выполнения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06" marR="345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Основные этапы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06" marR="34506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0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06" marR="345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Январь 2024 –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декабрь 2024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4506" marR="345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 Анализ дисперсионных искажений и методов исследования дисперсии в ионосферных ВЧ радиоканалах. Анализ типов сигналов, используемых для сенсорной диагностики ВЧ радиоканалов. </a:t>
                      </a:r>
                    </a:p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 Анализ методов коррекции дисперсионных искажений в ВЧ радиоканале. </a:t>
                      </a:r>
                    </a:p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 Разработка и научное обоснование метода и алгоритма адаптивного SDR-</a:t>
                      </a:r>
                      <a:r>
                        <a:rPr kumimoji="0" lang="ru-RU" sz="1400" u="none" strike="noStrike" kern="1200" cap="none" normalizeH="0" baseline="0" dirty="0" err="1">
                          <a:ln>
                            <a:noFill/>
                          </a:ln>
                          <a:effectLst/>
                        </a:rPr>
                        <a:t>эквалайзирования</a:t>
                      </a: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 для коррекции </a:t>
                      </a:r>
                      <a:r>
                        <a:rPr kumimoji="0" lang="ru-RU" sz="1400" u="none" strike="noStrike" kern="1200" cap="none" normalizeH="0" baseline="0" dirty="0" err="1">
                          <a:ln>
                            <a:noFill/>
                          </a:ln>
                          <a:effectLst/>
                        </a:rPr>
                        <a:t>внутримодовой</a:t>
                      </a: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 и поляризационной частотной дисперсии с режимом обучения в системах КВ связи с быстрой ППРЧ. </a:t>
                      </a:r>
                    </a:p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 Разработка и научное обоснование метода и алгоритма режима обучения SDR-эквалайзера для адаптации к постоянно меняющимся условиям распространения. 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4506" marR="34506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00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06" marR="345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Январь 2025 –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декабрь 2025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4506" marR="345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Реализация когнитивных функция SDR-эквалайзера методами глубокого машинного обучения для прогнозирования параметров SDR-эквалайзера.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натурных экспериментов на NVIS трассе.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Верификация разработанных методов и алгоритмов адаптивного SDR-</a:t>
                      </a:r>
                      <a:r>
                        <a:rPr kumimoji="0" lang="ru-RU" sz="14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эквалайзирования</a:t>
                      </a: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коррекции частотной дисперсии по данным натурных экспериментов.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4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влияния достигнутых значений коррекции на выигрыш в скрытности широкополосной ППРЧ в КВ связи.</a:t>
                      </a:r>
                    </a:p>
                  </a:txBody>
                  <a:tcPr marL="34506" marR="34506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357166"/>
            <a:ext cx="8229600" cy="857232"/>
          </a:xfrm>
        </p:spPr>
        <p:txBody>
          <a:bodyPr>
            <a:normAutofit/>
          </a:bodyPr>
          <a:lstStyle/>
          <a:p>
            <a:pPr lvl="0"/>
            <a:r>
              <a:rPr lang="ru-RU" sz="3300" dirty="0"/>
              <a:t>Оценка рентабельности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7D8782B-0367-4249-9DD7-BF20AD6DC0F5}"/>
              </a:ext>
            </a:extLst>
          </p:cNvPr>
          <p:cNvGraphicFramePr>
            <a:graphicFrameLocks noGrp="1"/>
          </p:cNvGraphicFramePr>
          <p:nvPr/>
        </p:nvGraphicFramePr>
        <p:xfrm>
          <a:off x="1925668" y="1772816"/>
          <a:ext cx="8352926" cy="3737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4324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 год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2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3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 4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 5 год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24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Объем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alibri"/>
                          <a:cs typeface="Times New Roman"/>
                        </a:rPr>
                        <a:t>90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24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Цена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102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Выручка=объем*цена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600 000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1 800 000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5 400 000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2441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Суммарные затраты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500 000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500 000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250 000</a:t>
                      </a:r>
                      <a:endParaRPr lang="ru-RU" sz="1400" dirty="0">
                        <a:effectLst/>
                        <a:latin typeface="+mn-lt"/>
                        <a:cs typeface="Times New Roman"/>
                      </a:endParaRPr>
                    </a:p>
                    <a:p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250 000</a:t>
                      </a:r>
                      <a:endParaRPr lang="ru-RU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480 000</a:t>
                      </a:r>
                      <a:endParaRPr lang="ru-RU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8649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Прибыль=Выручка-затраты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-500 000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alibri"/>
                          <a:cs typeface="Times New Roman"/>
                        </a:rPr>
                        <a:t>-440 000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350 000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1 550 000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4 920 000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6FA3586-C1FE-41E3-B24D-34957E08C662}"/>
              </a:ext>
            </a:extLst>
          </p:cNvPr>
          <p:cNvSpPr txBox="1"/>
          <p:nvPr/>
        </p:nvSpPr>
        <p:spPr>
          <a:xfrm>
            <a:off x="1631504" y="5795972"/>
            <a:ext cx="3960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Среднегодовая прибыль = 1 176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000 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6E70C-A646-48F7-AB65-1A7925EF5AB1}"/>
              </a:ext>
            </a:extLst>
          </p:cNvPr>
          <p:cNvSpPr txBox="1"/>
          <p:nvPr/>
        </p:nvSpPr>
        <p:spPr>
          <a:xfrm>
            <a:off x="1631504" y="6316168"/>
            <a:ext cx="684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Рентабельность инвестиций = 1 176 000 / 1 000 000 * 100% = 117%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AD30A2-C378-4744-B0BC-1EA4FB4919A9}"/>
              </a:ext>
            </a:extLst>
          </p:cNvPr>
          <p:cNvSpPr txBox="1"/>
          <p:nvPr/>
        </p:nvSpPr>
        <p:spPr>
          <a:xfrm>
            <a:off x="4378576" y="2276873"/>
            <a:ext cx="3434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СПАСИБО ЗА ВНИМАНИЕ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805ABB-96AD-4DAD-A19E-A6D2FB2F42C5}"/>
              </a:ext>
            </a:extLst>
          </p:cNvPr>
          <p:cNvSpPr txBox="1"/>
          <p:nvPr/>
        </p:nvSpPr>
        <p:spPr>
          <a:xfrm>
            <a:off x="5105024" y="2738538"/>
            <a:ext cx="1981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контактные данные:</a:t>
            </a:r>
          </a:p>
          <a:p>
            <a:pPr algn="ctr"/>
            <a:r>
              <a:rPr lang="en-US" sz="1600" dirty="0"/>
              <a:t>dlcm063361@bk.ru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8972570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3</TotalTime>
  <Words>520</Words>
  <Application>Microsoft Office PowerPoint</Application>
  <PresentationFormat>Широкоэкранный</PresentationFormat>
  <Paragraphs>97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Segoe UI Light</vt:lpstr>
      <vt:lpstr>Times New Roman</vt:lpstr>
      <vt:lpstr>След самолета</vt:lpstr>
      <vt:lpstr>«Разработка SDR-эквалайзера»</vt:lpstr>
      <vt:lpstr>Презентация PowerPoint</vt:lpstr>
      <vt:lpstr>Предлагаемое решение</vt:lpstr>
      <vt:lpstr>Научная новизна проекта</vt:lpstr>
      <vt:lpstr>План реализации проекта  </vt:lpstr>
      <vt:lpstr>Оценка рентабельности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«Разработка SDR-эквалайзера»</dc:title>
  <dc:creator>Василий Александров</dc:creator>
  <cp:lastModifiedBy>Василий Александров</cp:lastModifiedBy>
  <cp:revision>2</cp:revision>
  <dcterms:created xsi:type="dcterms:W3CDTF">2023-11-23T15:08:21Z</dcterms:created>
  <dcterms:modified xsi:type="dcterms:W3CDTF">2023-11-23T15:15:23Z</dcterms:modified>
</cp:coreProperties>
</file>