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 varScale="1">
        <p:scale>
          <a:sx n="90" d="100"/>
          <a:sy n="90" d="100"/>
        </p:scale>
        <p:origin x="1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620979865096704E-2"/>
          <c:y val="1.1902486366004554E-3"/>
          <c:w val="0.93565600000000004"/>
          <c:h val="0.8843400000000000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Регион 1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Sheet1!$B$1:$E$1</c:f>
              <c:strCache>
                <c:ptCount val="4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54-4E7F-8E30-894BFF7E586D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Регион 2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Sheet1!$B$1:$E$1</c:f>
              <c:strCache>
                <c:ptCount val="4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60</c:v>
                </c:pt>
                <c:pt idx="1">
                  <c:v>40</c:v>
                </c:pt>
                <c:pt idx="2">
                  <c:v>70</c:v>
                </c:pt>
                <c:pt idx="3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54-4E7F-8E30-894BFF7E586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86512704"/>
        <c:axId val="1786518688"/>
      </c:lineChart>
      <c:catAx>
        <c:axId val="17865127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86518688"/>
        <c:crosses val="autoZero"/>
        <c:auto val="1"/>
        <c:lblAlgn val="ctr"/>
        <c:lblOffset val="100"/>
        <c:noMultiLvlLbl val="1"/>
      </c:catAx>
      <c:valAx>
        <c:axId val="178651868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crossAx val="1786512704"/>
        <c:crosses val="autoZero"/>
        <c:crossBetween val="midCat"/>
        <c:majorUnit val="25"/>
        <c:minorUnit val="12.5"/>
      </c:valAx>
      <c:spPr>
        <a:noFill/>
        <a:ln>
          <a:noFill/>
        </a:ln>
        <a:effectLst/>
      </c:spPr>
    </c:plotArea>
    <c:plotVisOnly val="1"/>
    <c:dispBlanksAs val="gap"/>
    <c:showDLblsOverMax val="1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>
      <cs:styleClr val="auto"/>
    </cs:fillRef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369033-2105-4614-BEC3-0CD2C9E5D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819" y="440674"/>
            <a:ext cx="8825658" cy="1556134"/>
          </a:xfrm>
        </p:spPr>
        <p:txBody>
          <a:bodyPr/>
          <a:lstStyle/>
          <a:p>
            <a:r>
              <a:rPr lang="en-US" sz="9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adway" panose="04040905080002020502" pitchFamily="82" charset="0"/>
              </a:rPr>
              <a:t>CatKuzmich</a:t>
            </a:r>
            <a:endParaRPr lang="ru-RU" sz="9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DB5CA9D-B1F2-4DF1-8429-B6E35A95B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8179" y="4043190"/>
            <a:ext cx="3967888" cy="1066800"/>
          </a:xfrm>
        </p:spPr>
        <p:txBody>
          <a:bodyPr/>
          <a:lstStyle/>
          <a:p>
            <a:r>
              <a:rPr lang="ru-RU" dirty="0">
                <a:latin typeface="Franklin Gothic Medium" panose="020B0603020102020204" pitchFamily="34" charset="0"/>
                <a:ea typeface="DejaVu Serif Condensed" panose="02060606050605020204" pitchFamily="18" charset="0"/>
                <a:cs typeface="DejaVu Serif Condensed" panose="02060606050605020204" pitchFamily="18" charset="0"/>
              </a:rPr>
              <a:t>Андреева </a:t>
            </a:r>
            <a:r>
              <a:rPr lang="ru-RU" dirty="0" err="1">
                <a:latin typeface="Franklin Gothic Medium" panose="020B0603020102020204" pitchFamily="34" charset="0"/>
                <a:ea typeface="DejaVu Serif Condensed" panose="02060606050605020204" pitchFamily="18" charset="0"/>
                <a:cs typeface="DejaVu Serif Condensed" panose="02060606050605020204" pitchFamily="18" charset="0"/>
              </a:rPr>
              <a:t>алиса</a:t>
            </a:r>
            <a:endParaRPr lang="ru-RU" dirty="0">
              <a:latin typeface="Franklin Gothic Medium" panose="020B0603020102020204" pitchFamily="34" charset="0"/>
              <a:ea typeface="DejaVu Serif Condensed" panose="02060606050605020204" pitchFamily="18" charset="0"/>
              <a:cs typeface="DejaVu Serif Condensed" panose="02060606050605020204" pitchFamily="18" charset="0"/>
            </a:endParaRPr>
          </a:p>
          <a:p>
            <a:r>
              <a:rPr lang="ru-RU" dirty="0">
                <a:latin typeface="Franklin Gothic Medium" panose="020B0603020102020204" pitchFamily="34" charset="0"/>
                <a:ea typeface="DejaVu Serif Condensed" panose="02060606050605020204" pitchFamily="18" charset="0"/>
                <a:cs typeface="DejaVu Serif Condensed" panose="02060606050605020204" pitchFamily="18" charset="0"/>
              </a:rPr>
              <a:t>Студентка группы 0481-06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7D9374-239A-4073-A6D3-6E885B6D5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3249" y="1835226"/>
            <a:ext cx="5080932" cy="489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786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E7D961-336C-4EC0-B6BD-82AA8DC2C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О проекте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1D3CF6-474C-4D3C-BC45-C45B19F81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567" y="1853248"/>
            <a:ext cx="11334307" cy="4377431"/>
          </a:xfrm>
        </p:spPr>
        <p:txBody>
          <a:bodyPr/>
          <a:lstStyle/>
          <a:p>
            <a:r>
              <a:rPr lang="ru-RU" sz="2400" b="1" dirty="0"/>
              <a:t>Ценностное предложение: </a:t>
            </a:r>
            <a:r>
              <a:rPr lang="ru-RU" dirty="0">
                <a:latin typeface="+mn-lt"/>
              </a:rPr>
              <a:t>«</a:t>
            </a:r>
            <a:r>
              <a:rPr lang="ru-RU" dirty="0">
                <a:effectLst/>
                <a:latin typeface="+mn-lt"/>
                <a:ea typeface="Times New Roman" panose="02020603050405020304" pitchFamily="18" charset="0"/>
              </a:rPr>
              <a:t>CatKuzmich» позволит пользователям лучше организовывать свое время, а благодаря широкому спектру настроек</a:t>
            </a:r>
            <a:r>
              <a:rPr lang="ru-RU" dirty="0">
                <a:latin typeface="+mn-lt"/>
                <a:ea typeface="Times New Roman" panose="02020603050405020304" pitchFamily="18" charset="0"/>
              </a:rPr>
              <a:t>, подстраивать приложение под себя.</a:t>
            </a:r>
          </a:p>
          <a:p>
            <a:r>
              <a:rPr lang="ru-RU" sz="2400" b="1" dirty="0">
                <a:latin typeface="Times New Roman" panose="02020603050405020304" pitchFamily="18" charset="0"/>
              </a:rPr>
              <a:t>Стадия: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dirty="0">
                <a:latin typeface="+mn-lt"/>
              </a:rPr>
              <a:t>стартап, разработка концепции</a:t>
            </a:r>
          </a:p>
          <a:p>
            <a:r>
              <a:rPr lang="ru-RU" sz="2400" b="1" dirty="0">
                <a:latin typeface="Times New Roman" panose="02020603050405020304" pitchFamily="18" charset="0"/>
              </a:rPr>
              <a:t>Требуемые ресурсы: </a:t>
            </a:r>
            <a:r>
              <a:rPr lang="ru-RU" dirty="0">
                <a:latin typeface="+mn-lt"/>
              </a:rPr>
              <a:t>аренда серверов, ресурсы разработки, материально-технические ресурсы</a:t>
            </a:r>
          </a:p>
          <a:p>
            <a:r>
              <a:rPr lang="ru-RU" sz="2400" b="1" dirty="0">
                <a:latin typeface="Times New Roman" panose="02020603050405020304" pitchFamily="18" charset="0"/>
              </a:rPr>
              <a:t>Команда</a:t>
            </a:r>
            <a:r>
              <a:rPr lang="ru-RU" sz="2400" dirty="0">
                <a:latin typeface="Times New Roman" panose="02020603050405020304" pitchFamily="18" charset="0"/>
              </a:rPr>
              <a:t>: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dirty="0">
                <a:latin typeface="+mn-lt"/>
              </a:rPr>
              <a:t>только основатель стартапа, он же руководитель, бухгалтер, аналитик, разработчик</a:t>
            </a:r>
          </a:p>
          <a:p>
            <a:r>
              <a:rPr lang="ru-RU" sz="2400" b="1" dirty="0">
                <a:latin typeface="Times New Roman" panose="02020603050405020304" pitchFamily="18" charset="0"/>
              </a:rPr>
              <a:t>Цель: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dirty="0">
                <a:latin typeface="+mn-lt"/>
              </a:rPr>
              <a:t>внедрить данный продукт большинству пользователей по стране и странам СНГ при поддержке министерства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805978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B4B1686-A174-4AA1-9136-1C82D8013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82" y="436769"/>
            <a:ext cx="10868948" cy="6059724"/>
          </a:xfrm>
        </p:spPr>
        <p:txBody>
          <a:bodyPr>
            <a:normAutofit/>
          </a:bodyPr>
          <a:lstStyle/>
          <a:p>
            <a:r>
              <a:rPr lang="ru-RU" sz="2400" dirty="0"/>
              <a:t>Проблема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/>
              <a:t>Нежелание уходить от бумажных аналогов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/>
              <a:t>Нежелание переносить все данные с планера на планер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/>
              <a:t>Сложность при освоении нового приложения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Альтернативные существующие решения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/>
              <a:t>Приложение можно настроить под себя, что удовлетворит всех пользователей им пользоваться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/>
              <a:t>В </a:t>
            </a:r>
            <a:r>
              <a:rPr lang="ru-RU" sz="2400" dirty="0">
                <a:latin typeface="+mn-lt"/>
              </a:rPr>
              <a:t>«</a:t>
            </a:r>
            <a:r>
              <a:rPr lang="ru-RU" sz="2400" dirty="0">
                <a:effectLst/>
                <a:latin typeface="+mn-lt"/>
                <a:ea typeface="Times New Roman" panose="02020603050405020304" pitchFamily="18" charset="0"/>
              </a:rPr>
              <a:t>CatKuzmich» есть облако, благодаря которому перенести все данные с прежнего планера не составит труда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latin typeface="+mn-lt"/>
              </a:rPr>
              <a:t>Для новых пользователей будут выпускаться видео уроки по освоению приложения, а также есть блок с полезными советами</a:t>
            </a:r>
            <a:endParaRPr lang="ru-RU" sz="2400" dirty="0"/>
          </a:p>
          <a:p>
            <a:pPr>
              <a:buFont typeface="Arial" panose="020B0604020202020204" pitchFamily="34" charset="0"/>
              <a:buChar char="•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58016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974CD20-C5FE-4F32-8273-779774DD7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260" y="446568"/>
            <a:ext cx="10983433" cy="6028660"/>
          </a:xfrm>
        </p:spPr>
        <p:txBody>
          <a:bodyPr/>
          <a:lstStyle/>
          <a:p>
            <a:r>
              <a:rPr lang="ru-RU" sz="2400" dirty="0"/>
              <a:t>Решение: Создания приложения-планера, который позволит пользователям настраивать свое приложение под себя, быстро осваивать все возможности приложения, а также изучать много нового о планировании и общаться с другими пользователями.</a:t>
            </a:r>
          </a:p>
          <a:p>
            <a:r>
              <a:rPr lang="ru-RU" sz="2400" dirty="0"/>
              <a:t>Ценностное предложение: приложение-планер имеет сравнимо низкую цену по сравнению с другими приложениями (дорогие подписки) и бумажными планерами (которые не являются вечными и дорого стоят).</a:t>
            </a:r>
          </a:p>
          <a:p>
            <a:r>
              <a:rPr lang="ru-RU" sz="2400" dirty="0" err="1"/>
              <a:t>Сторителлинг</a:t>
            </a:r>
            <a:r>
              <a:rPr lang="ru-RU" sz="2400" dirty="0"/>
              <a:t>: Бывало ли у вас такое, что вы бросали планирование из-за неудобства использования, недостаточных функции? Данное приложение поможет вам не только эффективно планировать, но и получать удовольствие от процесса.</a:t>
            </a:r>
          </a:p>
          <a:p>
            <a:r>
              <a:rPr lang="ru-RU" sz="2400" dirty="0"/>
              <a:t>«Секретный соус»: Возможность безопасного хранения больших файлов, аудио файлов и фотографий при помощи облака.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3880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88DECE-F141-4A04-94B9-6F37934AD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Уникальность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7540C2-F7F3-414A-8C80-52A869A6B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1853248"/>
            <a:ext cx="10519054" cy="47389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 основе решения – воссоздание идеального планера, который всегда под рукой: в телефоне, компьютере, планшете. С широкими настройками функций приложения.</a:t>
            </a:r>
          </a:p>
          <a:p>
            <a:pPr marL="0" indent="0">
              <a:buNone/>
            </a:pPr>
            <a:r>
              <a:rPr lang="en-US" dirty="0"/>
              <a:t>«</a:t>
            </a:r>
            <a:r>
              <a:rPr lang="en-US" dirty="0" err="1"/>
              <a:t>CatKuzmich</a:t>
            </a:r>
            <a:r>
              <a:rPr lang="en-US" dirty="0"/>
              <a:t>» </a:t>
            </a:r>
            <a:r>
              <a:rPr lang="ru-RU" dirty="0"/>
              <a:t>является собственной и оригинальной разработкой.</a:t>
            </a:r>
          </a:p>
          <a:p>
            <a:pPr marL="0" indent="0">
              <a:buNone/>
            </a:pPr>
            <a:r>
              <a:rPr lang="ru-RU" dirty="0"/>
              <a:t>Уникальность данного продукта  заключается в доступности приложения и необходимости планирования своего времени каждому человеку.</a:t>
            </a:r>
          </a:p>
          <a:p>
            <a:pPr marL="0" indent="0">
              <a:buNone/>
            </a:pPr>
            <a:r>
              <a:rPr lang="ru-RU" dirty="0"/>
              <a:t>Использование актуальных функций и настроек, что облегчит распространение и популярность приложения при поддержке </a:t>
            </a:r>
            <a:r>
              <a:rPr lang="ru-RU" dirty="0" err="1"/>
              <a:t>Минестерства</a:t>
            </a:r>
            <a:r>
              <a:rPr lang="ru-RU" dirty="0"/>
              <a:t>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3387302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A6C7D4-B2DB-4C79-9106-F11432F13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Клиентские </a:t>
            </a:r>
            <a:r>
              <a:rPr lang="ru-RU" dirty="0" err="1"/>
              <a:t>сигменты</a:t>
            </a:r>
            <a:r>
              <a:rPr lang="ru-RU" dirty="0"/>
              <a:t>/ранние последователи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9648FC-8408-4193-B6B5-56B3B75929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597528"/>
            <a:ext cx="10646647" cy="3367338"/>
          </a:xfrm>
        </p:spPr>
        <p:txBody>
          <a:bodyPr/>
          <a:lstStyle/>
          <a:p>
            <a:r>
              <a:rPr lang="ru-RU" sz="4400" dirty="0"/>
              <a:t>1) Школьники (6-18 лет)</a:t>
            </a:r>
          </a:p>
          <a:p>
            <a:r>
              <a:rPr lang="ru-RU" sz="4400" dirty="0"/>
              <a:t>2) Студенты (18-25 лет)</a:t>
            </a:r>
          </a:p>
          <a:p>
            <a:r>
              <a:rPr lang="ru-RU" sz="4400" dirty="0"/>
              <a:t>3) Бизнесмены и деловые люди (25-50 лет)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1295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2CF4F7-BB10-44AD-9F5E-2D902AA1B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Анализ конкурентов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45EB1F58-4A9C-4E3C-930C-8011358820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8794251"/>
              </p:ext>
            </p:extLst>
          </p:nvPr>
        </p:nvGraphicFramePr>
        <p:xfrm>
          <a:off x="646111" y="1398162"/>
          <a:ext cx="10603508" cy="51578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650356">
                  <a:extLst>
                    <a:ext uri="{9D8B030D-6E8A-4147-A177-3AD203B41FA5}">
                      <a16:colId xmlns:a16="http://schemas.microsoft.com/office/drawing/2014/main" val="198759433"/>
                    </a:ext>
                  </a:extLst>
                </a:gridCol>
                <a:gridCol w="2651398">
                  <a:extLst>
                    <a:ext uri="{9D8B030D-6E8A-4147-A177-3AD203B41FA5}">
                      <a16:colId xmlns:a16="http://schemas.microsoft.com/office/drawing/2014/main" val="2315872030"/>
                    </a:ext>
                  </a:extLst>
                </a:gridCol>
                <a:gridCol w="2650877">
                  <a:extLst>
                    <a:ext uri="{9D8B030D-6E8A-4147-A177-3AD203B41FA5}">
                      <a16:colId xmlns:a16="http://schemas.microsoft.com/office/drawing/2014/main" val="3830567111"/>
                    </a:ext>
                  </a:extLst>
                </a:gridCol>
                <a:gridCol w="2650877">
                  <a:extLst>
                    <a:ext uri="{9D8B030D-6E8A-4147-A177-3AD203B41FA5}">
                      <a16:colId xmlns:a16="http://schemas.microsoft.com/office/drawing/2014/main" val="2697480382"/>
                    </a:ext>
                  </a:extLst>
                </a:gridCol>
              </a:tblGrid>
              <a:tr h="763680">
                <a:tc>
                  <a:txBody>
                    <a:bodyPr/>
                    <a:lstStyle/>
                    <a:p>
                      <a:r>
                        <a:rPr lang="ru-RU" dirty="0"/>
                        <a:t>Критерии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SingularityApp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TickTick</a:t>
                      </a:r>
                      <a:endParaRPr lang="ru-RU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«</a:t>
                      </a:r>
                      <a:r>
                        <a:rPr lang="ru-RU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CatKuzmich»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81763"/>
                  </a:ext>
                </a:extLst>
              </a:tr>
              <a:tr h="763680">
                <a:tc>
                  <a:txBody>
                    <a:bodyPr/>
                    <a:lstStyle/>
                    <a:p>
                      <a:r>
                        <a:rPr lang="ru-RU" dirty="0"/>
                        <a:t>Ценник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199руб/</a:t>
                      </a:r>
                      <a:r>
                        <a:rPr lang="ru-RU" dirty="0" err="1"/>
                        <a:t>мес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$2.99/месяц или $27.99/год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Выгодная подписка</a:t>
                      </a:r>
                    </a:p>
                    <a:p>
                      <a:pPr algn="ctr"/>
                      <a:r>
                        <a:rPr lang="ru-RU" dirty="0"/>
                        <a:t>+возможность бесплатного использования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272891"/>
                  </a:ext>
                </a:extLst>
              </a:tr>
              <a:tr h="763680">
                <a:tc>
                  <a:txBody>
                    <a:bodyPr/>
                    <a:lstStyle/>
                    <a:p>
                      <a:r>
                        <a:rPr lang="ru-RU" dirty="0"/>
                        <a:t>Платформа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Веб-сервис, приложение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Закрыта для России из-за санкций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114643"/>
                  </a:ext>
                </a:extLst>
              </a:tr>
              <a:tr h="763680">
                <a:tc>
                  <a:txBody>
                    <a:bodyPr/>
                    <a:lstStyle/>
                    <a:p>
                      <a:r>
                        <a:rPr lang="ru-RU" dirty="0"/>
                        <a:t>Количество функций и возможностей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Малое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Большое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Настраивание всех функций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669472"/>
                  </a:ext>
                </a:extLst>
              </a:tr>
              <a:tr h="763680">
                <a:tc>
                  <a:txBody>
                    <a:bodyPr/>
                    <a:lstStyle/>
                    <a:p>
                      <a:r>
                        <a:rPr lang="ru-RU" dirty="0"/>
                        <a:t>Пробная версия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Есть, без информации периода и цена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Пробная версия 2 месяца за 1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627652"/>
                  </a:ext>
                </a:extLst>
              </a:tr>
              <a:tr h="763680">
                <a:tc>
                  <a:txBody>
                    <a:bodyPr/>
                    <a:lstStyle/>
                    <a:p>
                      <a:r>
                        <a:rPr lang="ru-RU" dirty="0"/>
                        <a:t>Локализация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RUS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ENG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RUS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613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7110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0F9B7F-0810-4E32-BF20-820D50594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7"/>
            <a:ext cx="11359761" cy="6231781"/>
          </a:xfrm>
        </p:spPr>
        <p:txBody>
          <a:bodyPr/>
          <a:lstStyle/>
          <a:p>
            <a:r>
              <a:rPr lang="ru-RU" dirty="0"/>
              <a:t>Финансовая модель</a:t>
            </a:r>
            <a:br>
              <a:rPr lang="ru-RU" dirty="0"/>
            </a:br>
            <a:r>
              <a:rPr lang="ru-RU" sz="2000" dirty="0"/>
              <a:t>На диаграмме наглядно показано как </a:t>
            </a:r>
            <a:r>
              <a:rPr lang="ru-RU" sz="2000" dirty="0">
                <a:solidFill>
                  <a:schemeClr val="accent1"/>
                </a:solidFill>
              </a:rPr>
              <a:t>этот проект</a:t>
            </a:r>
            <a:r>
              <a:rPr lang="ru-RU" sz="2000" dirty="0"/>
              <a:t> к апрелю увеличит число новых пользователей и с каждым днем он будет только расти, в отличии от </a:t>
            </a:r>
            <a:r>
              <a:rPr lang="ru-RU" sz="2000" dirty="0">
                <a:solidFill>
                  <a:schemeClr val="accent2"/>
                </a:solidFill>
              </a:rPr>
              <a:t>других похожих приложений</a:t>
            </a:r>
            <a:r>
              <a:rPr lang="ru-RU" sz="2000" dirty="0"/>
              <a:t>, где пользователи то появляются, то уходят от тех продуктов.</a:t>
            </a:r>
            <a:endParaRPr lang="ru-RU" dirty="0"/>
          </a:p>
        </p:txBody>
      </p:sp>
      <p:graphicFrame>
        <p:nvGraphicFramePr>
          <p:cNvPr id="4" name="2D‑линейная диаграмма">
            <a:extLst>
              <a:ext uri="{FF2B5EF4-FFF2-40B4-BE49-F238E27FC236}">
                <a16:creationId xmlns:a16="http://schemas.microsoft.com/office/drawing/2014/main" id="{2FCA643E-D175-49B5-9ED7-71C8E33EAA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4847425"/>
              </p:ext>
            </p:extLst>
          </p:nvPr>
        </p:nvGraphicFramePr>
        <p:xfrm>
          <a:off x="3058722" y="2488737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40793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7E5170-7FED-4E1C-B486-67C232D21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Бизнес-модель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68A24F-FF18-4434-A83B-C5DFE3FAD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140" y="1531088"/>
            <a:ext cx="11173749" cy="5061098"/>
          </a:xfrm>
        </p:spPr>
        <p:txBody>
          <a:bodyPr/>
          <a:lstStyle/>
          <a:p>
            <a:r>
              <a:rPr lang="ru-RU" dirty="0"/>
              <a:t>Каналы сбыта:</a:t>
            </a:r>
          </a:p>
          <a:p>
            <a:pPr marL="0" indent="0">
              <a:buNone/>
            </a:pPr>
            <a:r>
              <a:rPr lang="ru-RU" dirty="0"/>
              <a:t>Мы будем использовать прямые каналы сбыта, для наиболее быстрой </a:t>
            </a:r>
            <a:r>
              <a:rPr lang="ru-RU" dirty="0" err="1"/>
              <a:t>узнаваймости</a:t>
            </a:r>
            <a:r>
              <a:rPr lang="ru-RU" dirty="0"/>
              <a:t> и прибыли.</a:t>
            </a:r>
          </a:p>
          <a:p>
            <a:pPr marL="0" indent="0">
              <a:buNone/>
            </a:pPr>
            <a:r>
              <a:rPr lang="ru-RU" dirty="0"/>
              <a:t>Этапы: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Продажа рекламного места </a:t>
            </a:r>
            <a:r>
              <a:rPr lang="ru-RU" dirty="0"/>
              <a:t>в приложении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Продажа подписок </a:t>
            </a:r>
            <a:r>
              <a:rPr lang="ru-RU" dirty="0"/>
              <a:t>для большего функционала и отсутствие рекламы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Оповещения</a:t>
            </a:r>
            <a:r>
              <a:rPr lang="ru-RU" dirty="0"/>
              <a:t> о обновлениях в социальных сетях и на официальном сайте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Обратная связь</a:t>
            </a:r>
            <a:r>
              <a:rPr lang="ru-RU" dirty="0"/>
              <a:t> с каждым клиентом 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Открытость и прозрачность</a:t>
            </a:r>
            <a:r>
              <a:rPr lang="ru-RU" dirty="0"/>
              <a:t> отношений разработчик-пользователь </a:t>
            </a:r>
          </a:p>
        </p:txBody>
      </p:sp>
    </p:spTree>
    <p:extLst>
      <p:ext uri="{BB962C8B-B14F-4D97-AF65-F5344CB8AC3E}">
        <p14:creationId xmlns:p14="http://schemas.microsoft.com/office/powerpoint/2010/main" val="2631792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C6377D-30C6-4CBA-93D9-1839A8426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Потоки поступления дохода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DDCF9F-7366-47BB-8CF2-D4E406BBC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753" y="1436229"/>
            <a:ext cx="11695814" cy="530481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Клиенты платят за доступ к постоянно-обновляемому продукту, который будет поддерживаться, изменяться, улучшаться в соответствие с критикой и пожеланиями клиентов.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Денежный доход складывается с годовой или ежемесячной подписки, а также рекламы размещенной в нашем приложении.</a:t>
            </a:r>
          </a:p>
          <a:p>
            <a:r>
              <a:rPr lang="ru-RU" dirty="0"/>
              <a:t>150руб/мес. – ежемесячная подписка (примерно 1000 подписок)</a:t>
            </a:r>
          </a:p>
          <a:p>
            <a:r>
              <a:rPr lang="ru-RU" dirty="0"/>
              <a:t>1500руб/год – годовая подписка (примерно 1000 подписок)</a:t>
            </a:r>
          </a:p>
          <a:p>
            <a:r>
              <a:rPr lang="ru-RU" dirty="0"/>
              <a:t>3000руб/</a:t>
            </a:r>
            <a:r>
              <a:rPr lang="ru-RU" dirty="0" err="1"/>
              <a:t>мес</a:t>
            </a:r>
            <a:r>
              <a:rPr lang="ru-RU" dirty="0"/>
              <a:t> – ежемесячная оплата рекламы длительностью 15 сек</a:t>
            </a:r>
          </a:p>
          <a:p>
            <a:pPr marL="0" indent="0">
              <a:buNone/>
            </a:pPr>
            <a:r>
              <a:rPr lang="ru-RU" dirty="0"/>
              <a:t>К концу года планируется, что число пользователей будет 10 000 человек, а рекламных подписок будет 15.</a:t>
            </a:r>
          </a:p>
          <a:p>
            <a:pPr marL="0" indent="0">
              <a:buNone/>
            </a:pPr>
            <a:r>
              <a:rPr lang="ru-RU" dirty="0"/>
              <a:t>Итого доход за первый год будет составлять примерно 3.975.000руб</a:t>
            </a:r>
          </a:p>
        </p:txBody>
      </p:sp>
    </p:spTree>
    <p:extLst>
      <p:ext uri="{BB962C8B-B14F-4D97-AF65-F5344CB8AC3E}">
        <p14:creationId xmlns:p14="http://schemas.microsoft.com/office/powerpoint/2010/main" val="1473372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7F8F28-FC77-481C-B676-4154231B6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Ресурсы и рынки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23B11E5-9D14-46CB-A14E-759C7FBAC4F5}"/>
              </a:ext>
            </a:extLst>
          </p:cNvPr>
          <p:cNvSpPr/>
          <p:nvPr/>
        </p:nvSpPr>
        <p:spPr>
          <a:xfrm>
            <a:off x="982539" y="1743740"/>
            <a:ext cx="10249786" cy="13078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Информация и знания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Стратегический риск – возникает в результате непродуманной, плохой бизнес-идеи.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Риск несоответствия – возникает в случает несоответствия требованиям, стандартам, правилам.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8FC9318B-7CC0-4914-AC26-60B037FBD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84" y="1152983"/>
            <a:ext cx="11932204" cy="5609324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539FD3B-90E4-4EA7-824D-96BAA3271B06}"/>
              </a:ext>
            </a:extLst>
          </p:cNvPr>
          <p:cNvSpPr/>
          <p:nvPr/>
        </p:nvSpPr>
        <p:spPr>
          <a:xfrm>
            <a:off x="971107" y="3251214"/>
            <a:ext cx="10249786" cy="13078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Финансовые ресурсы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Операционный риск – непредвиденные сбои в финансовых операциях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Структурный риск – заключается в неэффективном финансировании </a:t>
            </a:r>
            <a:r>
              <a:rPr lang="ru-RU" dirty="0" err="1"/>
              <a:t>текущех</a:t>
            </a:r>
            <a:r>
              <a:rPr lang="ru-RU" dirty="0"/>
              <a:t> затрат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111F640E-D248-483D-A696-CD874EDE8DB0}"/>
              </a:ext>
            </a:extLst>
          </p:cNvPr>
          <p:cNvSpPr/>
          <p:nvPr/>
        </p:nvSpPr>
        <p:spPr>
          <a:xfrm>
            <a:off x="982539" y="4795284"/>
            <a:ext cx="10249786" cy="13078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Профессиональные компетенции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Репутационный риск – неблагоприятный имидж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Риски при подборе персонала – в основном, неквалифицированные кадры</a:t>
            </a:r>
          </a:p>
        </p:txBody>
      </p:sp>
    </p:spTree>
    <p:extLst>
      <p:ext uri="{BB962C8B-B14F-4D97-AF65-F5344CB8AC3E}">
        <p14:creationId xmlns:p14="http://schemas.microsoft.com/office/powerpoint/2010/main" val="323052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B3AEA3-406B-4E56-87D5-8C70B5166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133741"/>
            <a:ext cx="9752531" cy="833822"/>
          </a:xfrm>
        </p:spPr>
        <p:txBody>
          <a:bodyPr/>
          <a:lstStyle/>
          <a:p>
            <a:r>
              <a:rPr lang="ru-RU" dirty="0" err="1"/>
              <a:t>Канвас</a:t>
            </a:r>
            <a:r>
              <a:rPr lang="ru-RU" dirty="0"/>
              <a:t> ценностного предложения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18940C-DA59-46F9-AEC7-98DE27D6F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508" y="839972"/>
            <a:ext cx="11430000" cy="58842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96F0CD6-507A-4A91-ABBD-1FE46F32BBCC}"/>
              </a:ext>
            </a:extLst>
          </p:cNvPr>
          <p:cNvSpPr/>
          <p:nvPr/>
        </p:nvSpPr>
        <p:spPr>
          <a:xfrm>
            <a:off x="531628" y="967563"/>
            <a:ext cx="2764465" cy="318977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Трек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5DE9B35-93C8-4FBF-BB3E-98FB6E9D4B46}"/>
              </a:ext>
            </a:extLst>
          </p:cNvPr>
          <p:cNvSpPr/>
          <p:nvPr/>
        </p:nvSpPr>
        <p:spPr>
          <a:xfrm>
            <a:off x="8895907" y="967563"/>
            <a:ext cx="2764465" cy="3189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Клиентский </a:t>
            </a:r>
            <a:r>
              <a:rPr lang="ru-RU" dirty="0" err="1"/>
              <a:t>сигмент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EE6662C-B909-48F9-878F-26D73BBC0491}"/>
              </a:ext>
            </a:extLst>
          </p:cNvPr>
          <p:cNvSpPr/>
          <p:nvPr/>
        </p:nvSpPr>
        <p:spPr>
          <a:xfrm>
            <a:off x="531627" y="1392867"/>
            <a:ext cx="4784651" cy="467832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n-lt"/>
              </a:rPr>
              <a:t>«</a:t>
            </a:r>
            <a:r>
              <a:rPr lang="ru-RU" sz="40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CatKuzmich»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ABCA72C-2999-4E6D-9BDF-D450C10E298B}"/>
              </a:ext>
            </a:extLst>
          </p:cNvPr>
          <p:cNvSpPr/>
          <p:nvPr/>
        </p:nvSpPr>
        <p:spPr>
          <a:xfrm>
            <a:off x="6875721" y="1414131"/>
            <a:ext cx="4784651" cy="467832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bg1"/>
                </a:solidFill>
              </a:rPr>
              <a:t>Пользователь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3923F87-9BC3-4E12-91E5-3D36EEA9967F}"/>
              </a:ext>
            </a:extLst>
          </p:cNvPr>
          <p:cNvSpPr/>
          <p:nvPr/>
        </p:nvSpPr>
        <p:spPr>
          <a:xfrm>
            <a:off x="531627" y="2137144"/>
            <a:ext cx="1839433" cy="430618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rgbClr val="FFC000"/>
                </a:solidFill>
              </a:rPr>
              <a:t>Продукты и сервисы, решающие задачи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Приложение планер с большим количеством настроек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93C41FB-D5D0-43BD-AB36-1389FD3CFACA}"/>
              </a:ext>
            </a:extLst>
          </p:cNvPr>
          <p:cNvSpPr/>
          <p:nvPr/>
        </p:nvSpPr>
        <p:spPr>
          <a:xfrm>
            <a:off x="2381693" y="2139386"/>
            <a:ext cx="2934585" cy="213490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C000"/>
                </a:solidFill>
              </a:rPr>
              <a:t>Что создает выгоду?</a:t>
            </a:r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dirty="0"/>
              <a:t>1) </a:t>
            </a:r>
            <a:r>
              <a:rPr lang="ru-RU" dirty="0" err="1"/>
              <a:t>Настрока</a:t>
            </a:r>
            <a:r>
              <a:rPr lang="ru-RU" dirty="0"/>
              <a:t> приложения под себя</a:t>
            </a:r>
          </a:p>
          <a:p>
            <a:pPr algn="ctr"/>
            <a:r>
              <a:rPr lang="ru-RU" dirty="0"/>
              <a:t>2) Низкая цена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5FB0C18-7B5C-457B-B313-4F6B54ABBEDF}"/>
              </a:ext>
            </a:extLst>
          </p:cNvPr>
          <p:cNvSpPr/>
          <p:nvPr/>
        </p:nvSpPr>
        <p:spPr>
          <a:xfrm>
            <a:off x="2381693" y="4274288"/>
            <a:ext cx="2934585" cy="216904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C000"/>
                </a:solidFill>
              </a:rPr>
              <a:t>Что избавляет от боли и страхов?</a:t>
            </a:r>
          </a:p>
          <a:p>
            <a:pPr marL="342900" indent="-342900" algn="ctr">
              <a:buAutoNum type="arabicParenR"/>
            </a:pPr>
            <a:r>
              <a:rPr lang="ru-RU" dirty="0"/>
              <a:t>Обучающие видео ролики для новых пользователей</a:t>
            </a:r>
          </a:p>
          <a:p>
            <a:pPr marL="342900" indent="-342900" algn="ctr">
              <a:buAutoNum type="arabicParenR"/>
            </a:pPr>
            <a:r>
              <a:rPr lang="ru-RU" dirty="0"/>
              <a:t>Облако для хранения данных</a:t>
            </a:r>
          </a:p>
        </p:txBody>
      </p:sp>
      <p:sp>
        <p:nvSpPr>
          <p:cNvPr id="13" name="Блок-схема: узел 12">
            <a:extLst>
              <a:ext uri="{FF2B5EF4-FFF2-40B4-BE49-F238E27FC236}">
                <a16:creationId xmlns:a16="http://schemas.microsoft.com/office/drawing/2014/main" id="{493EB14D-3B41-41C9-9A1D-CDB95B4BCCFB}"/>
              </a:ext>
            </a:extLst>
          </p:cNvPr>
          <p:cNvSpPr/>
          <p:nvPr/>
        </p:nvSpPr>
        <p:spPr>
          <a:xfrm>
            <a:off x="6875721" y="2150018"/>
            <a:ext cx="4618074" cy="430618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B40EC654-322D-4DCB-B062-0590E5BBBF5B}"/>
              </a:ext>
            </a:extLst>
          </p:cNvPr>
          <p:cNvCxnSpPr>
            <a:cxnSpLocks/>
            <a:endCxn id="13" idx="7"/>
          </p:cNvCxnSpPr>
          <p:nvPr/>
        </p:nvCxnSpPr>
        <p:spPr>
          <a:xfrm flipV="1">
            <a:off x="9268046" y="2780644"/>
            <a:ext cx="1549448" cy="14936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756C8F64-C6F6-42EA-A9A0-AE60B4C67A73}"/>
              </a:ext>
            </a:extLst>
          </p:cNvPr>
          <p:cNvCxnSpPr>
            <a:endCxn id="13" idx="2"/>
          </p:cNvCxnSpPr>
          <p:nvPr/>
        </p:nvCxnSpPr>
        <p:spPr>
          <a:xfrm flipH="1">
            <a:off x="6875721" y="4290237"/>
            <a:ext cx="2392325" cy="128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30A35388-DB8A-48ED-A8E7-91591C54E199}"/>
              </a:ext>
            </a:extLst>
          </p:cNvPr>
          <p:cNvCxnSpPr>
            <a:cxnSpLocks/>
          </p:cNvCxnSpPr>
          <p:nvPr/>
        </p:nvCxnSpPr>
        <p:spPr>
          <a:xfrm>
            <a:off x="9268046" y="4290237"/>
            <a:ext cx="1010093" cy="19085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7CD4135-2DB9-4F01-B4BD-6E6BFC024C3A}"/>
              </a:ext>
            </a:extLst>
          </p:cNvPr>
          <p:cNvSpPr txBox="1"/>
          <p:nvPr/>
        </p:nvSpPr>
        <p:spPr>
          <a:xfrm>
            <a:off x="8194160" y="2414826"/>
            <a:ext cx="2083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Выгода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8E8C59-769B-4AE6-8B09-F0BCCE0BA40E}"/>
              </a:ext>
            </a:extLst>
          </p:cNvPr>
          <p:cNvSpPr txBox="1"/>
          <p:nvPr/>
        </p:nvSpPr>
        <p:spPr>
          <a:xfrm>
            <a:off x="7272669" y="3115340"/>
            <a:ext cx="20839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Индивидуальная настройка;</a:t>
            </a:r>
          </a:p>
          <a:p>
            <a:r>
              <a:rPr lang="ru-RU" dirty="0"/>
              <a:t>Экономичность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F4F716-2548-4B7E-9764-1271C7C57EA7}"/>
              </a:ext>
            </a:extLst>
          </p:cNvPr>
          <p:cNvSpPr txBox="1"/>
          <p:nvPr/>
        </p:nvSpPr>
        <p:spPr>
          <a:xfrm>
            <a:off x="10312450" y="3153690"/>
            <a:ext cx="1052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Задачи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3DCD15-A23B-468D-8597-9841359B62B0}"/>
              </a:ext>
            </a:extLst>
          </p:cNvPr>
          <p:cNvSpPr txBox="1"/>
          <p:nvPr/>
        </p:nvSpPr>
        <p:spPr>
          <a:xfrm>
            <a:off x="9494871" y="3954770"/>
            <a:ext cx="19528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Удобное планирование;</a:t>
            </a:r>
          </a:p>
          <a:p>
            <a:r>
              <a:rPr lang="ru-RU" dirty="0"/>
              <a:t>Мобильность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CF7E2CD-9670-4C47-99ED-FC6E1D8737C6}"/>
              </a:ext>
            </a:extLst>
          </p:cNvPr>
          <p:cNvSpPr txBox="1"/>
          <p:nvPr/>
        </p:nvSpPr>
        <p:spPr>
          <a:xfrm>
            <a:off x="6875721" y="4370012"/>
            <a:ext cx="221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Боли и страхи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87A2F6D-05B6-4008-A5FB-5D184C300A16}"/>
              </a:ext>
            </a:extLst>
          </p:cNvPr>
          <p:cNvSpPr txBox="1"/>
          <p:nvPr/>
        </p:nvSpPr>
        <p:spPr>
          <a:xfrm>
            <a:off x="7908846" y="4673858"/>
            <a:ext cx="18500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Маленькая память;</a:t>
            </a:r>
          </a:p>
          <a:p>
            <a:r>
              <a:rPr lang="ru-RU" dirty="0"/>
              <a:t>Трудности в изучении приложения</a:t>
            </a:r>
          </a:p>
        </p:txBody>
      </p: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FAC98A37-AD25-45B3-A0F6-E488D56E5F1B}"/>
              </a:ext>
            </a:extLst>
          </p:cNvPr>
          <p:cNvCxnSpPr>
            <a:cxnSpLocks/>
          </p:cNvCxnSpPr>
          <p:nvPr/>
        </p:nvCxnSpPr>
        <p:spPr>
          <a:xfrm>
            <a:off x="5316278" y="4313743"/>
            <a:ext cx="6698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56E8436E-4845-42FE-A438-C1090AB856E2}"/>
              </a:ext>
            </a:extLst>
          </p:cNvPr>
          <p:cNvCxnSpPr>
            <a:stCxn id="13" idx="2"/>
          </p:cNvCxnSpPr>
          <p:nvPr/>
        </p:nvCxnSpPr>
        <p:spPr>
          <a:xfrm flipH="1">
            <a:off x="6220047" y="4303111"/>
            <a:ext cx="65567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4279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AFFAEC-C052-405D-B795-07E813FB3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8567" y="1441545"/>
            <a:ext cx="6733476" cy="5140007"/>
          </a:xfrm>
        </p:spPr>
        <p:txBody>
          <a:bodyPr/>
          <a:lstStyle/>
          <a:p>
            <a:r>
              <a:rPr lang="ru-RU" sz="4400" b="1" u="sng" dirty="0">
                <a:latin typeface="+mn-lt"/>
              </a:rPr>
              <a:t>«</a:t>
            </a:r>
            <a:r>
              <a:rPr lang="ru-RU" sz="4400" b="1" u="sng" dirty="0">
                <a:effectLst/>
                <a:latin typeface="+mn-lt"/>
                <a:ea typeface="Times New Roman" panose="02020603050405020304" pitchFamily="18" charset="0"/>
              </a:rPr>
              <a:t>CatKuzmich»</a:t>
            </a:r>
            <a:br>
              <a:rPr lang="ru-RU" dirty="0">
                <a:effectLst/>
                <a:latin typeface="+mn-lt"/>
                <a:ea typeface="Times New Roman" panose="02020603050405020304" pitchFamily="18" charset="0"/>
              </a:rPr>
            </a:br>
            <a:r>
              <a:rPr lang="ru-RU" sz="3200" dirty="0">
                <a:effectLst/>
                <a:latin typeface="+mn-lt"/>
                <a:ea typeface="Times New Roman" panose="02020603050405020304" pitchFamily="18" charset="0"/>
              </a:rPr>
              <a:t>Приложение планер </a:t>
            </a:r>
            <a:br>
              <a:rPr lang="ru-RU" dirty="0">
                <a:effectLst/>
                <a:latin typeface="+mn-lt"/>
                <a:ea typeface="Times New Roman" panose="02020603050405020304" pitchFamily="18" charset="0"/>
              </a:rPr>
            </a:br>
            <a:r>
              <a:rPr lang="ru-RU" sz="3600" dirty="0">
                <a:solidFill>
                  <a:schemeClr val="accent1"/>
                </a:solidFill>
                <a:effectLst/>
                <a:latin typeface="+mn-lt"/>
                <a:ea typeface="Times New Roman" panose="02020603050405020304" pitchFamily="18" charset="0"/>
              </a:rPr>
              <a:t>Удобство, продуктивность, индивидуальность!</a:t>
            </a:r>
            <a:br>
              <a:rPr lang="ru-RU" sz="3600" dirty="0">
                <a:solidFill>
                  <a:schemeClr val="accent1"/>
                </a:solidFill>
                <a:effectLst/>
                <a:latin typeface="+mn-lt"/>
                <a:ea typeface="Times New Roman" panose="02020603050405020304" pitchFamily="18" charset="0"/>
              </a:rPr>
            </a:br>
            <a:br>
              <a:rPr lang="ru-RU" sz="3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</a:br>
            <a:r>
              <a:rPr lang="ru-RU" sz="24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Имя:</a:t>
            </a:r>
            <a:r>
              <a:rPr lang="ru-RU" sz="24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Андреева Алиса</a:t>
            </a:r>
            <a:br>
              <a:rPr lang="ru-RU" sz="24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</a:br>
            <a:r>
              <a:rPr lang="en-US" sz="24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E-mail</a:t>
            </a:r>
            <a:r>
              <a:rPr lang="ru-RU" sz="24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  <a:r>
              <a:rPr lang="ru-RU" sz="24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alisa.andreeva3210@gmail.com</a:t>
            </a:r>
            <a:b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Телефон: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+7 (911) 365-12-85</a:t>
            </a:r>
            <a:endParaRPr lang="ru-RU" sz="2800" dirty="0">
              <a:solidFill>
                <a:schemeClr val="accent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CD5006-3709-47DF-A5FD-620F9BD71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26" y="1441545"/>
            <a:ext cx="4139959" cy="398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1054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247</TotalTime>
  <Words>810</Words>
  <Application>Microsoft Office PowerPoint</Application>
  <PresentationFormat>Широкоэкранный</PresentationFormat>
  <Paragraphs>113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Broadway</vt:lpstr>
      <vt:lpstr>Century Gothic</vt:lpstr>
      <vt:lpstr>Franklin Gothic Medium</vt:lpstr>
      <vt:lpstr>Times New Roman</vt:lpstr>
      <vt:lpstr>Wingdings</vt:lpstr>
      <vt:lpstr>Wingdings 3</vt:lpstr>
      <vt:lpstr>Ион</vt:lpstr>
      <vt:lpstr>CatKuzmich</vt:lpstr>
      <vt:lpstr> О проекте</vt:lpstr>
      <vt:lpstr>Презентация PowerPoint</vt:lpstr>
      <vt:lpstr>Презентация PowerPoint</vt:lpstr>
      <vt:lpstr>Уникальность проекта</vt:lpstr>
      <vt:lpstr>Клиентские сигменты/ранние последователи</vt:lpstr>
      <vt:lpstr>Анализ конкурентов </vt:lpstr>
      <vt:lpstr>Финансовая модель На диаграмме наглядно показано как этот проект к апрелю увеличит число новых пользователей и с каждым днем он будет только расти, в отличии от других похожих приложений, где пользователи то появляются, то уходят от тех продуктов.</vt:lpstr>
      <vt:lpstr>Бизнес-модель </vt:lpstr>
      <vt:lpstr>Потоки поступления дохода</vt:lpstr>
      <vt:lpstr>Ресурсы и рынки</vt:lpstr>
      <vt:lpstr>Канвас ценностного предложения</vt:lpstr>
      <vt:lpstr>«CatKuzmich» Приложение планер  Удобство, продуктивность, индивидуальность!  Имя: Андреева Алиса E-mail: alisa.andreeva3210@gmail.com Телефон: +7 (911) 365-12-85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CatKuzmich</dc:title>
  <dc:creator>Алиса</dc:creator>
  <cp:lastModifiedBy>Алиса</cp:lastModifiedBy>
  <cp:revision>25</cp:revision>
  <dcterms:created xsi:type="dcterms:W3CDTF">2023-11-21T23:39:08Z</dcterms:created>
  <dcterms:modified xsi:type="dcterms:W3CDTF">2023-11-23T03:35:50Z</dcterms:modified>
</cp:coreProperties>
</file>