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6" d="100"/>
          <a:sy n="96" d="100"/>
        </p:scale>
        <p:origin x="96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nikitin@istu.ru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9176" y="1964267"/>
            <a:ext cx="9680949" cy="242146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4-Х ОСЕВОЙ ТВЕРДОТЕЛЬНЫЙ МИНИ ГИРОСКОП ДЛЯ БЕСПИЛОТНЫХ СИСТЕМ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440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5294" y="294447"/>
            <a:ext cx="10131425" cy="1050260"/>
          </a:xfrm>
        </p:spPr>
        <p:txBody>
          <a:bodyPr/>
          <a:lstStyle/>
          <a:p>
            <a:pPr algn="ctr"/>
            <a:r>
              <a:rPr lang="ru-RU" dirty="0" smtClean="0"/>
              <a:t>Особенности конструкции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344707"/>
            <a:ext cx="10131425" cy="51636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Уникальные свойства твердотельного волнового гироскопа (ТВГ) с тороидальным резонатором позволяют использовать его</a:t>
            </a:r>
            <a:r>
              <a:rPr lang="en-US" sz="2000" dirty="0"/>
              <a:t> </a:t>
            </a:r>
            <a:r>
              <a:rPr lang="ru-RU" sz="2000" dirty="0"/>
              <a:t>как навигационное устройства беспилотных </a:t>
            </a:r>
            <a:r>
              <a:rPr lang="ru-RU" sz="2000" dirty="0" err="1"/>
              <a:t>летатательных</a:t>
            </a:r>
            <a:r>
              <a:rPr lang="ru-RU" sz="2000" dirty="0"/>
              <a:t> аппаратов (БЛА), космических аппаратов, судов и устройства стабилизации видеокамер и мини </a:t>
            </a:r>
            <a:r>
              <a:rPr lang="ru-RU" sz="2000" dirty="0" err="1"/>
              <a:t>дронов</a:t>
            </a:r>
            <a:r>
              <a:rPr lang="ru-RU" sz="2000" dirty="0"/>
              <a:t>: малое количество деталей, компактность, простота и надежность, высокая точность, отсутствие вращающихся частей. 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ТВГ состоит из: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системы возбуждения колебаний,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чувствительного элемента (резонатора),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системы съема информации, </a:t>
            </a:r>
          </a:p>
          <a:p>
            <a:endParaRPr lang="ru-RU" dirty="0"/>
          </a:p>
        </p:txBody>
      </p:sp>
      <p:pic>
        <p:nvPicPr>
          <p:cNvPr id="4" name="Рисунок 17">
            <a:extLst>
              <a:ext uri="{FF2B5EF4-FFF2-40B4-BE49-F238E27FC236}">
                <a16:creationId xmlns:a16="http://schemas.microsoft.com/office/drawing/2014/main" id="{F238C6C8-616C-4CFE-8C63-F6878C88F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755" y="3602149"/>
            <a:ext cx="4865964" cy="2906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622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654424"/>
          </a:xfrm>
        </p:spPr>
        <p:txBody>
          <a:bodyPr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6253906"/>
              </p:ext>
            </p:extLst>
          </p:nvPr>
        </p:nvGraphicFramePr>
        <p:xfrm>
          <a:off x="685800" y="2141538"/>
          <a:ext cx="10131426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5713">
                  <a:extLst>
                    <a:ext uri="{9D8B030D-6E8A-4147-A177-3AD203B41FA5}">
                      <a16:colId xmlns:a16="http://schemas.microsoft.com/office/drawing/2014/main" val="1354190935"/>
                    </a:ext>
                  </a:extLst>
                </a:gridCol>
                <a:gridCol w="5065713">
                  <a:extLst>
                    <a:ext uri="{9D8B030D-6E8A-4147-A177-3AD203B41FA5}">
                      <a16:colId xmlns:a16="http://schemas.microsoft.com/office/drawing/2014/main" val="2011916089"/>
                    </a:ext>
                  </a:extLst>
                </a:gridCol>
              </a:tblGrid>
              <a:tr h="9243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Проблема клиента, которую вы решаете.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Почему существующих вариантов решения </a:t>
                      </a:r>
                      <a:br>
                        <a:rPr lang="ru-RU" sz="2000" dirty="0" smtClean="0"/>
                      </a:br>
                      <a:r>
                        <a:rPr lang="ru-RU" sz="2000" dirty="0" smtClean="0"/>
                        <a:t>не достаточно?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187993"/>
                  </a:ext>
                </a:extLst>
              </a:tr>
              <a:tr h="167243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Основная проблема миниатюризации ТВГ - это отсутствие необходимой технологической базы, позволяющей с достаточной точностью и повторяемостью производить мини-ТВГ.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В Росси нет отлаженной технологии для получения ТВГ. Очень большое количество брака при производстве ТВГ. Отсутствие необходимой технологической базы, позволяющей с достаточной точностью и повторяемостью производить мини-ТВГ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328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6897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61731"/>
            <a:ext cx="10131425" cy="788894"/>
          </a:xfrm>
        </p:spPr>
        <p:txBody>
          <a:bodyPr/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1121075"/>
              </p:ext>
            </p:extLst>
          </p:nvPr>
        </p:nvGraphicFramePr>
        <p:xfrm>
          <a:off x="477078" y="944217"/>
          <a:ext cx="10426148" cy="5675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3074">
                  <a:extLst>
                    <a:ext uri="{9D8B030D-6E8A-4147-A177-3AD203B41FA5}">
                      <a16:colId xmlns:a16="http://schemas.microsoft.com/office/drawing/2014/main" val="3915101877"/>
                    </a:ext>
                  </a:extLst>
                </a:gridCol>
                <a:gridCol w="5213074">
                  <a:extLst>
                    <a:ext uri="{9D8B030D-6E8A-4147-A177-3AD203B41FA5}">
                      <a16:colId xmlns:a16="http://schemas.microsoft.com/office/drawing/2014/main" val="2040716847"/>
                    </a:ext>
                  </a:extLst>
                </a:gridCol>
              </a:tblGrid>
              <a:tr h="144556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Что вы предлагаете, уникальные преимущества и выгоды для клиента.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Технология изготовления резонаторов с ЧЭ тороидальной формы </a:t>
                      </a:r>
                      <a:endParaRPr lang="ru-RU" sz="2000" b="1" dirty="0" smtClean="0">
                        <a:solidFill>
                          <a:srgbClr val="51CDB7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671543"/>
                  </a:ext>
                </a:extLst>
              </a:tr>
              <a:tr h="4229679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 Повышение надежности ТВГ за счет резервирования – введение дополнительной оси.     </a:t>
                      </a:r>
                    </a:p>
                    <a:p>
                      <a:r>
                        <a:rPr lang="ru-RU" sz="2000" dirty="0" smtClean="0"/>
                        <a:t>     Уменьшение габаритов ТВГ на порядок (с 30 мм до 3 мм) и соответственно массы.</a:t>
                      </a:r>
                    </a:p>
                    <a:p>
                      <a:r>
                        <a:rPr lang="ru-RU" sz="2000" dirty="0" smtClean="0"/>
                        <a:t>     Повышение точности измерения углового положения на 13%.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ru-RU" altLang="ru-RU" sz="2000" dirty="0" smtClean="0"/>
                        <a:t>     Определение оптимального угла при основании пирамиды равный 35°, обеспечивающий лучший эффект от осреднения.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572012"/>
                  </a:ext>
                </a:extLst>
              </a:tr>
            </a:tbl>
          </a:graphicData>
        </a:graphic>
      </p:graphicFrame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CD90779D-32B7-4511-81F5-9BA233852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6" b="7800"/>
          <a:stretch>
            <a:fillRect/>
          </a:stretch>
        </p:blipFill>
        <p:spPr bwMode="auto">
          <a:xfrm>
            <a:off x="6354028" y="2484783"/>
            <a:ext cx="3988426" cy="3943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4808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59977"/>
            <a:ext cx="10131425" cy="708212"/>
          </a:xfrm>
        </p:spPr>
        <p:txBody>
          <a:bodyPr/>
          <a:lstStyle/>
          <a:p>
            <a:pPr algn="ctr"/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968189"/>
            <a:ext cx="11147611" cy="5513293"/>
          </a:xfrm>
        </p:spPr>
        <p:txBody>
          <a:bodyPr>
            <a:normAutofit fontScale="925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ru-RU" sz="2200" dirty="0"/>
              <a:t>Рынок, на котором вы работаете, его объем, рост и уровень </a:t>
            </a:r>
            <a:r>
              <a:rPr lang="ru-RU" sz="2200" dirty="0" smtClean="0"/>
              <a:t>конкуренции</a:t>
            </a:r>
          </a:p>
          <a:p>
            <a:pPr marL="0" indent="0">
              <a:spcAft>
                <a:spcPts val="600"/>
              </a:spcAft>
              <a:buNone/>
            </a:pPr>
            <a:endParaRPr lang="ru-RU" sz="2200" dirty="0"/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2200" dirty="0"/>
              <a:t>Тип рынка – </a:t>
            </a:r>
            <a:r>
              <a:rPr lang="en-US" sz="2200" dirty="0"/>
              <a:t>B2B.</a:t>
            </a:r>
            <a:endParaRPr lang="ru-RU" sz="2200" dirty="0"/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2200" dirty="0"/>
              <a:t>Продукт используется в БАС, видеокамерах и мини </a:t>
            </a:r>
            <a:r>
              <a:rPr lang="ru-RU" sz="2200" dirty="0" err="1"/>
              <a:t>дронах</a:t>
            </a:r>
            <a:r>
              <a:rPr lang="ru-RU" sz="2200" dirty="0"/>
              <a:t>.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2200" dirty="0"/>
              <a:t>Объем выпускаемой продукции зависит от количества </a:t>
            </a:r>
            <a:r>
              <a:rPr lang="ru-RU" sz="2200" dirty="0" err="1"/>
              <a:t>прозводимых</a:t>
            </a:r>
            <a:r>
              <a:rPr lang="ru-RU" sz="2200" dirty="0"/>
              <a:t> БАС, видеокамер и мини </a:t>
            </a:r>
            <a:r>
              <a:rPr lang="ru-RU" sz="2200" dirty="0" err="1"/>
              <a:t>дронов</a:t>
            </a:r>
            <a:r>
              <a:rPr lang="ru-RU" sz="2200" dirty="0"/>
              <a:t>.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2200" dirty="0"/>
              <a:t>Предприятия, выпускающие ТВГ (по данным 2022 г.): ОАО «Пермская научно-производственная приборостроительная, компания» (ОАО «ПНППК»), </a:t>
            </a:r>
            <a:endParaRPr lang="en-US" sz="2200" dirty="0"/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2200" dirty="0"/>
              <a:t>АО «Раменское приборостроительное конструкторское бюро» (РПКБ), </a:t>
            </a:r>
            <a:endParaRPr lang="en-US" sz="2200" dirty="0"/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2200" dirty="0"/>
              <a:t>ОАО «Ижевский электро-механический завод» Купол», 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2200" dirty="0"/>
              <a:t>ПАО «АНПП «Темп-Авиа», 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2200" dirty="0"/>
              <a:t>АО «НИИФИ».</a:t>
            </a:r>
          </a:p>
          <a:p>
            <a:pPr>
              <a:spcAft>
                <a:spcPts val="60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8525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94449"/>
            <a:ext cx="10131425" cy="815788"/>
          </a:xfrm>
        </p:spPr>
        <p:txBody>
          <a:bodyPr/>
          <a:lstStyle/>
          <a:p>
            <a:pPr algn="ctr"/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366814"/>
            <a:ext cx="10131425" cy="3649133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ru-RU" sz="2000" dirty="0"/>
              <a:t>Бизнес-модель – как вы зарабатываете или </a:t>
            </a:r>
            <a:r>
              <a:rPr lang="ru-RU" sz="2000" dirty="0" smtClean="0"/>
              <a:t>планируете</a:t>
            </a:r>
          </a:p>
          <a:p>
            <a:pPr marL="0" indent="0">
              <a:spcAft>
                <a:spcPts val="600"/>
              </a:spcAft>
              <a:buNone/>
            </a:pPr>
            <a:endParaRPr lang="ru-RU" sz="2000" dirty="0"/>
          </a:p>
          <a:p>
            <a:pPr>
              <a:spcAft>
                <a:spcPts val="600"/>
              </a:spcAft>
            </a:pPr>
            <a:r>
              <a:rPr lang="ru-RU" sz="2000" dirty="0" smtClean="0"/>
              <a:t>Разработка; 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Производство;  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Продажа ТВГ;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Сопровождение;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Обслуживание;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Обучение персонала.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221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88648"/>
            <a:ext cx="10131425" cy="62752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470" y="816177"/>
            <a:ext cx="10131425" cy="44464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Текущие результаты: успешные кейсы, клиенты или предварительные договоренности, привлеченные инвестиции и </a:t>
            </a:r>
            <a:r>
              <a:rPr lang="ru-RU" sz="2000" dirty="0" err="1" smtClean="0"/>
              <a:t>др</a:t>
            </a:r>
            <a:endParaRPr lang="ru-RU" sz="2000" dirty="0" smtClean="0"/>
          </a:p>
          <a:p>
            <a:r>
              <a:rPr lang="ru-RU" sz="2000" dirty="0"/>
              <a:t>Разработана математическая модель.</a:t>
            </a:r>
          </a:p>
          <a:p>
            <a:r>
              <a:rPr lang="ru-RU" sz="2000" dirty="0"/>
              <a:t>Ортогональная система координат x, y, z гироскопического блока и четыре вектора a, b, c, d, определяющие оси измерения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Проведены исследования точности показаний чувствительного элемента прибора;</a:t>
            </a:r>
          </a:p>
          <a:p>
            <a:r>
              <a:rPr lang="ru-RU" sz="2000" dirty="0" smtClean="0"/>
              <a:t>Определены тактико-технические характеристики прибора;</a:t>
            </a:r>
          </a:p>
          <a:p>
            <a:r>
              <a:rPr lang="ru-RU" sz="2000" dirty="0" smtClean="0"/>
              <a:t>Ведется исследование технологии массового изготовления ;</a:t>
            </a:r>
          </a:p>
          <a:p>
            <a:r>
              <a:rPr lang="ru-RU" sz="2000" dirty="0" smtClean="0"/>
              <a:t>Идет разработка автоматизированной производственной линии.</a:t>
            </a:r>
            <a:endParaRPr lang="ru-RU" sz="2000" dirty="0"/>
          </a:p>
          <a:p>
            <a:endParaRPr lang="ru-RU" sz="2000" dirty="0"/>
          </a:p>
        </p:txBody>
      </p:sp>
      <p:pic>
        <p:nvPicPr>
          <p:cNvPr id="6" name="Объект 3">
            <a:extLst>
              <a:ext uri="{FF2B5EF4-FFF2-40B4-BE49-F238E27FC236}">
                <a16:creationId xmlns:a16="http://schemas.microsoft.com/office/drawing/2014/main" id="{38558AD7-32D9-4AF9-92EE-5AC5FA60F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00600" y="4593941"/>
            <a:ext cx="6331228" cy="207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217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0"/>
            <a:ext cx="10131425" cy="753035"/>
          </a:xfrm>
        </p:spPr>
        <p:txBody>
          <a:bodyPr/>
          <a:lstStyle/>
          <a:p>
            <a:pPr algn="ctr"/>
            <a:r>
              <a:rPr lang="ru-RU" b="1" dirty="0"/>
              <a:t>Команда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1491429"/>
              </p:ext>
            </p:extLst>
          </p:nvPr>
        </p:nvGraphicFramePr>
        <p:xfrm>
          <a:off x="1030288" y="2979867"/>
          <a:ext cx="10131424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2856">
                  <a:extLst>
                    <a:ext uri="{9D8B030D-6E8A-4147-A177-3AD203B41FA5}">
                      <a16:colId xmlns:a16="http://schemas.microsoft.com/office/drawing/2014/main" val="405258914"/>
                    </a:ext>
                  </a:extLst>
                </a:gridCol>
                <a:gridCol w="2532856">
                  <a:extLst>
                    <a:ext uri="{9D8B030D-6E8A-4147-A177-3AD203B41FA5}">
                      <a16:colId xmlns:a16="http://schemas.microsoft.com/office/drawing/2014/main" val="477585386"/>
                    </a:ext>
                  </a:extLst>
                </a:gridCol>
                <a:gridCol w="2532856">
                  <a:extLst>
                    <a:ext uri="{9D8B030D-6E8A-4147-A177-3AD203B41FA5}">
                      <a16:colId xmlns:a16="http://schemas.microsoft.com/office/drawing/2014/main" val="2712211757"/>
                    </a:ext>
                  </a:extLst>
                </a:gridCol>
                <a:gridCol w="2532856">
                  <a:extLst>
                    <a:ext uri="{9D8B030D-6E8A-4147-A177-3AD203B41FA5}">
                      <a16:colId xmlns:a16="http://schemas.microsoft.com/office/drawing/2014/main" val="3613680682"/>
                    </a:ext>
                  </a:extLst>
                </a:gridCol>
              </a:tblGrid>
              <a:tr h="62675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+mn-lt"/>
                        </a:rPr>
                        <a:t>программист</a:t>
                      </a:r>
                    </a:p>
                    <a:p>
                      <a:pPr algn="ctr"/>
                      <a:endParaRPr lang="ru-RU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+mn-lt"/>
                        </a:rPr>
                        <a:t>программист</a:t>
                      </a:r>
                    </a:p>
                    <a:p>
                      <a:pPr algn="ctr"/>
                      <a:endParaRPr lang="ru-RU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+mn-lt"/>
                        </a:rPr>
                        <a:t>электронщик</a:t>
                      </a:r>
                    </a:p>
                    <a:p>
                      <a:pPr algn="ctr"/>
                      <a:endParaRPr lang="ru-RU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+mn-lt"/>
                        </a:rPr>
                        <a:t>дизайнер</a:t>
                      </a:r>
                    </a:p>
                    <a:p>
                      <a:pPr algn="ctr"/>
                      <a:endParaRPr lang="ru-RU" sz="2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938929"/>
                  </a:ext>
                </a:extLst>
              </a:tr>
              <a:tr h="153296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Прокопенко Тимур Дмитриевич, студент 3 курса, группа Б21-311-1, направление 15.03.06 </a:t>
                      </a:r>
                      <a:r>
                        <a:rPr lang="ru-RU" sz="20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Мехатронные</a:t>
                      </a:r>
                      <a:r>
                        <a:rPr lang="ru-RU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системы в </a:t>
                      </a:r>
                      <a:r>
                        <a:rPr lang="ru-RU" sz="20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машино</a:t>
                      </a:r>
                      <a:r>
                        <a:rPr lang="ru-RU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- и приборостроении</a:t>
                      </a:r>
                      <a:endParaRPr lang="ru-RU" sz="2000" dirty="0" smtClean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Плотников Артём Алексеевич, студент 3 курса, группа Б21-311-1, направление 15.03.06 </a:t>
                      </a:r>
                      <a:r>
                        <a:rPr lang="ru-RU" sz="20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Мехатронные</a:t>
                      </a:r>
                      <a:r>
                        <a:rPr lang="ru-RU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системы в </a:t>
                      </a:r>
                      <a:r>
                        <a:rPr lang="ru-RU" sz="20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машино</a:t>
                      </a:r>
                      <a:r>
                        <a:rPr lang="ru-RU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- и приборостроении </a:t>
                      </a:r>
                      <a:endParaRPr lang="ru-RU" sz="2000" dirty="0" smtClean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Корепанова</a:t>
                      </a:r>
                      <a:r>
                        <a:rPr lang="ru-RU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Хадиджа</a:t>
                      </a:r>
                      <a:r>
                        <a:rPr lang="ru-RU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Михайловна, студент 3 курса, группа Б21-311-1, направление 15.03.06 </a:t>
                      </a:r>
                      <a:r>
                        <a:rPr lang="ru-RU" sz="20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Мехатронные</a:t>
                      </a:r>
                      <a:r>
                        <a:rPr lang="ru-RU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системы в </a:t>
                      </a:r>
                      <a:r>
                        <a:rPr lang="ru-RU" sz="20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машино</a:t>
                      </a:r>
                      <a:r>
                        <a:rPr lang="ru-RU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- и приборостроении</a:t>
                      </a:r>
                      <a:endParaRPr lang="ru-RU" sz="2000" dirty="0" smtClean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Килин</a:t>
                      </a:r>
                      <a:r>
                        <a:rPr lang="ru-RU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Александр Олегович, студент 3 курса, группа Б21-311-1, направление 15.03.06 </a:t>
                      </a:r>
                      <a:r>
                        <a:rPr lang="ru-RU" sz="20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Мехатронные</a:t>
                      </a:r>
                      <a:r>
                        <a:rPr lang="ru-RU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системы в </a:t>
                      </a:r>
                      <a:r>
                        <a:rPr lang="ru-RU" sz="20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машино</a:t>
                      </a:r>
                      <a:r>
                        <a:rPr lang="ru-RU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- и приборостроении</a:t>
                      </a:r>
                      <a:endParaRPr lang="ru-RU" sz="2000" dirty="0" smtClean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135198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923392"/>
              </p:ext>
            </p:extLst>
          </p:nvPr>
        </p:nvGraphicFramePr>
        <p:xfrm>
          <a:off x="2032000" y="753035"/>
          <a:ext cx="81280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65062341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948721287"/>
                    </a:ext>
                  </a:extLst>
                </a:gridCol>
              </a:tblGrid>
              <a:tr h="489356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Лидер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smtClean="0"/>
                        <a:t>Наставник команды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573814"/>
                  </a:ext>
                </a:extLst>
              </a:tr>
              <a:tr h="1129403">
                <a:tc>
                  <a:txBody>
                    <a:bodyPr/>
                    <a:lstStyle/>
                    <a:p>
                      <a:r>
                        <a:rPr lang="ru-RU" sz="2000" smtClean="0"/>
                        <a:t>Алексей Валерьевич Щенятский,</a:t>
                      </a:r>
                    </a:p>
                    <a:p>
                      <a:r>
                        <a:rPr lang="ru-RU" sz="2000" smtClean="0"/>
                        <a:t>д.т.н., профессор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ClrTx/>
                      </a:pPr>
                      <a:r>
                        <a:rPr lang="ru-RU" sz="2000" dirty="0" smtClean="0"/>
                        <a:t>Никитин Юрий Рафаилович,</a:t>
                      </a:r>
                    </a:p>
                    <a:p>
                      <a:pPr>
                        <a:buClrTx/>
                      </a:pPr>
                      <a:r>
                        <a:rPr lang="ru-RU" sz="2000" dirty="0" smtClean="0"/>
                        <a:t>к.т.н., доцент</a:t>
                      </a:r>
                    </a:p>
                    <a:p>
                      <a:pPr>
                        <a:buClrTx/>
                      </a:pPr>
                      <a:r>
                        <a:rPr lang="en-US" sz="2000" dirty="0" smtClean="0">
                          <a:hlinkClick r:id="rId2"/>
                        </a:rPr>
                        <a:t>nikitin@istu.ru</a:t>
                      </a:r>
                      <a:endParaRPr lang="en-US" sz="2000" dirty="0" smtClean="0"/>
                    </a:p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215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888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3715"/>
            <a:ext cx="10131425" cy="950259"/>
          </a:xfrm>
        </p:spPr>
        <p:txBody>
          <a:bodyPr/>
          <a:lstStyle/>
          <a:p>
            <a:pPr algn="ctr"/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983974"/>
            <a:ext cx="10131425" cy="5705061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sz="2000" dirty="0"/>
              <a:t>Разработка технического задания на конструкцию четырех осевого мини ТВГ и  устройства измерения и управления (УИУ) – октябрь 2024 г.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sz="2000" dirty="0"/>
              <a:t>Разработка технологии изготовления четырех осевого мини ТВГ – декабрь 2024 г.</a:t>
            </a:r>
          </a:p>
          <a:p>
            <a:pPr marL="514350" indent="-514350">
              <a:buFontTx/>
              <a:buAutoNum type="arabicPeriod"/>
            </a:pPr>
            <a:r>
              <a:rPr lang="ru-RU" sz="2000" dirty="0"/>
              <a:t>Изготовление опытного образца ТВГ и УИУ и проведение испытаний – март 2025 г.</a:t>
            </a:r>
          </a:p>
          <a:p>
            <a:pPr marL="514350" indent="-514350">
              <a:buFontTx/>
              <a:buAutoNum type="arabicPeriod"/>
            </a:pPr>
            <a:r>
              <a:rPr lang="ru-RU" sz="2000" dirty="0"/>
              <a:t>Разработка алгоритмов и программ УИУ – июнь 2024 г.</a:t>
            </a:r>
          </a:p>
          <a:p>
            <a:pPr marL="514350" indent="-514350">
              <a:buFontTx/>
              <a:buAutoNum type="arabicPeriod"/>
            </a:pPr>
            <a:r>
              <a:rPr lang="ru-RU" sz="2000" dirty="0"/>
              <a:t>Коррекция опытного образца ТВГ и УИУ по результатам испытаний – сентябрь 2025 г.</a:t>
            </a:r>
          </a:p>
          <a:p>
            <a:pPr marL="514350" indent="-514350">
              <a:buFontTx/>
              <a:buAutoNum type="arabicPeriod"/>
            </a:pPr>
            <a:r>
              <a:rPr lang="ru-RU" sz="2000" dirty="0"/>
              <a:t>Изготовление партии ТВГ и УИУ – декабрь 2026 г.</a:t>
            </a:r>
          </a:p>
          <a:p>
            <a:endParaRPr lang="ru-RU" sz="2000" dirty="0"/>
          </a:p>
          <a:p>
            <a:pPr marL="0" indent="0">
              <a:buNone/>
            </a:pPr>
            <a:r>
              <a:rPr lang="ru-RU" sz="2000" dirty="0"/>
              <a:t>Целевая аудитория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Предприятия, выпускающие БАС: группа компаний </a:t>
            </a:r>
            <a:r>
              <a:rPr lang="en-US" sz="2000" dirty="0" err="1"/>
              <a:t>Zala</a:t>
            </a:r>
            <a:r>
              <a:rPr lang="en-US" sz="2000" dirty="0"/>
              <a:t> Aero</a:t>
            </a:r>
            <a:r>
              <a:rPr lang="ru-RU" sz="2000" dirty="0"/>
              <a:t>,</a:t>
            </a:r>
            <a:r>
              <a:rPr lang="en-US" sz="2000" dirty="0"/>
              <a:t> </a:t>
            </a:r>
            <a:r>
              <a:rPr lang="ru-RU" sz="2000" dirty="0"/>
              <a:t>ООО «НПО «Ижевские беспилотные системы», АО «Ижевский электромеханический завод Купол» и другие.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Предприятия, выпускающие видеокамеры и мини </a:t>
            </a:r>
            <a:r>
              <a:rPr lang="ru-RU" sz="2000" dirty="0" err="1"/>
              <a:t>дроны</a:t>
            </a:r>
            <a:r>
              <a:rPr lang="ru-RU" sz="2000" dirty="0"/>
              <a:t>.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38574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735106"/>
          </a:xfrm>
        </p:spPr>
        <p:txBody>
          <a:bodyPr/>
          <a:lstStyle/>
          <a:p>
            <a:pPr algn="ctr"/>
            <a:r>
              <a:rPr lang="ru-RU" b="1" dirty="0"/>
              <a:t>Контакты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54408"/>
              </p:ext>
            </p:extLst>
          </p:nvPr>
        </p:nvGraphicFramePr>
        <p:xfrm>
          <a:off x="685800" y="2141538"/>
          <a:ext cx="10131426" cy="2988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5713">
                  <a:extLst>
                    <a:ext uri="{9D8B030D-6E8A-4147-A177-3AD203B41FA5}">
                      <a16:colId xmlns:a16="http://schemas.microsoft.com/office/drawing/2014/main" val="1941062473"/>
                    </a:ext>
                  </a:extLst>
                </a:gridCol>
                <a:gridCol w="5065713">
                  <a:extLst>
                    <a:ext uri="{9D8B030D-6E8A-4147-A177-3AD203B41FA5}">
                      <a16:colId xmlns:a16="http://schemas.microsoft.com/office/drawing/2014/main" val="339078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4360"/>
                        </a:lnSpc>
                        <a:buNone/>
                      </a:pPr>
                      <a:r>
                        <a:rPr lang="ru-RU" sz="2400" dirty="0" smtClean="0"/>
                        <a:t>Сайт </a:t>
                      </a:r>
                    </a:p>
                    <a:p>
                      <a:pPr>
                        <a:lnSpc>
                          <a:spcPts val="4360"/>
                        </a:lnSpc>
                        <a:buNone/>
                      </a:pP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4360"/>
                        </a:lnSpc>
                        <a:buClrTx/>
                      </a:pPr>
                      <a:r>
                        <a:rPr lang="en-US" sz="2400" dirty="0" smtClean="0"/>
                        <a:t>Website.ru</a:t>
                      </a:r>
                      <a:r>
                        <a:rPr lang="ru-RU" sz="2400" dirty="0" smtClean="0"/>
                        <a:t> 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662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4360"/>
                        </a:lnSpc>
                        <a:buNone/>
                      </a:pPr>
                      <a:r>
                        <a:rPr lang="ru-RU" sz="2400" dirty="0" smtClean="0"/>
                        <a:t>Телефон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+7 (</a:t>
                      </a:r>
                      <a:r>
                        <a:rPr lang="ru-RU" sz="2400" dirty="0" smtClean="0"/>
                        <a:t>906) 816-43-99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11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email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nikitin@istu.ru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936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4997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</TotalTime>
  <Words>636</Words>
  <Application>Microsoft Office PowerPoint</Application>
  <PresentationFormat>Широкоэкранный</PresentationFormat>
  <Paragraphs>81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Небеса</vt:lpstr>
      <vt:lpstr>4-Х ОСЕВОЙ ТВЕРДОТЕЛЬНЫЙ МИНИ ГИРОСКОП ДЛЯ БЕСПИЛОТНЫХ СИСТЕМ </vt:lpstr>
      <vt:lpstr>Особенности конструкции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38</cp:revision>
  <dcterms:created xsi:type="dcterms:W3CDTF">2024-09-08T15:11:07Z</dcterms:created>
  <dcterms:modified xsi:type="dcterms:W3CDTF">2024-09-08T16:43:41Z</dcterms:modified>
</cp:coreProperties>
</file>