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</p:sldIdLst>
  <p:sldSz cx="15119350" cy="10691813"/>
  <p:notesSz cx="9928225" cy="14357350"/>
  <p:embeddedFontLst>
    <p:embeddedFont>
      <p:font typeface="Arial Black" panose="020B0A04020102020204" pitchFamily="34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oboto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 userDrawn="1">
          <p15:clr>
            <a:srgbClr val="A4A3A4"/>
          </p15:clr>
        </p15:guide>
        <p15:guide id="2" orient="horz" pos="238" userDrawn="1">
          <p15:clr>
            <a:srgbClr val="A4A3A4"/>
          </p15:clr>
        </p15:guide>
        <p15:guide id="3" orient="horz" pos="986" userDrawn="1">
          <p15:clr>
            <a:srgbClr val="A4A3A4"/>
          </p15:clr>
        </p15:guide>
        <p15:guide id="4" orient="horz" pos="2234" userDrawn="1">
          <p15:clr>
            <a:srgbClr val="A4A3A4"/>
          </p15:clr>
        </p15:guide>
        <p15:guide id="5" pos="5148" userDrawn="1">
          <p15:clr>
            <a:srgbClr val="A4A3A4"/>
          </p15:clr>
        </p15:guide>
        <p15:guide id="6" pos="9253" userDrawn="1">
          <p15:clr>
            <a:srgbClr val="A4A3A4"/>
          </p15:clr>
        </p15:guide>
        <p15:guide id="7" orient="horz" pos="28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60"/>
  </p:normalViewPr>
  <p:slideViewPr>
    <p:cSldViewPr snapToGrid="0">
      <p:cViewPr varScale="1">
        <p:scale>
          <a:sx n="42" d="100"/>
          <a:sy n="42" d="100"/>
        </p:scale>
        <p:origin x="1410" y="54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6" y="379836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498" userDrawn="1">
          <p15:clr>
            <a:srgbClr val="FBAE40"/>
          </p15:clr>
        </p15:guide>
        <p15:guide id="2" orient="horz" pos="48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7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7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9" y="379836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41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498" userDrawn="1">
          <p15:clr>
            <a:srgbClr val="FBAE40"/>
          </p15:clr>
        </p15:guide>
        <p15:guide id="2" orient="horz" pos="48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2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2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7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7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3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3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6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4" y="1539427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6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6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4" y="1539427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6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8" y="-282090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3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8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8" y="213196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6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2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6600"/>
            </a:pPr>
            <a:r>
              <a:rPr lang="ru-RU" sz="5700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2800"/>
            </a:pPr>
            <a:r>
              <a:rPr lang="ru-RU" sz="2600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7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2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4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8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36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Система идентификации и подтверждения легитимности доступа на основе непрерывного интеллектуального мониторинга динамических биометрических параметров</a:t>
            </a:r>
            <a:endParaRPr sz="36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</a:rPr>
              <a:t>https://pt.2035.university/project/sistema-identifikacii-i-podtverzdenia-legitimnosti-dostupa-na-osnove-nepreryvnogo-intellektualnogo-monitoringa-dinamiceskih-biometriceskih-parametrov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7" y="2448702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8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5331FE5-5DEF-4F00-868E-1F2CD6304ABF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9759" y="7207500"/>
            <a:ext cx="5789029" cy="15442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160022" y="1770502"/>
            <a:ext cx="14790418" cy="753351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8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8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4" descr="C:\Users\Вячеслав\Downloads\kisspng-biometrics-speaker-recognition-speech-recognition-fingerprint-recognition-5ae381082cab89.239650151524859144183.png">
            <a:extLst>
              <a:ext uri="{FF2B5EF4-FFF2-40B4-BE49-F238E27FC236}">
                <a16:creationId xmlns:a16="http://schemas.microsoft.com/office/drawing/2014/main" id="{31084CE2-BBA6-4F8B-B3DB-295F68E87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10874" y="2691512"/>
            <a:ext cx="3665883" cy="3665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5" descr="C:\Users\Вячеслав\Downloads\pngegg (2).png">
            <a:extLst>
              <a:ext uri="{FF2B5EF4-FFF2-40B4-BE49-F238E27FC236}">
                <a16:creationId xmlns:a16="http://schemas.microsoft.com/office/drawing/2014/main" id="{220A57A5-F2CB-4C22-BB72-53355BD01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83463" y="2955403"/>
            <a:ext cx="3433947" cy="3131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E62054-2370-48EF-8440-07C471F8E42C}"/>
              </a:ext>
            </a:extLst>
          </p:cNvPr>
          <p:cNvSpPr txBox="1"/>
          <p:nvPr/>
        </p:nvSpPr>
        <p:spPr>
          <a:xfrm>
            <a:off x="5818414" y="6169338"/>
            <a:ext cx="34736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Малое развитие динамических биометрических параметров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8E0CF3-CEA6-438C-AB04-AF5B7F13D9B4}"/>
              </a:ext>
            </a:extLst>
          </p:cNvPr>
          <p:cNvSpPr txBox="1"/>
          <p:nvPr/>
        </p:nvSpPr>
        <p:spPr>
          <a:xfrm>
            <a:off x="433115" y="6159339"/>
            <a:ext cx="46945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Низкий уровень  личной безопасности применительно к мобильным устройствам</a:t>
            </a:r>
          </a:p>
        </p:txBody>
      </p:sp>
      <p:pic>
        <p:nvPicPr>
          <p:cNvPr id="15" name="Picture 2" descr="https://www.clipartmax.com/png/full/48-489761_advanced-security-orienteering-merit-badge.png">
            <a:extLst>
              <a:ext uri="{FF2B5EF4-FFF2-40B4-BE49-F238E27FC236}">
                <a16:creationId xmlns:a16="http://schemas.microsoft.com/office/drawing/2014/main" id="{DBB11519-872B-49E9-A1C5-C07CAA6E2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50642" y="3579442"/>
            <a:ext cx="2251346" cy="2251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4CA810-D14E-4771-B04C-336ACF28D0F4}"/>
              </a:ext>
            </a:extLst>
          </p:cNvPr>
          <p:cNvSpPr txBox="1"/>
          <p:nvPr/>
        </p:nvSpPr>
        <p:spPr>
          <a:xfrm>
            <a:off x="9801355" y="6159339"/>
            <a:ext cx="52407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Необходимость каждый раз проходить процедуру идентификации и разблокировки устройства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219074" y="2052268"/>
            <a:ext cx="14662775" cy="7868972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8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55" name="Picture 2" descr="https://startupvadisi.com/wp-content/uploads/2019/12/g%C3%BCl%C3%BCmseme-derecesi-scaled.jpg">
            <a:extLst>
              <a:ext uri="{FF2B5EF4-FFF2-40B4-BE49-F238E27FC236}">
                <a16:creationId xmlns:a16="http://schemas.microsoft.com/office/drawing/2014/main" id="{7F27A66B-0521-4C8B-88EB-7B4C364C3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9181" t="5932" b="14515"/>
          <a:stretch>
            <a:fillRect/>
          </a:stretch>
        </p:blipFill>
        <p:spPr bwMode="auto">
          <a:xfrm>
            <a:off x="1680953" y="3035724"/>
            <a:ext cx="3328980" cy="27710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0DE2B331-EF1C-4EF7-942E-DA4A417D3C02}"/>
              </a:ext>
            </a:extLst>
          </p:cNvPr>
          <p:cNvSpPr txBox="1"/>
          <p:nvPr/>
        </p:nvSpPr>
        <p:spPr>
          <a:xfrm>
            <a:off x="671631" y="5923258"/>
            <a:ext cx="53476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Roboto" charset="0"/>
                <a:ea typeface="Roboto" charset="0"/>
              </a:rPr>
              <a:t>Применение новых биометрических параметров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3CB929A-43B5-4FD6-BC9F-096B8FE7DBA3}"/>
              </a:ext>
            </a:extLst>
          </p:cNvPr>
          <p:cNvSpPr txBox="1"/>
          <p:nvPr/>
        </p:nvSpPr>
        <p:spPr>
          <a:xfrm>
            <a:off x="4885863" y="7937384"/>
            <a:ext cx="53476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Roboto" charset="0"/>
                <a:ea typeface="Roboto" charset="0"/>
              </a:rPr>
              <a:t>Применение к мобильным устройствам</a:t>
            </a:r>
          </a:p>
        </p:txBody>
      </p:sp>
      <p:pic>
        <p:nvPicPr>
          <p:cNvPr id="59" name="Picture 4" descr="https://www.innomis.one/wp-content/uploads/Efficiency-Icon-Blue-1.png">
            <a:extLst>
              <a:ext uri="{FF2B5EF4-FFF2-40B4-BE49-F238E27FC236}">
                <a16:creationId xmlns:a16="http://schemas.microsoft.com/office/drawing/2014/main" id="{7ABC1D2C-F386-4AF9-BF04-FEF9731AE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70798" y="2721758"/>
            <a:ext cx="3159961" cy="3159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C1B380E2-85C3-4BB5-A12D-894BAB4A0099}"/>
              </a:ext>
            </a:extLst>
          </p:cNvPr>
          <p:cNvSpPr txBox="1"/>
          <p:nvPr/>
        </p:nvSpPr>
        <p:spPr>
          <a:xfrm>
            <a:off x="9357855" y="5953528"/>
            <a:ext cx="53476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Roboto" charset="0"/>
                <a:ea typeface="Roboto" charset="0"/>
              </a:rPr>
              <a:t>Использование непрерывного мониторинга</a:t>
            </a:r>
          </a:p>
        </p:txBody>
      </p: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284F4257-818D-43AA-A539-FB5054236458}"/>
              </a:ext>
            </a:extLst>
          </p:cNvPr>
          <p:cNvGrpSpPr/>
          <p:nvPr/>
        </p:nvGrpSpPr>
        <p:grpSpPr>
          <a:xfrm>
            <a:off x="6151407" y="4799297"/>
            <a:ext cx="2816535" cy="2936754"/>
            <a:chOff x="2920181" y="3225376"/>
            <a:chExt cx="1012825" cy="1390333"/>
          </a:xfrm>
        </p:grpSpPr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E4201940-1A87-4030-B2D4-D233E53BED8B}"/>
                </a:ext>
              </a:extLst>
            </p:cNvPr>
            <p:cNvSpPr/>
            <p:nvPr/>
          </p:nvSpPr>
          <p:spPr>
            <a:xfrm>
              <a:off x="3071813" y="3257550"/>
              <a:ext cx="560387" cy="1233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3" name="Picture 7" descr="C:\Users\Вячеслав\Downloads\kisspng-iphone-x-mobile-app-handheld-devices-smartphone-po-5b818cc75d6c09.5000860515352168393827.png">
              <a:extLst>
                <a:ext uri="{FF2B5EF4-FFF2-40B4-BE49-F238E27FC236}">
                  <a16:creationId xmlns:a16="http://schemas.microsoft.com/office/drawing/2014/main" id="{13424F3E-A2E3-4DE0-8721-E3251DB984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920181" y="3225376"/>
              <a:ext cx="1012825" cy="139033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0" y="1277079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5"/>
          <p:cNvSpPr/>
          <p:nvPr/>
        </p:nvSpPr>
        <p:spPr>
          <a:xfrm>
            <a:off x="806779" y="1145035"/>
            <a:ext cx="13898700" cy="279184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 rot="10800000">
            <a:off x="5406189" y="1882946"/>
            <a:ext cx="9271002" cy="1473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806779" y="29734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92187" y="10122573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DC409D-DAE0-4813-9446-A7FF369BBCCD}"/>
              </a:ext>
            </a:extLst>
          </p:cNvPr>
          <p:cNvSpPr txBox="1"/>
          <p:nvPr/>
        </p:nvSpPr>
        <p:spPr>
          <a:xfrm>
            <a:off x="995116" y="1251688"/>
            <a:ext cx="131291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Компания </a:t>
            </a:r>
            <a:r>
              <a:rPr lang="en-US" sz="3200" dirty="0" err="1">
                <a:solidFill>
                  <a:schemeClr val="bg1"/>
                </a:solidFill>
              </a:rPr>
              <a:t>Bio:M.D.I</a:t>
            </a:r>
            <a:r>
              <a:rPr lang="en-US" sz="3200" dirty="0">
                <a:solidFill>
                  <a:schemeClr val="bg1"/>
                </a:solidFill>
              </a:rPr>
              <a:t>.</a:t>
            </a:r>
            <a:r>
              <a:rPr lang="ru-RU" sz="3200" dirty="0">
                <a:solidFill>
                  <a:schemeClr val="bg1"/>
                </a:solidFill>
              </a:rPr>
              <a:t> решает проблему низкой безопасности мобильных устройств и возможных репутационных и финансовых рисков с помощью внедрения новых биометрических технологий, которые работают непрерывно, тем самым обеспечивая удобство пользователя и предотвращая возможные риски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EF3BC9-C50B-4C06-B7F4-EEDB5E867E59}"/>
              </a:ext>
            </a:extLst>
          </p:cNvPr>
          <p:cNvSpPr txBox="1"/>
          <p:nvPr/>
        </p:nvSpPr>
        <p:spPr>
          <a:xfrm>
            <a:off x="413871" y="7905711"/>
            <a:ext cx="119557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Целевая аудитория: </a:t>
            </a:r>
            <a:r>
              <a:rPr lang="en-US" sz="2400" dirty="0"/>
              <a:t>B2C - </a:t>
            </a:r>
            <a:r>
              <a:rPr lang="ru-RU" sz="2400" dirty="0"/>
              <a:t>пользователи, нуждающиеся в сохранности и конфиденциальности личных данных на мобильном устройстве, родители, нуждающиеся в контроле безопасности ребенка;</a:t>
            </a:r>
          </a:p>
          <a:p>
            <a:r>
              <a:rPr lang="en-US" sz="2400" dirty="0"/>
              <a:t>B2B –</a:t>
            </a:r>
            <a:r>
              <a:rPr lang="ru-RU" sz="2400" dirty="0"/>
              <a:t> носимые устройства предприятий тяжелой и легкой промышленности для контроля активности конкретного работника, синхронизация с системами безопасности</a:t>
            </a:r>
          </a:p>
        </p:txBody>
      </p:sp>
      <p:pic>
        <p:nvPicPr>
          <p:cNvPr id="12" name="Picture 2" descr="https://scan-lite.ru/userfls/shop/large/736_obuchenie-raboty-kkt.png">
            <a:extLst>
              <a:ext uri="{FF2B5EF4-FFF2-40B4-BE49-F238E27FC236}">
                <a16:creationId xmlns:a16="http://schemas.microsoft.com/office/drawing/2014/main" id="{F3CDE596-48F1-4698-8106-DBCC849B7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794" y="4094056"/>
            <a:ext cx="2670301" cy="2670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F581DF0-B3EF-489A-BC67-E0E51EC6F2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3074" y="4094059"/>
            <a:ext cx="2670302" cy="2670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D38FFA-906B-4CF3-A798-CBE608788AF1}"/>
              </a:ext>
            </a:extLst>
          </p:cNvPr>
          <p:cNvSpPr txBox="1"/>
          <p:nvPr/>
        </p:nvSpPr>
        <p:spPr>
          <a:xfrm>
            <a:off x="4379432" y="6988809"/>
            <a:ext cx="128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B2B</a:t>
            </a:r>
            <a:endParaRPr lang="ru-RU" sz="4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CDD0BA-29ED-4BFE-B5F8-3ED892E74283}"/>
              </a:ext>
            </a:extLst>
          </p:cNvPr>
          <p:cNvSpPr txBox="1"/>
          <p:nvPr/>
        </p:nvSpPr>
        <p:spPr>
          <a:xfrm>
            <a:off x="9259048" y="6988809"/>
            <a:ext cx="128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B2C</a:t>
            </a:r>
            <a:endParaRPr lang="ru-RU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8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8" y="9899110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8FBEFB9-D454-47AC-9064-DF234BA87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149217"/>
              </p:ext>
            </p:extLst>
          </p:nvPr>
        </p:nvGraphicFramePr>
        <p:xfrm>
          <a:off x="442161" y="3172934"/>
          <a:ext cx="14371119" cy="387096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2141019">
                  <a:extLst>
                    <a:ext uri="{9D8B030D-6E8A-4147-A177-3AD203B41FA5}">
                      <a16:colId xmlns:a16="http://schemas.microsoft.com/office/drawing/2014/main" val="1035685446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57513329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725768044"/>
                    </a:ext>
                  </a:extLst>
                </a:gridCol>
                <a:gridCol w="3451860">
                  <a:extLst>
                    <a:ext uri="{9D8B030D-6E8A-4147-A177-3AD203B41FA5}">
                      <a16:colId xmlns:a16="http://schemas.microsoft.com/office/drawing/2014/main" val="3414458255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893892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Название компании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Применение новых биометрических параметров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Непрерывность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Ориентированность на мобильные устройства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Комфорт для пользователя при идентификации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945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 err="1"/>
                        <a:t>Bio:M.D.I</a:t>
                      </a:r>
                      <a:r>
                        <a:rPr lang="en-US" sz="3200" b="0" i="0" dirty="0"/>
                        <a:t>.</a:t>
                      </a:r>
                      <a:endParaRPr lang="ru-RU" sz="3200" b="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/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982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 err="1"/>
                        <a:t>Biosmart</a:t>
                      </a:r>
                      <a:endParaRPr lang="ru-RU" sz="3200" b="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3200" b="1" i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3200" b="1" i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943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b="0" i="0" dirty="0"/>
                        <a:t>ВЗОР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1" dirty="0"/>
                        <a:t>+</a:t>
                      </a:r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3200" b="1" i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3200" b="1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4873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b="0" i="0" dirty="0"/>
                        <a:t>ЦРТ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32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3200" b="1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64565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E1672E4-4382-4C2A-98A2-EE55008C65A2}"/>
              </a:ext>
            </a:extLst>
          </p:cNvPr>
          <p:cNvSpPr txBox="1"/>
          <p:nvPr/>
        </p:nvSpPr>
        <p:spPr>
          <a:xfrm>
            <a:off x="1165656" y="7960118"/>
            <a:ext cx="127880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Также одним из преимуществ </a:t>
            </a:r>
            <a:r>
              <a:rPr lang="en-US" sz="2400" dirty="0" err="1"/>
              <a:t>Bio:M.D.I</a:t>
            </a:r>
            <a:r>
              <a:rPr lang="en-US" sz="2400" dirty="0"/>
              <a:t>. </a:t>
            </a:r>
            <a:r>
              <a:rPr lang="ru-RU" sz="2400" dirty="0"/>
              <a:t>в отличие от конкурентов – применение биометрических параметров на мультимодальной основе, дополняя стандартные системы безопасности</a:t>
            </a:r>
          </a:p>
          <a:p>
            <a:pPr algn="ctr"/>
            <a:endParaRPr lang="ru-RU" sz="2400" dirty="0"/>
          </a:p>
          <a:p>
            <a:pPr algn="ctr"/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77;p18">
            <a:extLst>
              <a:ext uri="{FF2B5EF4-FFF2-40B4-BE49-F238E27FC236}">
                <a16:creationId xmlns:a16="http://schemas.microsoft.com/office/drawing/2014/main" id="{32B8C4C0-9E5F-4034-BF5E-29737537C101}"/>
              </a:ext>
            </a:extLst>
          </p:cNvPr>
          <p:cNvSpPr/>
          <p:nvPr/>
        </p:nvSpPr>
        <p:spPr>
          <a:xfrm>
            <a:off x="221082" y="5576391"/>
            <a:ext cx="14677185" cy="417834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8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758244" y="9762720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5F8B3A-E5EC-4D3A-A9E7-B770BC2C71BB}"/>
              </a:ext>
            </a:extLst>
          </p:cNvPr>
          <p:cNvSpPr/>
          <p:nvPr/>
        </p:nvSpPr>
        <p:spPr>
          <a:xfrm>
            <a:off x="616370" y="2133001"/>
            <a:ext cx="1388660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</a:t>
            </a:r>
            <a:r>
              <a:rPr lang="ru-RU" sz="2800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J’son</a:t>
            </a:r>
            <a:r>
              <a:rPr lang="ru-RU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ru-RU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</a:t>
            </a:r>
            <a:r>
              <a:rPr lang="ru-RU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Consulting</a:t>
            </a:r>
            <a:r>
              <a:rPr lang="ru-RU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объем российского рынка </a:t>
            </a:r>
            <a:r>
              <a:rPr lang="ru-RU" sz="28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биометрических услуг </a:t>
            </a:r>
            <a:r>
              <a:rPr lang="ru-RU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2022 году оценивается </a:t>
            </a:r>
            <a:r>
              <a:rPr lang="ru-RU" sz="28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чем в 300 млн долларов</a:t>
            </a:r>
            <a:r>
              <a:rPr lang="ru-RU" sz="28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ru-RU" sz="2800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 2021 году мировой рынок биометрии достиг 27,97 млрд долларов, сообщают аналитики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IMARCGroup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Согласно прогнозам, к 2027 г. он может превысить 74,42 млрд долларов при среднегодовом росте 17,5%.</a:t>
            </a:r>
          </a:p>
        </p:txBody>
      </p:sp>
      <p:pic>
        <p:nvPicPr>
          <p:cNvPr id="11" name="Picture 3" descr="C:\Users\Вячеслав\Downloads\kisspng-computer-icons-portable-network-graphics-scalable-5c230ffbe838b7.0316697415458017239512.png">
            <a:extLst>
              <a:ext uri="{FF2B5EF4-FFF2-40B4-BE49-F238E27FC236}">
                <a16:creationId xmlns:a16="http://schemas.microsoft.com/office/drawing/2014/main" id="{5006B673-7CC0-45CA-A5E4-E5F47AD9B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477145" y="6419679"/>
            <a:ext cx="2200044" cy="22000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06FC1F-E00A-4AA6-B3D1-2CCCE6E0D919}"/>
              </a:ext>
            </a:extLst>
          </p:cNvPr>
          <p:cNvSpPr txBox="1"/>
          <p:nvPr/>
        </p:nvSpPr>
        <p:spPr>
          <a:xfrm>
            <a:off x="589871" y="5749986"/>
            <a:ext cx="119145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Специалисты </a:t>
            </a:r>
            <a:r>
              <a:rPr lang="ru-RU" sz="2800" dirty="0" err="1">
                <a:solidFill>
                  <a:schemeClr val="bg1"/>
                </a:solidFill>
              </a:rPr>
              <a:t>RecFaces</a:t>
            </a:r>
            <a:r>
              <a:rPr lang="ru-RU" sz="2800" dirty="0">
                <a:solidFill>
                  <a:schemeClr val="bg1"/>
                </a:solidFill>
              </a:rPr>
              <a:t> выявили, что в апреле 2022 года: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-   Число клиентов из финансовой отрасли увеличилось более чем на 120%. </a:t>
            </a:r>
          </a:p>
          <a:p>
            <a:r>
              <a:rPr lang="ru-RU" sz="2800" dirty="0">
                <a:solidFill>
                  <a:schemeClr val="bg1"/>
                </a:solidFill>
              </a:rPr>
              <a:t>-  Число клиентов среди производственных компаний выросло более чем на 60%. </a:t>
            </a:r>
          </a:p>
          <a:p>
            <a:r>
              <a:rPr lang="ru-RU" sz="2800" dirty="0">
                <a:solidFill>
                  <a:schemeClr val="bg1"/>
                </a:solidFill>
              </a:rPr>
              <a:t>- Увеличился спрос на биометрические решения в сфере коммерческой недвижимости, число клиентов среди инновационных офисов класса А+ выросло в апреле этого года более чем на 70%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8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7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8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16C449-7BD4-4826-BB2B-B8AC516F00E6}"/>
              </a:ext>
            </a:extLst>
          </p:cNvPr>
          <p:cNvSpPr txBox="1"/>
          <p:nvPr/>
        </p:nvSpPr>
        <p:spPr>
          <a:xfrm>
            <a:off x="1235392" y="2474846"/>
            <a:ext cx="126485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Себестоимость продукта оценивается примерно в 3-5 миллионов рублей. В нее входят вопросы реализации инфраструктуры для функционирования системы, вопросы разработки и реализации, маркетинговые кампании и исследования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6C99F5-A0AF-4C0E-B6D1-865DE86AC9B5}"/>
              </a:ext>
            </a:extLst>
          </p:cNvPr>
          <p:cNvSpPr txBox="1"/>
          <p:nvPr/>
        </p:nvSpPr>
        <p:spPr>
          <a:xfrm>
            <a:off x="790575" y="5655846"/>
            <a:ext cx="139149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Для сегмента</a:t>
            </a:r>
            <a:r>
              <a:rPr lang="en-US" sz="2800" dirty="0"/>
              <a:t> B2C </a:t>
            </a:r>
            <a:r>
              <a:rPr lang="ru-RU" sz="2800" dirty="0"/>
              <a:t>рассматривается реализация в виде кроссплатформенного мобильного приложения, размещенного на площадках цифровой дистрибуции </a:t>
            </a:r>
            <a:r>
              <a:rPr lang="en-US" sz="2800" dirty="0"/>
              <a:t>Google Play, AppStore </a:t>
            </a:r>
            <a:r>
              <a:rPr lang="ru-RU" sz="2800" dirty="0"/>
              <a:t>и аналогах </a:t>
            </a:r>
            <a:r>
              <a:rPr lang="ru-RU" sz="2800" b="1" dirty="0"/>
              <a:t>с месячной подпиской в размере 299 рублей</a:t>
            </a:r>
            <a:r>
              <a:rPr lang="ru-RU" sz="2800" dirty="0"/>
              <a:t>.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/>
              <a:t>При реализации в сегменте </a:t>
            </a:r>
            <a:r>
              <a:rPr lang="en-US" sz="2800" dirty="0"/>
              <a:t>B2B</a:t>
            </a:r>
            <a:r>
              <a:rPr lang="ru-RU" sz="2800" dirty="0"/>
              <a:t> </a:t>
            </a:r>
            <a:r>
              <a:rPr lang="ru-RU" sz="2800" b="1" dirty="0"/>
              <a:t>стоимость</a:t>
            </a:r>
            <a:r>
              <a:rPr lang="ru-RU" sz="2800" dirty="0"/>
              <a:t> внедрения и использования </a:t>
            </a:r>
            <a:r>
              <a:rPr lang="ru-RU" sz="2800" b="1" dirty="0"/>
              <a:t>подлежит обсуждению </a:t>
            </a:r>
            <a:r>
              <a:rPr lang="ru-RU" sz="2800" dirty="0"/>
              <a:t>исходя из технического задания потенциального клиента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790575" y="2090997"/>
            <a:ext cx="13898700" cy="177405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8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2"/>
            <a:ext cx="13234200" cy="1399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На данный момент в стадии </a:t>
            </a:r>
            <a:r>
              <a:rPr lang="en-US" sz="2500" b="1" dirty="0">
                <a:solidFill>
                  <a:schemeClr val="lt1"/>
                </a:solidFill>
              </a:rPr>
              <a:t>MVP</a:t>
            </a:r>
            <a:r>
              <a:rPr lang="ru-RU" sz="2500" b="1" dirty="0">
                <a:solidFill>
                  <a:schemeClr val="lt1"/>
                </a:solidFill>
              </a:rPr>
              <a:t> модуль системы по идентификации пользователя по клавиатурному почерку, в стадии разработки модули распознавания по походке и по голосу </a:t>
            </a:r>
            <a:endParaRPr sz="2500" b="1" dirty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8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F13651-8CB3-4C9C-8244-88C667D64382}"/>
              </a:ext>
            </a:extLst>
          </p:cNvPr>
          <p:cNvSpPr txBox="1"/>
          <p:nvPr/>
        </p:nvSpPr>
        <p:spPr>
          <a:xfrm>
            <a:off x="992700" y="4104631"/>
            <a:ext cx="563786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Заинтересованности от компаний в сфере кибербезопасности и строительства</a:t>
            </a:r>
          </a:p>
          <a:p>
            <a:r>
              <a:rPr lang="ru-RU" sz="2000" dirty="0"/>
              <a:t> 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Поддержка ФСИ по программе УМНИК</a:t>
            </a:r>
          </a:p>
          <a:p>
            <a:r>
              <a:rPr lang="ru-RU" sz="2000" dirty="0"/>
              <a:t> </a:t>
            </a:r>
            <a:endParaRPr lang="ru-RU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Заинтересованность от Южно-Российского НОЦ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D63CD4-0A94-4524-BFB9-870AE4C62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3896" y="3659881"/>
            <a:ext cx="4698478" cy="6629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Google Shape;189;p19">
            <a:extLst>
              <a:ext uri="{FF2B5EF4-FFF2-40B4-BE49-F238E27FC236}">
                <a16:creationId xmlns:a16="http://schemas.microsoft.com/office/drawing/2014/main" id="{B8B453BD-BBCE-4807-82AA-E6763A48A488}"/>
              </a:ext>
            </a:extLst>
          </p:cNvPr>
          <p:cNvSpPr/>
          <p:nvPr/>
        </p:nvSpPr>
        <p:spPr>
          <a:xfrm>
            <a:off x="7730290" y="8600816"/>
            <a:ext cx="2876749" cy="1388952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pic>
        <p:nvPicPr>
          <p:cNvPr id="12" name="Picture 3" descr="E:\Наука\ФСИ белый.png">
            <a:extLst>
              <a:ext uri="{FF2B5EF4-FFF2-40B4-BE49-F238E27FC236}">
                <a16:creationId xmlns:a16="http://schemas.microsoft.com/office/drawing/2014/main" id="{DABBA812-ED78-4302-AFF7-BD7CB249A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34830" y="8818801"/>
            <a:ext cx="2083590" cy="1014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8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9</a:t>
            </a:fld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8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4" descr="https://www.innomis.one/wp-content/uploads/Efficiency-Icon-Blue-1.png">
            <a:extLst>
              <a:ext uri="{FF2B5EF4-FFF2-40B4-BE49-F238E27FC236}">
                <a16:creationId xmlns:a16="http://schemas.microsoft.com/office/drawing/2014/main" id="{E910A847-D211-49ED-B8CD-AC04135A4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3872" y="8275320"/>
            <a:ext cx="2370324" cy="23703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DDC709AD-B741-41C7-BE35-C10F7082954F}"/>
              </a:ext>
            </a:extLst>
          </p:cNvPr>
          <p:cNvSpPr txBox="1">
            <a:spLocks/>
          </p:cNvSpPr>
          <p:nvPr/>
        </p:nvSpPr>
        <p:spPr>
          <a:xfrm>
            <a:off x="1420689" y="2758871"/>
            <a:ext cx="6138986" cy="462490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ЭТАП 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(конец</a:t>
            </a:r>
            <a:r>
              <a:rPr kumimoji="0" lang="ru-RU" sz="32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2022 года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1. Готовое к</a:t>
            </a:r>
            <a:r>
              <a:rPr kumimoji="0" lang="ru-RU" sz="2800" b="0" i="0" u="none" strike="noStrike" kern="0" cap="none" spc="0" normalizeH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релизу приложение для ограниченного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круга заинтересованных лиц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2.Оформление программной документации;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4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3.Начало выхода на коммерциализацию продукта;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DEA03225-9162-4423-ABB9-A23F314610B9}"/>
              </a:ext>
            </a:extLst>
          </p:cNvPr>
          <p:cNvSpPr txBox="1">
            <a:spLocks/>
          </p:cNvSpPr>
          <p:nvPr/>
        </p:nvSpPr>
        <p:spPr>
          <a:xfrm>
            <a:off x="7559675" y="2758871"/>
            <a:ext cx="6396773" cy="490183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ЭТАП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(3-4 квартал</a:t>
            </a:r>
            <a:r>
              <a:rPr kumimoji="0" lang="ru-RU" sz="32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2023 года)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1.Получение готовых к релизу приложений для рядовых пользователей;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2.Внедрение продукта в площадки цифровой дистрибуции (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Google Play, AppStore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и т.п.);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3.Дальнейшее сопровождение и  коммерциализация проекта 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8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10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8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51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F40664-B610-4BF1-96CD-557844BFFB42}"/>
              </a:ext>
            </a:extLst>
          </p:cNvPr>
          <p:cNvSpPr txBox="1"/>
          <p:nvPr/>
        </p:nvSpPr>
        <p:spPr>
          <a:xfrm>
            <a:off x="790799" y="2391853"/>
            <a:ext cx="1333195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/>
              <a:t>Путято</a:t>
            </a:r>
            <a:r>
              <a:rPr lang="ru-RU" sz="2800" b="1" dirty="0"/>
              <a:t> Михаил Михайлович</a:t>
            </a:r>
            <a:r>
              <a:rPr lang="ru-RU" sz="2800" dirty="0"/>
              <a:t>, член Южного регионального отделения научно-методического совета по</a:t>
            </a:r>
            <a:br>
              <a:rPr lang="ru-RU" sz="2800" dirty="0"/>
            </a:br>
            <a:r>
              <a:rPr lang="ru-RU" sz="2800" dirty="0"/>
              <a:t>искусственному интеллекту и когнитивным технологиям Российской академии наук,</a:t>
            </a:r>
            <a:br>
              <a:rPr lang="ru-RU" sz="2800" dirty="0"/>
            </a:br>
            <a:r>
              <a:rPr lang="ru-RU" sz="2800" dirty="0"/>
              <a:t>кандидат технических наук, доцент, Кубанский государственный технологический университет, менеджер проекта, </a:t>
            </a:r>
            <a:r>
              <a:rPr lang="en-US" sz="2800" dirty="0"/>
              <a:t>QA, </a:t>
            </a:r>
            <a:r>
              <a:rPr lang="ru-RU" sz="2800" dirty="0"/>
              <a:t>системный аналитик</a:t>
            </a:r>
          </a:p>
          <a:p>
            <a:endParaRPr lang="ru-RU" sz="2800" dirty="0"/>
          </a:p>
          <a:p>
            <a:r>
              <a:rPr lang="ru-RU" sz="2800" b="1" dirty="0" err="1"/>
              <a:t>Макарян</a:t>
            </a:r>
            <a:r>
              <a:rPr lang="ru-RU" sz="2800" b="1" dirty="0"/>
              <a:t> Александр </a:t>
            </a:r>
            <a:r>
              <a:rPr lang="ru-RU" sz="2800" b="1" dirty="0" err="1"/>
              <a:t>Самвелович</a:t>
            </a:r>
            <a:r>
              <a:rPr lang="ru-RU" sz="2800" dirty="0"/>
              <a:t>, зам. директора по научной работе Института компьютерных систем и информационной безопасности Кубанского государственного технологического университета, кандидат технических наук, доцент, научный консультант проекта, специалист по кибербезопасности</a:t>
            </a:r>
          </a:p>
          <a:p>
            <a:endParaRPr lang="ru-RU" sz="2800" dirty="0"/>
          </a:p>
          <a:p>
            <a:r>
              <a:rPr lang="ru-RU" sz="2800" b="1" dirty="0" err="1"/>
              <a:t>Евглевский</a:t>
            </a:r>
            <a:r>
              <a:rPr lang="ru-RU" sz="2800" b="1" dirty="0"/>
              <a:t> Вячеслав Юрьевич</a:t>
            </a:r>
            <a:r>
              <a:rPr lang="ru-RU" sz="2800" dirty="0"/>
              <a:t>, студент Института компьютерных систем и информационной безопасности, специалист по разработке защищенного ПО, </a:t>
            </a:r>
            <a:r>
              <a:rPr lang="en-US" sz="2800" dirty="0" err="1"/>
              <a:t>fullstack</a:t>
            </a:r>
            <a:r>
              <a:rPr lang="en-US" sz="2800" dirty="0"/>
              <a:t>-</a:t>
            </a:r>
            <a:r>
              <a:rPr lang="ru-RU" sz="2800" dirty="0"/>
              <a:t>разработчик</a:t>
            </a:r>
            <a:endParaRPr lang="ru-RU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11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3900"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buSzPts val="6600"/>
            </a:pPr>
            <a:r>
              <a:rPr lang="ru-RU" sz="5700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2800"/>
            </a:pPr>
            <a:r>
              <a:rPr lang="ru-RU" sz="2600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1716347907"/>
              </p:ext>
            </p:extLst>
          </p:nvPr>
        </p:nvGraphicFramePr>
        <p:xfrm>
          <a:off x="790575" y="6886900"/>
          <a:ext cx="5863725" cy="197844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http://biomdi.activetest.tech/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(988) 115-20-66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evglevs@bk.ru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546</Words>
  <Application>Microsoft Office PowerPoint</Application>
  <PresentationFormat>Произвольный</PresentationFormat>
  <Paragraphs>97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 Black</vt:lpstr>
      <vt:lpstr>Arial</vt:lpstr>
      <vt:lpstr>Calibri</vt:lpstr>
      <vt:lpstr>Roboto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Вячеслав</dc:creator>
  <cp:lastModifiedBy>Вячеслав</cp:lastModifiedBy>
  <cp:revision>41</cp:revision>
  <dcterms:modified xsi:type="dcterms:W3CDTF">2022-07-05T10:07:40Z</dcterms:modified>
</cp:coreProperties>
</file>