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7" r:id="rId2"/>
    <p:sldId id="258" r:id="rId3"/>
    <p:sldId id="259" r:id="rId4"/>
    <p:sldId id="261" r:id="rId5"/>
    <p:sldId id="269" r:id="rId6"/>
    <p:sldId id="270" r:id="rId7"/>
    <p:sldId id="271" r:id="rId8"/>
    <p:sldId id="272" r:id="rId9"/>
    <p:sldId id="262" r:id="rId10"/>
    <p:sldId id="263" r:id="rId11"/>
    <p:sldId id="264" r:id="rId12"/>
    <p:sldId id="273" r:id="rId13"/>
    <p:sldId id="266" r:id="rId14"/>
    <p:sldId id="267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52" autoAdjust="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69015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74261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54973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54442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44943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5362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6687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3026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2844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34175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3990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884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94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  <p:extLst>
      <p:ext uri="{BB962C8B-B14F-4D97-AF65-F5344CB8AC3E}">
        <p14:creationId xmlns:p14="http://schemas.microsoft.com/office/powerpoint/2010/main" val="374797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44189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Хроники посещаемости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/>
              <a:t>Промежуточные результаты </a:t>
            </a:r>
            <a:br>
              <a:rPr lang="ru" sz="3600" dirty="0"/>
            </a:br>
            <a:r>
              <a:rPr lang="ru" sz="3600" dirty="0"/>
              <a:t>этапа «Разработка» 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ФГБОУ ВО «АГПУ»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4116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Инициативная разработка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Пользователь и его проблема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indent="432000" algn="just">
              <a:lnSpc>
                <a:spcPct val="120000"/>
              </a:lnSpc>
              <a:buNone/>
            </a:pPr>
            <a:r>
              <a:rPr lang="ru-RU" dirty="0" smtClean="0">
                <a:latin typeface="gg sans"/>
                <a:ea typeface="Times New Roman" panose="02020603050405020304" pitchFamily="18" charset="0"/>
                <a:cs typeface="Times New Roman" panose="02020603050405020304" pitchFamily="18" charset="0"/>
              </a:rPr>
              <a:t>В нашем вузе учет посещаемости ведется с помощью бумажных журналов. Отсутствие эффективного средства учета и анализа посещаемости студентов на занятиях приводит к неоправданным трудозатратам преподавателей. Требуется создание журнала посещаемости студентов, который позволит автоматизировать учет посещений, обеспечить более точный мониторинг активности студентов, улучшить взаимодействие преподавателей с аудиторией и повысить эффективность образовательного процесса.</a:t>
            </a:r>
          </a:p>
          <a:p>
            <a:pPr indent="432000" algn="just">
              <a:lnSpc>
                <a:spcPct val="120000"/>
              </a:lnSpc>
              <a:buNone/>
            </a:pPr>
            <a:r>
              <a:rPr lang="ru-RU" dirty="0" smtClean="0">
                <a:latin typeface="gg sans"/>
                <a:ea typeface="Times New Roman" panose="02020603050405020304" pitchFamily="18" charset="0"/>
                <a:cs typeface="Times New Roman" panose="02020603050405020304" pitchFamily="18" charset="0"/>
              </a:rPr>
              <a:t>Целевая аудитория  приложения – это деканы факультетов, заместители деканов, преподаватели, старосты групп, заместители старост групп, студенты и их родители. </a:t>
            </a:r>
            <a:endParaRPr lang="ru-RU" dirty="0" smtClean="0">
              <a:latin typeface="gg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432000" algn="just" rtl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gg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Решение</a:t>
            </a:r>
            <a:endParaRPr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432000" algn="just">
              <a:lnSpc>
                <a:spcPct val="120000"/>
              </a:lnSpc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Наше решение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 - достаточно купить и далее пользоваться неограниченно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. 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  <a:p>
            <a:pPr marL="0" lvl="0" indent="432000" algn="just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Приложение нужно будет установить на локальный сервер организации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.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  <a:p>
            <a:pPr marL="0" lvl="0" indent="432000" algn="just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Оно будет иметь интуитивно-понятный интерфейс. Работать можно на любой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платформе и на любом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девайсе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. 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4453588" y="1124909"/>
            <a:ext cx="4562907" cy="34193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cs typeface="Arial" pitchFamily="34" charset="0"/>
              </a:rPr>
              <a:t>Описание системы с помощью методологии IDEF0 называется функциональной моделью, которая служит для описания существующих бизнес-процессов с использованием естественного и графического языков. Графический язык, используемый в IDEF0, предоставляет информацию о конкретной системе с помощью иерархической системы диаграмм, которые представляют собой единичные описания фрагментов системы.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ts val="3044"/>
              </a:lnSpc>
            </a:pP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Контекстная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диаграмма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/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</a:b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4953"/>
            <a:ext cx="4311057" cy="24527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0"/>
          <p:cNvSpPr txBox="1"/>
          <p:nvPr/>
        </p:nvSpPr>
        <p:spPr>
          <a:xfrm>
            <a:off x="175424" y="150048"/>
            <a:ext cx="4213578" cy="812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44"/>
              </a:lnSpc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Страница администрации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17" name="Text 1"/>
          <p:cNvSpPr txBox="1"/>
          <p:nvPr/>
        </p:nvSpPr>
        <p:spPr>
          <a:xfrm>
            <a:off x="3606171" y="117156"/>
            <a:ext cx="3072459" cy="812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522"/>
              </a:lnSpc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Создание интуитивно понятной системы управления записями посещаемости.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18" name="Text 3"/>
          <p:cNvSpPr txBox="1"/>
          <p:nvPr/>
        </p:nvSpPr>
        <p:spPr>
          <a:xfrm>
            <a:off x="6071541" y="166011"/>
            <a:ext cx="3072459" cy="609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522"/>
              </a:lnSpc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Обеспечение быстрого доступа к информации о посещаемости.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755" y="1584487"/>
            <a:ext cx="7957930" cy="284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 txBox="1"/>
          <p:nvPr/>
        </p:nvSpPr>
        <p:spPr>
          <a:xfrm>
            <a:off x="159123" y="172571"/>
            <a:ext cx="10972800" cy="406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44"/>
              </a:lnSpc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Страница Факультетов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72754" y="683104"/>
            <a:ext cx="4572000" cy="11182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644"/>
              </a:lnSpc>
            </a:pP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Это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раздел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сайта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,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где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представлена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информация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о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различных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факультетах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университета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. В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этом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разделе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пользователи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могут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ознакомиться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с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подробной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информацией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о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каждом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из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них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.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759" y="1900652"/>
            <a:ext cx="7468864" cy="270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0"/>
          <p:cNvSpPr txBox="1"/>
          <p:nvPr/>
        </p:nvSpPr>
        <p:spPr>
          <a:xfrm>
            <a:off x="324373" y="199315"/>
            <a:ext cx="10972800" cy="406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44"/>
              </a:lnSpc>
              <a:buNone/>
            </a:pP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Страница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  <a:ea typeface="Arial" pitchFamily="34" charset="-122"/>
                <a:cs typeface="Arial" pitchFamily="34" charset="-120"/>
              </a:rPr>
              <a:t>аккаунтов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693" y="1133745"/>
            <a:ext cx="8845973" cy="309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 txBox="1"/>
          <p:nvPr/>
        </p:nvSpPr>
        <p:spPr>
          <a:xfrm>
            <a:off x="3944976" y="283449"/>
            <a:ext cx="5925538" cy="406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044"/>
              </a:lnSpc>
              <a:buNone/>
            </a:pPr>
            <a:r>
              <a:rPr lang="en-US" sz="3044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Аналитики</a:t>
            </a:r>
            <a:endParaRPr lang="en-US" sz="3044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 2"/>
          <p:cNvSpPr txBox="1"/>
          <p:nvPr/>
        </p:nvSpPr>
        <p:spPr>
          <a:xfrm>
            <a:off x="3736039" y="1381761"/>
            <a:ext cx="5021879" cy="1673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644"/>
              </a:lnSpc>
              <a:buNone/>
            </a:pPr>
            <a:r>
              <a:rPr lang="en-US" sz="137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Аналитики - важный инструмент для разработки пользовательского интерфейса электронного журнала посещаемости. Она позволяет отслеживать и анализировать данные о посещениях пользователей, что помогает улучшить эффективность </a:t>
            </a:r>
            <a:r>
              <a:rPr lang="en-US" sz="137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</a:t>
            </a:r>
            <a:r>
              <a:rPr lang="en-US" sz="137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7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</a:t>
            </a:r>
            <a:r>
              <a:rPr lang="en-US" sz="137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en-US" sz="137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77" y="548640"/>
            <a:ext cx="2401578" cy="415588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Тестирование</a:t>
            </a:r>
            <a:endParaRPr sz="18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На данном этапе необходимо выполнить: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• Тестирование сайта, исправление выявленных ошибок, оптимизация. Выполняются следующие виды тестирования: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•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Unit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 тестирование;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• Интеграционное тестирование;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• UAT тестирование;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• Нагрузочное тестирование;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• Тестирование безопасности. Артефакты: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• Работоспособный сайт (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веб-приложение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), прошедший испытания и готовый к эксплуатации.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Экономика проекта: предположения и вопросы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tx1">
                    <a:lumMod val="95000"/>
                    <a:lumOff val="5000"/>
                  </a:schemeClr>
                </a:solidFill>
              </a:rPr>
              <a:t>Аналоги</a:t>
            </a:r>
            <a:endParaRPr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114300" indent="0" algn="ctr">
              <a:buNone/>
            </a:pPr>
            <a:endParaRPr lang="ru-RU" b="0" i="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g sans"/>
            </a:endParaRPr>
          </a:p>
          <a:p>
            <a:pPr marL="114300" indent="0" algn="ctr">
              <a:buNone/>
            </a:pPr>
            <a:r>
              <a:rPr lang="ru-RU" b="0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Система </a:t>
            </a:r>
            <a:r>
              <a:rPr lang="ru-RU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«Сетевой Город. Образование» </a:t>
            </a:r>
            <a:endParaRPr lang="en-US" b="1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g sans"/>
            </a:endParaRPr>
          </a:p>
          <a:p>
            <a:pPr marL="114300" indent="0" algn="just">
              <a:buNone/>
            </a:pP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Комплексная автоматизированная информационная система (АИС), объединяющая в единую информационную сеть образовательные организации всех типов и органы управления образованием в пределах муниципального образования. АИС «Сетевой Город. Образование» — не только административная система. Каждая образовательная организация получает средства для организации учебно-воспитательного процесса, обеспечивающие выполнение требований федерального государственного образовательного стандарта. </a:t>
            </a:r>
            <a:endParaRPr lang="en-US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g sans"/>
            </a:endParaRPr>
          </a:p>
          <a:p>
            <a:pPr marL="114300" indent="0" algn="just">
              <a:buNone/>
            </a:pP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В системе «Сетевой Город. Образование» реализованы возможности: </a:t>
            </a:r>
            <a:endParaRPr lang="en-US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g sans"/>
            </a:endParaRPr>
          </a:p>
          <a:p>
            <a:pPr marL="114300" indent="0" algn="just">
              <a:buNone/>
            </a:pP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• создания полного учебного плана образовательной организации; </a:t>
            </a:r>
            <a:endParaRPr lang="en-US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g sans"/>
            </a:endParaRPr>
          </a:p>
          <a:p>
            <a:pPr marL="114300" indent="0" algn="just">
              <a:buNone/>
            </a:pPr>
            <a:r>
              <a:rPr lang="ru-RU" b="0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•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 </a:t>
            </a:r>
            <a:r>
              <a:rPr lang="ru-RU" b="0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ведения </a:t>
            </a: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тематического планирования с дальнейшим его использованием в электронном классном журнале; </a:t>
            </a:r>
            <a:endParaRPr lang="en-US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g sans"/>
            </a:endParaRPr>
          </a:p>
          <a:p>
            <a:pPr marL="114300" indent="0" algn="just">
              <a:buNone/>
            </a:pP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• создания и представления расписания уроков, связанного с электронным классным журналом; </a:t>
            </a:r>
            <a:endParaRPr lang="ru-RU" b="0" i="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g sans"/>
            </a:endParaRPr>
          </a:p>
          <a:p>
            <a:pPr marL="114300" indent="0" algn="just">
              <a:buNone/>
            </a:pPr>
            <a:r>
              <a:rPr lang="ru-RU" b="0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• </a:t>
            </a: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gg sans"/>
              </a:rPr>
              <a:t>внутренняя электронная почта.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tx1">
                    <a:lumMod val="95000"/>
                    <a:lumOff val="5000"/>
                  </a:schemeClr>
                </a:solidFill>
              </a:rPr>
              <a:t>Аналоги</a:t>
            </a:r>
            <a:endParaRPr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114300" indent="0" algn="ctr">
              <a:buNone/>
            </a:pPr>
            <a:endParaRPr lang="ru-RU" b="0" i="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gg sans"/>
            </a:endParaRPr>
          </a:p>
          <a:p>
            <a:pPr marL="114300" indent="0" algn="ctr">
              <a:buNone/>
            </a:pPr>
            <a:r>
              <a:rPr lang="ru-RU" b="1" dirty="0" err="1" smtClean="0">
                <a:solidFill>
                  <a:srgbClr val="000000"/>
                </a:solidFill>
                <a:latin typeface="gg sans"/>
              </a:rPr>
              <a:t>Дневник.ру</a:t>
            </a:r>
            <a:endParaRPr lang="ru-RU" b="1" dirty="0" smtClean="0">
              <a:solidFill>
                <a:srgbClr val="000000"/>
              </a:solidFill>
              <a:latin typeface="gg sans"/>
            </a:endParaRPr>
          </a:p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gg sans"/>
              </a:rPr>
              <a:t> Российская IT-компания в сфере образовательных технологий, разработчик решений и единой электронной образовательной среды для учителей, учеников и их родителей, администраций образовательных организаций, а также представителей органов исполнительной власти: </a:t>
            </a:r>
          </a:p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gg sans"/>
              </a:rPr>
              <a:t>• круглосуточный доступ к оценкам, расписанию и домашним заданиям; </a:t>
            </a:r>
          </a:p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gg sans"/>
              </a:rPr>
              <a:t>• защищённая социальная сеть для эффективного общения; </a:t>
            </a:r>
          </a:p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gg sans"/>
              </a:rPr>
              <a:t>• электронное обучение; </a:t>
            </a:r>
          </a:p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gg sans"/>
              </a:rPr>
              <a:t>• полезные и удобные сервисы и приложения; </a:t>
            </a:r>
          </a:p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gg sans"/>
              </a:rPr>
              <a:t>• автоматизация зачисления в образовательные организации; </a:t>
            </a:r>
          </a:p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gg sans"/>
              </a:rPr>
              <a:t>• содействие в реализации государственных и муниципальных услуг в сфере образования в электронном виде; </a:t>
            </a:r>
          </a:p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gg sans"/>
              </a:rPr>
              <a:t>• региональная и федеральная статистика и отчеты.</a:t>
            </a:r>
            <a:endParaRPr lang="ru-RU" dirty="0">
              <a:solidFill>
                <a:srgbClr val="000000"/>
              </a:solidFill>
              <a:latin typeface="gg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271670" y="801756"/>
            <a:ext cx="8560630" cy="42473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432000">
              <a:buNone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Электронный журнал посещаемости является инструментом для автоматизации и улучшения процесса учета посещаемости студентов, сотрудников или других групп людей. Это решение может принести ряд экономических выгод, в том числе:</a:t>
            </a:r>
          </a:p>
          <a:p>
            <a:pPr indent="432000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Снижение затрат на бумажные носители: электронный журнал посещаемости исключает необходимость в печати и хранении бумажных журналов, что приводит к экономии средств на покупку бумаги, чернил и других расходных материалов.</a:t>
            </a:r>
          </a:p>
          <a:p>
            <a:pPr indent="432000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Повышение эффективности работы сотрудников: автоматизация процесса учета посещаемости позволяет сотрудникам, ответственным за этот процесс, сосредоточиться на других задачах, что повышает их эффективность и продуктивность.</a:t>
            </a:r>
          </a:p>
          <a:p>
            <a:pPr indent="432000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Улучшение качества учета посещаемости: электронный журнал посещаемости предоставляет возможность для более точного и полного учета посещаемости, что позволяет идентифицировать проблемные места и принять меры для их устранения.</a:t>
            </a:r>
          </a:p>
          <a:p>
            <a:pPr indent="432000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Упрощение доступа к информации о посещаемости: электронный журнал посещаемости предоставляет возможность для быстрого и удобного доступа к информации о посещаемости сотрудников или студентов, что позволяет принимать оперативные решения.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36784"/>
            <a:ext cx="7759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Обоснование целесообразности разработки проекта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Команда</a:t>
            </a:r>
            <a:endParaRPr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tx1">
                  <a:lumMod val="95000"/>
                  <a:lumOff val="5000"/>
                </a:schemeClr>
              </a:solidFill>
              <a:latin typeface="gg sans"/>
            </a:endParaRPr>
          </a:p>
        </p:txBody>
      </p:sp>
      <p:sp>
        <p:nvSpPr>
          <p:cNvPr id="4" name="Google Shape;92;p19"/>
          <p:cNvSpPr txBox="1">
            <a:spLocks/>
          </p:cNvSpPr>
          <p:nvPr/>
        </p:nvSpPr>
        <p:spPr>
          <a:xfrm>
            <a:off x="171741" y="1246909"/>
            <a:ext cx="8179204" cy="2053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Char char="●"/>
              <a:tabLst/>
              <a:defRPr/>
            </a:pPr>
            <a:r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gg sans"/>
                <a:sym typeface="Arial"/>
              </a:rPr>
              <a:t> Тимлид – Ктиторов Вячеслав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Char char="●"/>
              <a:tabLst/>
              <a:defRPr/>
            </a:pPr>
            <a:r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gg sans"/>
                <a:sym typeface="Arial"/>
              </a:rPr>
              <a:t> Разработчик – Ларионенко Максим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Char char="●"/>
              <a:tabLst/>
              <a:defRPr/>
            </a:pPr>
            <a:r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gg sans"/>
                <a:sym typeface="Arial"/>
              </a:rPr>
              <a:t> Дизайнер – Вакулин Даян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Char char="●"/>
              <a:tabLst/>
              <a:defRPr/>
            </a:pPr>
            <a:r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gg sans"/>
                <a:sym typeface="Arial"/>
              </a:rPr>
              <a:t> Аналитик – Сатюков Данил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Char char="●"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gg sans"/>
              <a:sym typeface="Arial"/>
            </a:endParaRPr>
          </a:p>
        </p:txBody>
      </p:sp>
      <p:sp>
        <p:nvSpPr>
          <p:cNvPr id="5" name="Google Shape;91;p19"/>
          <p:cNvSpPr txBox="1">
            <a:spLocks/>
          </p:cNvSpPr>
          <p:nvPr/>
        </p:nvSpPr>
        <p:spPr>
          <a:xfrm>
            <a:off x="181071" y="3300192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buClrTx/>
              <a:buFontTx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g sans"/>
              </a:rPr>
              <a:t>Наставник</a:t>
            </a:r>
          </a:p>
        </p:txBody>
      </p:sp>
      <p:sp>
        <p:nvSpPr>
          <p:cNvPr id="6" name="Google Shape;92;p19"/>
          <p:cNvSpPr txBox="1">
            <a:spLocks/>
          </p:cNvSpPr>
          <p:nvPr/>
        </p:nvSpPr>
        <p:spPr>
          <a:xfrm>
            <a:off x="181071" y="3789768"/>
            <a:ext cx="8520600" cy="98835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ClrTx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g sans"/>
              </a:rPr>
              <a:t> Лапшин Николай Александрович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1280</Words>
  <Application>Microsoft Office PowerPoint</Application>
  <PresentationFormat>Экран (16:9)</PresentationFormat>
  <Paragraphs>113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gg sans</vt:lpstr>
      <vt:lpstr>Nunito</vt:lpstr>
      <vt:lpstr>Times New Roman</vt:lpstr>
      <vt:lpstr>Simple Light</vt:lpstr>
      <vt:lpstr>Хроники посещаемости Промежуточные результаты  этапа «Разработка» </vt:lpstr>
      <vt:lpstr>Пользователь и его проблема</vt:lpstr>
      <vt:lpstr>Решение</vt:lpstr>
      <vt:lpstr>Контекстная диаграмма 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Тестирование</vt:lpstr>
      <vt:lpstr>Экономика проекта: предположения и вопросы</vt:lpstr>
      <vt:lpstr>Аналоги</vt:lpstr>
      <vt:lpstr>Аналоги</vt:lpstr>
      <vt:lpstr>Презентация PowerPoint</vt:lpstr>
      <vt:lpstr>Команда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Промежуточные результаты  этапа «Разработка»</dc:title>
  <dc:creator>Даян Вакулин</dc:creator>
  <cp:lastModifiedBy>sl</cp:lastModifiedBy>
  <cp:revision>6</cp:revision>
  <dcterms:modified xsi:type="dcterms:W3CDTF">2024-12-02T07:57:39Z</dcterms:modified>
</cp:coreProperties>
</file>