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  <p:sldMasterId id="2147483677" r:id="rId6"/>
  </p:sldMasterIdLst>
  <p:notesMasterIdLst>
    <p:notesMasterId r:id="rId18"/>
  </p:notesMasterIdLst>
  <p:handoutMasterIdLst>
    <p:handoutMasterId r:id="rId19"/>
  </p:handoutMasterIdLst>
  <p:sldIdLst>
    <p:sldId id="307" r:id="rId7"/>
    <p:sldId id="295" r:id="rId8"/>
    <p:sldId id="304" r:id="rId9"/>
    <p:sldId id="297" r:id="rId10"/>
    <p:sldId id="298" r:id="rId11"/>
    <p:sldId id="308" r:id="rId12"/>
    <p:sldId id="299" r:id="rId13"/>
    <p:sldId id="300" r:id="rId14"/>
    <p:sldId id="306" r:id="rId15"/>
    <p:sldId id="305" r:id="rId16"/>
    <p:sldId id="303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6BFF"/>
    <a:srgbClr val="FFEAA7"/>
    <a:srgbClr val="20D7C0"/>
    <a:srgbClr val="FF8200"/>
    <a:srgbClr val="0640BC"/>
    <a:srgbClr val="F1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23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84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20104100" cy="75438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2" y="1"/>
            <a:ext cx="20104100" cy="7543802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3904" y="8184226"/>
            <a:ext cx="12816364" cy="2414016"/>
          </a:xfrm>
        </p:spPr>
        <p:txBody>
          <a:bodyPr anchor="ctr">
            <a:normAutofit/>
          </a:bodyPr>
          <a:lstStyle>
            <a:lvl1pPr algn="r">
              <a:defRPr sz="8245" spc="33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98521" y="8184226"/>
            <a:ext cx="5277326" cy="2414016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968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753923" indent="0" algn="ctr">
              <a:buNone/>
              <a:defRPr sz="296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968"/>
            </a:lvl4pPr>
            <a:lvl5pPr marL="3015691" indent="0" algn="ctr">
              <a:buNone/>
              <a:defRPr sz="2968"/>
            </a:lvl5pPr>
            <a:lvl6pPr marL="3769614" indent="0" algn="ctr">
              <a:buNone/>
              <a:defRPr sz="2968"/>
            </a:lvl6pPr>
            <a:lvl7pPr marL="4523537" indent="0" algn="ctr">
              <a:buNone/>
              <a:defRPr sz="2968"/>
            </a:lvl7pPr>
            <a:lvl8pPr marL="5277460" indent="0" algn="ctr">
              <a:buNone/>
              <a:defRPr sz="2968"/>
            </a:lvl8pPr>
            <a:lvl9pPr marL="6031382" indent="0" algn="ctr">
              <a:buNone/>
              <a:defRPr sz="2968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3829555" y="8685775"/>
            <a:ext cx="0" cy="150876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171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002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20104100" cy="754380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2" y="1"/>
            <a:ext cx="20104100" cy="7543802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904" y="8184226"/>
            <a:ext cx="12816364" cy="2414016"/>
          </a:xfrm>
        </p:spPr>
        <p:txBody>
          <a:bodyPr anchor="ctr">
            <a:normAutofit/>
          </a:bodyPr>
          <a:lstStyle>
            <a:lvl1pPr algn="r">
              <a:defRPr sz="8245" b="0" spc="33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98521" y="8184226"/>
            <a:ext cx="5277326" cy="2414016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968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3829555" y="8685775"/>
            <a:ext cx="0" cy="150876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9870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8744" y="965607"/>
            <a:ext cx="16027994" cy="247436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88743" y="3771900"/>
            <a:ext cx="7840599" cy="6638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76139" y="3771900"/>
            <a:ext cx="7840599" cy="6638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4448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8744" y="3596399"/>
            <a:ext cx="7840599" cy="1357884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3793" b="0" cap="none" baseline="0">
                <a:solidFill>
                  <a:schemeClr val="accent1"/>
                </a:solidFill>
                <a:latin typeface="+mn-lt"/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88744" y="4896850"/>
            <a:ext cx="7840599" cy="55135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878725" y="3596399"/>
            <a:ext cx="7840599" cy="1357884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3793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marL="0" lvl="0" indent="0" algn="l" defTabSz="1507846" rtl="0" eaLnBrk="1" latinLnBrk="0" hangingPunct="1">
              <a:lnSpc>
                <a:spcPct val="90000"/>
              </a:lnSpc>
              <a:spcBef>
                <a:spcPts val="2968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878725" y="4896850"/>
            <a:ext cx="7840599" cy="55135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6931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0461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52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688744" y="777990"/>
            <a:ext cx="7237476" cy="2866644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59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3797" y="1357884"/>
            <a:ext cx="9363485" cy="8554669"/>
          </a:xfrm>
        </p:spPr>
        <p:txBody>
          <a:bodyPr/>
          <a:lstStyle>
            <a:lvl1pPr>
              <a:defRPr sz="3958"/>
            </a:lvl1pPr>
            <a:lvl2pPr>
              <a:defRPr sz="3298"/>
            </a:lvl2pPr>
            <a:lvl3pPr>
              <a:defRPr sz="2638"/>
            </a:lvl3pPr>
            <a:lvl4pPr>
              <a:defRPr sz="2638"/>
            </a:lvl4pPr>
            <a:lvl5pPr>
              <a:defRPr sz="2638"/>
            </a:lvl5pPr>
            <a:lvl6pPr>
              <a:defRPr sz="2638"/>
            </a:lvl6pPr>
            <a:lvl7pPr>
              <a:defRPr sz="2638"/>
            </a:lvl7pPr>
            <a:lvl8pPr>
              <a:defRPr sz="2638"/>
            </a:lvl8pPr>
            <a:lvl9pPr>
              <a:defRPr sz="263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8744" y="3724885"/>
            <a:ext cx="7237476" cy="6207785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989"/>
              </a:spcBef>
              <a:buNone/>
              <a:defRPr sz="2638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622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904" y="8184228"/>
            <a:ext cx="12816364" cy="2414016"/>
          </a:xfrm>
        </p:spPr>
        <p:txBody>
          <a:bodyPr anchor="ctr">
            <a:normAutofit/>
          </a:bodyPr>
          <a:lstStyle>
            <a:lvl1pPr algn="r">
              <a:defRPr sz="8245" spc="33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2"/>
            <a:ext cx="20099074" cy="75438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198521" y="8184228"/>
            <a:ext cx="5277326" cy="2414016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968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3829555" y="8685775"/>
            <a:ext cx="0" cy="150876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62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1241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8" y="1257300"/>
            <a:ext cx="4334947" cy="892683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33460" y="1257300"/>
            <a:ext cx="12502237" cy="892683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6585883" y="98260"/>
            <a:ext cx="0" cy="150780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1705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80720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26763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37841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287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88744" y="965607"/>
            <a:ext cx="16027994" cy="2474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8745" y="3771900"/>
            <a:ext cx="16027995" cy="6638544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88747" y="10676662"/>
            <a:ext cx="3552092" cy="4526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49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85794" y="10676662"/>
            <a:ext cx="9731260" cy="4526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49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870312" y="10676662"/>
            <a:ext cx="1605536" cy="4526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49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256506" y="1363435"/>
            <a:ext cx="0" cy="150876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31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90" r:id="rId12"/>
    <p:sldLayoutId id="2147483691" r:id="rId13"/>
    <p:sldLayoutId id="2147483692" r:id="rId14"/>
    <p:sldLayoutId id="2147483693" r:id="rId15"/>
  </p:sldLayoutIdLst>
  <p:txStyles>
    <p:titleStyle>
      <a:lvl1pPr algn="l" defTabSz="1507846" rtl="0" eaLnBrk="1" latinLnBrk="0" hangingPunct="1">
        <a:lnSpc>
          <a:spcPct val="80000"/>
        </a:lnSpc>
        <a:spcBef>
          <a:spcPct val="0"/>
        </a:spcBef>
        <a:buNone/>
        <a:defRPr sz="8245" kern="1200" cap="all" spc="165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150785" indent="-150785" algn="l" defTabSz="1507846" rtl="0" eaLnBrk="1" latinLnBrk="0" hangingPunct="1">
        <a:lnSpc>
          <a:spcPct val="90000"/>
        </a:lnSpc>
        <a:spcBef>
          <a:spcPts val="1979"/>
        </a:spcBef>
        <a:spcAft>
          <a:spcPts val="33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3628" kern="1200">
          <a:solidFill>
            <a:schemeClr val="tx1"/>
          </a:solidFill>
          <a:latin typeface="+mn-lt"/>
          <a:ea typeface="+mn-ea"/>
          <a:cs typeface="+mn-cs"/>
        </a:defRPr>
      </a:lvl1pPr>
      <a:lvl2pPr marL="437275" indent="-226177" algn="l" defTabSz="1507846" rtl="0" eaLnBrk="1" latinLnBrk="0" hangingPunct="1">
        <a:lnSpc>
          <a:spcPct val="90000"/>
        </a:lnSpc>
        <a:spcBef>
          <a:spcPts val="330"/>
        </a:spcBef>
        <a:spcAft>
          <a:spcPts val="660"/>
        </a:spcAft>
        <a:buClr>
          <a:schemeClr val="accent1"/>
        </a:buClr>
        <a:buFont typeface="Wingdings 3" pitchFamily="18" charset="2"/>
        <a:buChar char=""/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738844" indent="-226177" algn="l" defTabSz="1507846" rtl="0" eaLnBrk="1" latinLnBrk="0" hangingPunct="1">
        <a:lnSpc>
          <a:spcPct val="90000"/>
        </a:lnSpc>
        <a:spcBef>
          <a:spcPts val="330"/>
        </a:spcBef>
        <a:spcAft>
          <a:spcPts val="660"/>
        </a:spcAft>
        <a:buClr>
          <a:schemeClr val="accent1"/>
        </a:buClr>
        <a:buFont typeface="Wingdings 3" pitchFamily="18" charset="2"/>
        <a:buChar char=""/>
        <a:defRPr sz="2309" kern="1200">
          <a:solidFill>
            <a:schemeClr val="tx1"/>
          </a:solidFill>
          <a:latin typeface="+mn-lt"/>
          <a:ea typeface="+mn-ea"/>
          <a:cs typeface="+mn-cs"/>
        </a:defRPr>
      </a:lvl3pPr>
      <a:lvl4pPr marL="980100" indent="-226177" algn="l" defTabSz="1507846" rtl="0" eaLnBrk="1" latinLnBrk="0" hangingPunct="1">
        <a:lnSpc>
          <a:spcPct val="90000"/>
        </a:lnSpc>
        <a:spcBef>
          <a:spcPts val="330"/>
        </a:spcBef>
        <a:spcAft>
          <a:spcPts val="660"/>
        </a:spcAft>
        <a:buClr>
          <a:schemeClr val="accent1"/>
        </a:buClr>
        <a:buFont typeface="Wingdings 3" pitchFamily="18" charset="2"/>
        <a:buChar char=""/>
        <a:defRPr sz="2309" kern="1200">
          <a:solidFill>
            <a:schemeClr val="tx1"/>
          </a:solidFill>
          <a:latin typeface="+mn-lt"/>
          <a:ea typeface="+mn-ea"/>
          <a:cs typeface="+mn-cs"/>
        </a:defRPr>
      </a:lvl4pPr>
      <a:lvl5pPr marL="1281669" indent="-226177" algn="l" defTabSz="1507846" rtl="0" eaLnBrk="1" latinLnBrk="0" hangingPunct="1">
        <a:lnSpc>
          <a:spcPct val="90000"/>
        </a:lnSpc>
        <a:spcBef>
          <a:spcPts val="330"/>
        </a:spcBef>
        <a:spcAft>
          <a:spcPts val="660"/>
        </a:spcAft>
        <a:buClr>
          <a:schemeClr val="accent1"/>
        </a:buClr>
        <a:buFont typeface="Wingdings 3" pitchFamily="18" charset="2"/>
        <a:buChar char=""/>
        <a:defRPr sz="2309" kern="1200">
          <a:solidFill>
            <a:schemeClr val="tx1"/>
          </a:solidFill>
          <a:latin typeface="+mn-lt"/>
          <a:ea typeface="+mn-ea"/>
          <a:cs typeface="+mn-cs"/>
        </a:defRPr>
      </a:lvl5pPr>
      <a:lvl6pPr marL="1507846" indent="-226177" algn="l" defTabSz="1507846" rtl="0" eaLnBrk="1" latinLnBrk="0" hangingPunct="1">
        <a:lnSpc>
          <a:spcPct val="90000"/>
        </a:lnSpc>
        <a:spcBef>
          <a:spcPts val="330"/>
        </a:spcBef>
        <a:spcAft>
          <a:spcPts val="660"/>
        </a:spcAft>
        <a:buClr>
          <a:schemeClr val="accent1"/>
        </a:buClr>
        <a:buFont typeface="Wingdings 3" pitchFamily="18" charset="2"/>
        <a:buChar char=""/>
        <a:defRPr sz="2309" kern="1200">
          <a:solidFill>
            <a:schemeClr val="tx1"/>
          </a:solidFill>
          <a:latin typeface="+mn-lt"/>
          <a:ea typeface="+mn-ea"/>
          <a:cs typeface="+mn-cs"/>
        </a:defRPr>
      </a:lvl6pPr>
      <a:lvl7pPr marL="1749101" indent="-226177" algn="l" defTabSz="1507846" rtl="0" eaLnBrk="1" latinLnBrk="0" hangingPunct="1">
        <a:lnSpc>
          <a:spcPct val="90000"/>
        </a:lnSpc>
        <a:spcBef>
          <a:spcPts val="330"/>
        </a:spcBef>
        <a:spcAft>
          <a:spcPts val="660"/>
        </a:spcAft>
        <a:buClr>
          <a:schemeClr val="accent1"/>
        </a:buClr>
        <a:buFont typeface="Wingdings 3" pitchFamily="18" charset="2"/>
        <a:buChar char=""/>
        <a:defRPr sz="2309" kern="1200">
          <a:solidFill>
            <a:schemeClr val="tx1"/>
          </a:solidFill>
          <a:latin typeface="+mn-lt"/>
          <a:ea typeface="+mn-ea"/>
          <a:cs typeface="+mn-cs"/>
        </a:defRPr>
      </a:lvl7pPr>
      <a:lvl8pPr marL="2005435" indent="-226177" algn="l" defTabSz="1507846" rtl="0" eaLnBrk="1" latinLnBrk="0" hangingPunct="1">
        <a:lnSpc>
          <a:spcPct val="90000"/>
        </a:lnSpc>
        <a:spcBef>
          <a:spcPts val="330"/>
        </a:spcBef>
        <a:spcAft>
          <a:spcPts val="660"/>
        </a:spcAft>
        <a:buClr>
          <a:schemeClr val="accent1"/>
        </a:buClr>
        <a:buFont typeface="Wingdings 3" pitchFamily="18" charset="2"/>
        <a:buChar char=""/>
        <a:defRPr sz="2309" kern="1200">
          <a:solidFill>
            <a:schemeClr val="tx1"/>
          </a:solidFill>
          <a:latin typeface="+mn-lt"/>
          <a:ea typeface="+mn-ea"/>
          <a:cs typeface="+mn-cs"/>
        </a:defRPr>
      </a:lvl8pPr>
      <a:lvl9pPr marL="2246690" indent="-226177" algn="l" defTabSz="1507846" rtl="0" eaLnBrk="1" latinLnBrk="0" hangingPunct="1">
        <a:lnSpc>
          <a:spcPct val="90000"/>
        </a:lnSpc>
        <a:spcBef>
          <a:spcPts val="330"/>
        </a:spcBef>
        <a:spcAft>
          <a:spcPts val="660"/>
        </a:spcAft>
        <a:buClr>
          <a:schemeClr val="accent1"/>
        </a:buClr>
        <a:buFont typeface="Wingdings 3" pitchFamily="18" charset="2"/>
        <a:buChar char=""/>
        <a:defRPr sz="23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FA327358-BADA-9694-9C5C-E27B06C499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FCAF66-E533-F8D1-B5AA-00B8CF1E2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14" y="3706222"/>
            <a:ext cx="7580948" cy="50822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6023834-71F4-A18B-B538-5EA2F833B2EF}"/>
              </a:ext>
            </a:extLst>
          </p:cNvPr>
          <p:cNvSpPr txBox="1">
            <a:spLocks/>
          </p:cNvSpPr>
          <p:nvPr/>
        </p:nvSpPr>
        <p:spPr>
          <a:xfrm>
            <a:off x="11565629" y="5970079"/>
            <a:ext cx="8538471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Repeat</a:t>
            </a:r>
            <a:r>
              <a:rPr lang="ru-RU" dirty="0"/>
              <a:t>-приложение для удобной учёбы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DEF20B-BA3B-5D4C-6308-CBC8D07CE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0643" y="9443861"/>
            <a:ext cx="1968926" cy="14622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597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21" y="371105"/>
            <a:ext cx="10955290" cy="911089"/>
          </a:xfrm>
        </p:spPr>
        <p:txBody>
          <a:bodyPr>
            <a:normAutofit/>
          </a:bodyPr>
          <a:lstStyle/>
          <a:p>
            <a:r>
              <a:rPr lang="ru-RU" sz="5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8B7B19-386D-A395-4DFE-EF5F13E02487}"/>
              </a:ext>
            </a:extLst>
          </p:cNvPr>
          <p:cNvSpPr txBox="1"/>
          <p:nvPr/>
        </p:nvSpPr>
        <p:spPr>
          <a:xfrm>
            <a:off x="512620" y="2130851"/>
            <a:ext cx="12587560" cy="1736646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приложением, которое объединяет в себе вопросы из школьной и университетской программ, на основе которых создаются вопросы для проверки знаний учащихся.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DCD69D-D539-A5EF-31AB-02CC4C1D78C2}"/>
              </a:ext>
            </a:extLst>
          </p:cNvPr>
          <p:cNvSpPr txBox="1"/>
          <p:nvPr/>
        </p:nvSpPr>
        <p:spPr>
          <a:xfrm>
            <a:off x="7547902" y="4338761"/>
            <a:ext cx="12139690" cy="1736646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Данное приложение позволяет отслеживать динамику понимания тем и закрепления материала, результаты будут видны как учащимся, так и преподавателям.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B09CC2-18FE-725C-60FD-98436F3754F8}"/>
              </a:ext>
            </a:extLst>
          </p:cNvPr>
          <p:cNvSpPr txBox="1"/>
          <p:nvPr/>
        </p:nvSpPr>
        <p:spPr>
          <a:xfrm>
            <a:off x="512620" y="6531890"/>
            <a:ext cx="12587560" cy="1736646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 целью нашей команды является развитие такого современного направления развития активного обучения, как образовательная игра. </a:t>
            </a:r>
            <a:endParaRPr lang="ru-RU" sz="3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A6CBD6-0C30-355F-2A92-EB3556969E1A}"/>
              </a:ext>
            </a:extLst>
          </p:cNvPr>
          <p:cNvSpPr txBox="1"/>
          <p:nvPr/>
        </p:nvSpPr>
        <p:spPr>
          <a:xfrm>
            <a:off x="7547902" y="8801412"/>
            <a:ext cx="12139690" cy="1736646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наших прогнозов, приложение </a:t>
            </a:r>
            <a:r>
              <a:rPr lang="en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 популярность среди педагогического состава школ и ВУЗов, учащихся разных возрастов и их 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9682" y="1647289"/>
            <a:ext cx="8793162" cy="911090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клиента, которую вы решаете.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9682" y="5956201"/>
            <a:ext cx="8793162" cy="7554912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rmAutofit/>
          </a:bodyPr>
          <a:lstStyle/>
          <a:p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продукт сможет решить проблему </a:t>
            </a:r>
            <a:r>
              <a:rPr lang="ru-RU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вовлечения учащихся в учебный процесс и удержания их внимания во время занятий. 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приложения </a:t>
            </a:r>
            <a:r>
              <a:rPr lang="en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организации процесса обучения преподаватель сможет выбрать такую игровую форму обучения, которая окажет влияние на развитие у учащихся интереса к учебе как к процессу получения новых знаний.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520415" y="3193056"/>
            <a:ext cx="8793162" cy="7554912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79210" y="1353404"/>
            <a:ext cx="10560277" cy="911090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существующих вариантов решения не достаточно?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0E71D0-28CF-858E-A05A-7F215652617F}"/>
              </a:ext>
            </a:extLst>
          </p:cNvPr>
          <p:cNvSpPr txBox="1"/>
          <p:nvPr/>
        </p:nvSpPr>
        <p:spPr>
          <a:xfrm>
            <a:off x="2063062" y="2779204"/>
            <a:ext cx="141545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преподавателей и учителей </a:t>
            </a: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ABD3055E-0732-133B-C0C2-F78374B9FC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3" t="5138" r="15252" b="5719"/>
          <a:stretch/>
        </p:blipFill>
        <p:spPr bwMode="auto">
          <a:xfrm>
            <a:off x="244254" y="4497803"/>
            <a:ext cx="1809194" cy="17655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3DC6D9E7-05E1-F2D3-BDA3-E427D5560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54" y="2436064"/>
            <a:ext cx="1747246" cy="174724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6A5061-E4E6-533D-878A-EC7BDF9BF91F}"/>
              </a:ext>
            </a:extLst>
          </p:cNvPr>
          <p:cNvSpPr txBox="1"/>
          <p:nvPr/>
        </p:nvSpPr>
        <p:spPr>
          <a:xfrm>
            <a:off x="2077802" y="5073075"/>
            <a:ext cx="141545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учащихся школ и ВУЗов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062C74-BD3A-E42F-E345-CCE9A033F37E}"/>
              </a:ext>
            </a:extLst>
          </p:cNvPr>
          <p:cNvSpPr txBox="1"/>
          <p:nvPr/>
        </p:nvSpPr>
        <p:spPr>
          <a:xfrm>
            <a:off x="9918797" y="2102834"/>
            <a:ext cx="9225621" cy="8463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предложение предлагает исключительное решение: </a:t>
            </a:r>
          </a:p>
          <a:p>
            <a:pPr marL="758825" indent="-742950"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тесты по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всем предметам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учебные материалы сконцентрированы в одном месте; </a:t>
            </a:r>
          </a:p>
          <a:p>
            <a:pPr marL="758825" indent="-742950"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отображение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статистики и динамики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учащихся; </a:t>
            </a:r>
          </a:p>
          <a:p>
            <a:pPr marL="758825" indent="-742950"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автоматическая оценка результатов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мгновенное редактирование материалов;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ответов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дистанционно; </a:t>
            </a:r>
          </a:p>
          <a:p>
            <a:pPr marL="758825" indent="-742950"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2 варианта ответов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верно/неверно. В связи с этим приложение будет доступно для использования даже школьниками с 1 класса, т.к. тесты будут просты для понимания и успешного прохождения, в них будет ограниченное количество вариантов ответа (2) и единственный правильный вариант ответа.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113067"/>
            <a:ext cx="12821411" cy="91109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вы предлагаете, уникальные преимущества и выгоды для клиента.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347129"/>
            <a:ext cx="974121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5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974269" y="6461740"/>
            <a:ext cx="7162589" cy="4226918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удобный интерфейс; 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отличный пользовательский опыт; 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исправность; 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 сопровождения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анализируемость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портативность (удобство установки, совместимость).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97D2B2-C849-2A68-8CCF-859B2B69AFCA}"/>
              </a:ext>
            </a:extLst>
          </p:cNvPr>
          <p:cNvSpPr txBox="1"/>
          <p:nvPr/>
        </p:nvSpPr>
        <p:spPr>
          <a:xfrm>
            <a:off x="2268230" y="2584553"/>
            <a:ext cx="6993931" cy="10772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5875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 смогут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своего аватара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приложении </a:t>
            </a:r>
            <a:r>
              <a:rPr lang="e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2CE0AC2-0087-6D41-736A-26886B51B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81" y="2354331"/>
            <a:ext cx="1597759" cy="159775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5C434F-31FC-C577-921A-8142710EF30F}"/>
              </a:ext>
            </a:extLst>
          </p:cNvPr>
          <p:cNvSpPr txBox="1"/>
          <p:nvPr/>
        </p:nvSpPr>
        <p:spPr>
          <a:xfrm>
            <a:off x="11974269" y="2529441"/>
            <a:ext cx="6993931" cy="304698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5875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приложении будут созданы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чаты для получения мгновенной ОС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стороны учителя. Учащиеся также смогут задавать уточняющиеся вопросы учителю/преподавателю в мессенджере.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D4247547-4C59-EE5C-711B-D9EDB2EB5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451" y="2362337"/>
            <a:ext cx="1597759" cy="159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BF5809-684A-BE52-C5BB-2924C43983D6}"/>
              </a:ext>
            </a:extLst>
          </p:cNvPr>
          <p:cNvSpPr txBox="1"/>
          <p:nvPr/>
        </p:nvSpPr>
        <p:spPr>
          <a:xfrm>
            <a:off x="2268230" y="5514163"/>
            <a:ext cx="6993931" cy="452431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5875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успешное прохождение тестов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будут начисляться бонусы (привилегии),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можно будет обменять в "виртуальном" магазине на аксессуары для своего персонажа. Данная функция будет привлекательна для детей и подростков и будет мотивировать их ответственно относиться к прохождению тестов. 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AA5E57B3-64AC-CA76-A5BE-9E0C497DDC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6" t="97" r="22743" b="3463"/>
          <a:stretch/>
        </p:blipFill>
        <p:spPr bwMode="auto">
          <a:xfrm>
            <a:off x="251770" y="6977440"/>
            <a:ext cx="1554170" cy="159775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F16E8565-F383-8D9C-E184-A4405C0E8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451" y="7355605"/>
            <a:ext cx="1828740" cy="18287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19559" y="2168485"/>
            <a:ext cx="12622629" cy="1135824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733" y="1080065"/>
            <a:ext cx="9741217" cy="911089"/>
          </a:xfrm>
        </p:spPr>
        <p:txBody>
          <a:bodyPr>
            <a:normAutofit/>
          </a:bodyPr>
          <a:lstStyle/>
          <a:p>
            <a:r>
              <a:rPr lang="ru-RU" sz="5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42733" y="3053791"/>
            <a:ext cx="6456750" cy="7348099"/>
          </a:xfrm>
        </p:spPr>
        <p:txBody>
          <a:bodyPr/>
          <a:lstStyle/>
          <a:p>
            <a:pPr marL="530225" indent="-514350">
              <a:buAutoNum type="arabicPeriod"/>
            </a:pPr>
            <a:r>
              <a:rPr lang="e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Castle Quiz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0225" indent="-514350">
              <a:buAutoNum type="arabicPeriod"/>
            </a:pPr>
            <a:r>
              <a:rPr lang="e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Quizlet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0225" indent="-514350">
              <a:buAutoNum type="arabicPeriod"/>
            </a:pPr>
            <a:r>
              <a:rPr lang="e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Test Pad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0225" indent="-514350"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Незнайка </a:t>
            </a:r>
          </a:p>
          <a:p>
            <a:pPr marL="530225" indent="-514350">
              <a:buAutoNum type="arabicPeriod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30225" indent="-514350">
              <a:buAutoNum type="arabicPeriod"/>
            </a:pPr>
            <a:r>
              <a:rPr lang="e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Kahoot!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0225" indent="-514350">
              <a:buAutoNum type="arabicPeriod"/>
            </a:pPr>
            <a:r>
              <a:rPr lang="e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Wordwall.net</a:t>
            </a:r>
            <a:r>
              <a:rPr lang="e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0225" indent="-514350">
              <a:buAutoNum type="arabicPeriod"/>
            </a:pPr>
            <a:r>
              <a:rPr lang="e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Wizer.me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3055E7A-7CFB-27D8-0B75-AA3529F8E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368" y="3200400"/>
            <a:ext cx="3688051" cy="655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EF40112C-B5C3-C75D-569E-20C137E65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1823" y="3304309"/>
            <a:ext cx="7493000" cy="523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19560" y="2168485"/>
            <a:ext cx="7390612" cy="1135824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733" y="1080065"/>
            <a:ext cx="9741217" cy="911089"/>
          </a:xfrm>
        </p:spPr>
        <p:txBody>
          <a:bodyPr>
            <a:normAutofit/>
          </a:bodyPr>
          <a:lstStyle/>
          <a:p>
            <a:r>
              <a:rPr lang="ru-RU" sz="5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44310" y="3304309"/>
            <a:ext cx="5424261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spcAft>
                <a:spcPts val="1200"/>
              </a:spcAft>
              <a:buFont typeface="Montserrat Medium"/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Полные аналоги: </a:t>
            </a:r>
          </a:p>
          <a:p>
            <a:pPr marL="800100" indent="-4572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INDIGO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сайтовая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тестирования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800100" indent="-4572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MyTestXPro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система программ для создания и проведения компьютерного тестирования знаний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800100" indent="-4572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TestMaker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локальная программа компьютерного тестирования знаний;</a:t>
            </a:r>
          </a:p>
          <a:p>
            <a:pPr marL="800100" indent="-4572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RichTest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пакет программ, позволяющий составлять тестовые задания и проводить тестирования.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959879"/>
              </p:ext>
            </p:extLst>
          </p:nvPr>
        </p:nvGraphicFramePr>
        <p:xfrm>
          <a:off x="8642147" y="1300650"/>
          <a:ext cx="10328023" cy="9854435"/>
        </p:xfrm>
        <a:graphic>
          <a:graphicData uri="http://schemas.openxmlformats.org/drawingml/2006/table">
            <a:tbl>
              <a:tblPr/>
              <a:tblGrid>
                <a:gridCol w="607590">
                  <a:extLst>
                    <a:ext uri="{9D8B030D-6E8A-4147-A177-3AD203B41FA5}">
                      <a16:colId xmlns:a16="http://schemas.microsoft.com/office/drawing/2014/main" val="3624888824"/>
                    </a:ext>
                  </a:extLst>
                </a:gridCol>
                <a:gridCol w="3586387">
                  <a:extLst>
                    <a:ext uri="{9D8B030D-6E8A-4147-A177-3AD203B41FA5}">
                      <a16:colId xmlns:a16="http://schemas.microsoft.com/office/drawing/2014/main" val="328006327"/>
                    </a:ext>
                  </a:extLst>
                </a:gridCol>
                <a:gridCol w="1369461">
                  <a:extLst>
                    <a:ext uri="{9D8B030D-6E8A-4147-A177-3AD203B41FA5}">
                      <a16:colId xmlns:a16="http://schemas.microsoft.com/office/drawing/2014/main" val="3366821309"/>
                    </a:ext>
                  </a:extLst>
                </a:gridCol>
                <a:gridCol w="1740359">
                  <a:extLst>
                    <a:ext uri="{9D8B030D-6E8A-4147-A177-3AD203B41FA5}">
                      <a16:colId xmlns:a16="http://schemas.microsoft.com/office/drawing/2014/main" val="1066499856"/>
                    </a:ext>
                  </a:extLst>
                </a:gridCol>
                <a:gridCol w="1654765">
                  <a:extLst>
                    <a:ext uri="{9D8B030D-6E8A-4147-A177-3AD203B41FA5}">
                      <a16:colId xmlns:a16="http://schemas.microsoft.com/office/drawing/2014/main" val="1810902071"/>
                    </a:ext>
                  </a:extLst>
                </a:gridCol>
                <a:gridCol w="1369461">
                  <a:extLst>
                    <a:ext uri="{9D8B030D-6E8A-4147-A177-3AD203B41FA5}">
                      <a16:colId xmlns:a16="http://schemas.microsoft.com/office/drawing/2014/main" val="3594015831"/>
                    </a:ext>
                  </a:extLst>
                </a:gridCol>
              </a:tblGrid>
              <a:tr h="700434">
                <a:tc gridSpan="6"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Сравнительный анализ программных продуктов, </a:t>
                      </a:r>
                      <a:b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предназначенных для создания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тестов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59" marR="4059" marT="40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507869"/>
                  </a:ext>
                </a:extLst>
              </a:tr>
              <a:tr h="562002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критерия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INDIGO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MyTestXPro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TestMaker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RichTest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6511725"/>
                  </a:ext>
                </a:extLst>
              </a:tr>
              <a:tr h="344084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Функциональность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501083"/>
                  </a:ext>
                </a:extLst>
              </a:tr>
              <a:tr h="671036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Функциональная  исправность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0381746"/>
                  </a:ext>
                </a:extLst>
              </a:tr>
              <a:tr h="344084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Безопасность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472633"/>
                  </a:ext>
                </a:extLst>
              </a:tr>
              <a:tr h="344084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Надёжность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761373"/>
                  </a:ext>
                </a:extLst>
              </a:tr>
              <a:tr h="344084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2.1.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Завершённость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+/-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+/-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1600816"/>
                  </a:ext>
                </a:extLst>
              </a:tr>
              <a:tr h="339532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2.2.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Восстанавливаемость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+/-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+/-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+/-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954754"/>
                  </a:ext>
                </a:extLst>
              </a:tr>
              <a:tr h="607881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Удобство  использования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4905839"/>
                  </a:ext>
                </a:extLst>
              </a:tr>
              <a:tr h="344084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3.1.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Удобство изучения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0505042"/>
                  </a:ext>
                </a:extLst>
              </a:tr>
              <a:tr h="344084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3.2.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Понятность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+/-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356677"/>
                  </a:ext>
                </a:extLst>
              </a:tr>
              <a:tr h="671036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3.3.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Удобство и простота использования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+/-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+/-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704276"/>
                  </a:ext>
                </a:extLst>
              </a:tr>
              <a:tr h="344084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Эффективность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102331"/>
                  </a:ext>
                </a:extLst>
              </a:tr>
              <a:tr h="607881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4.1.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Эффективность по  времени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326314"/>
                  </a:ext>
                </a:extLst>
              </a:tr>
              <a:tr h="906087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4.2.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Эффективность использования ресурсов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+/-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+/-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2277974"/>
                  </a:ext>
                </a:extLst>
              </a:tr>
              <a:tr h="607881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Удобство  сопровождения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859822"/>
                  </a:ext>
                </a:extLst>
              </a:tr>
              <a:tr h="344084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5.1.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Стабильность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+/-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4894683"/>
                  </a:ext>
                </a:extLst>
              </a:tr>
              <a:tr h="344084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5.2.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Анализируемость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935492"/>
                  </a:ext>
                </a:extLst>
              </a:tr>
              <a:tr h="344084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Портативность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6556111"/>
                  </a:ext>
                </a:extLst>
              </a:tr>
              <a:tr h="344084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6.1.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Удобство установки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+/-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9495690"/>
                  </a:ext>
                </a:extLst>
              </a:tr>
              <a:tr h="344084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6.2.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Совместимость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</a:p>
                  </a:txBody>
                  <a:tcPr marL="4059" marR="4059" marT="40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575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8531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20369" y="1429612"/>
            <a:ext cx="9741216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9" y="519496"/>
            <a:ext cx="974121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5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lang="ru-RU" sz="54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229328" y="5915599"/>
            <a:ext cx="6355080" cy="459743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Образовательные сервисы продают свои курсы или программы обучения корпоративным клиентам, в том числе университетам и государственным компаниям. Компании платят за подписку и пользуются сервисами в течение оплаченного периода.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45B9152-8A94-2BB1-DEBD-4A0206980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736" y="8054054"/>
            <a:ext cx="2293177" cy="226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D2747211-F96C-AF3F-D6E4-7ED4FF006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561" y="3765339"/>
            <a:ext cx="2265526" cy="226552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86F58400-3BDD-C2F6-9165-16BCE9D9DFC6}"/>
              </a:ext>
            </a:extLst>
          </p:cNvPr>
          <p:cNvCxnSpPr>
            <a:cxnSpLocks/>
          </p:cNvCxnSpPr>
          <p:nvPr/>
        </p:nvCxnSpPr>
        <p:spPr>
          <a:xfrm>
            <a:off x="10368220" y="6030866"/>
            <a:ext cx="0" cy="2023188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0BD8859-4BB7-10C1-E1C9-CA260C14512E}"/>
              </a:ext>
            </a:extLst>
          </p:cNvPr>
          <p:cNvSpPr txBox="1"/>
          <p:nvPr/>
        </p:nvSpPr>
        <p:spPr>
          <a:xfrm>
            <a:off x="1266255" y="2152646"/>
            <a:ext cx="181161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начальном этапе приложение будет бесплатным в целях знакомства потребителя с данным продуктом, получения его честной оценки и обратной связи. В перспективе, мы планируем запустить платную версию подписки, которая будет включать дополнительные функции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931438-E26B-3046-4369-EB4B57330F3A}"/>
              </a:ext>
            </a:extLst>
          </p:cNvPr>
          <p:cNvSpPr txBox="1"/>
          <p:nvPr/>
        </p:nvSpPr>
        <p:spPr>
          <a:xfrm>
            <a:off x="2060534" y="3970788"/>
            <a:ext cx="5231805" cy="11918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размещения рекламы</a:t>
            </a:r>
            <a:endParaRPr lang="ru-RU" sz="3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24668D-0B88-EA33-C402-DD639B44253B}"/>
              </a:ext>
            </a:extLst>
          </p:cNvPr>
          <p:cNvSpPr txBox="1"/>
          <p:nvPr/>
        </p:nvSpPr>
        <p:spPr>
          <a:xfrm>
            <a:off x="12790965" y="3970788"/>
            <a:ext cx="5231805" cy="11918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B2B —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подписочные модели</a:t>
            </a:r>
            <a:endParaRPr lang="ru-RU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6CD197-36F7-51B2-C86B-719DDA98BC02}"/>
              </a:ext>
            </a:extLst>
          </p:cNvPr>
          <p:cNvSpPr txBox="1"/>
          <p:nvPr/>
        </p:nvSpPr>
        <p:spPr>
          <a:xfrm>
            <a:off x="1809075" y="5790578"/>
            <a:ext cx="5734725" cy="500562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применение рекламной модели несет в себе риски: отток пользователей и отвлечение их от обучения. бесплатно могут заниматься только те, кто смотрит рекламу в приложении. Не хочешь рекламы – плати подписку»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92808" y="1426464"/>
            <a:ext cx="16323692" cy="11358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</a:t>
            </a:r>
            <a:endParaRPr lang="ru-RU" sz="54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B20D4E-9C4A-1CD7-2F55-F0EE0C075A15}"/>
              </a:ext>
            </a:extLst>
          </p:cNvPr>
          <p:cNvSpPr txBox="1"/>
          <p:nvPr/>
        </p:nvSpPr>
        <p:spPr>
          <a:xfrm>
            <a:off x="1100928" y="3473377"/>
            <a:ext cx="895112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Найдена команда разработчиков, распределены обязанности участников проекта. 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 план стартапа и страницы проекта в социальных сетях и на площадке краудфандинга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Boomstarter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собственный сайт в процессе реализации. Осуществляется процесс установления партнерских отношений со школами г. Санкт-Петербурга. TRL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59A510A-79CA-54DD-E5D5-21745BA9C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5238" y="1635168"/>
            <a:ext cx="7199482" cy="905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5FB21FF-C037-8EFE-8BEA-247E8B2EB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развития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9DD184D-27A5-CDFA-ECC4-FA137AB110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23479" y="2107513"/>
            <a:ext cx="18424652" cy="7554912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маркетингового исследования (1 месяц);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процесса управления рисками (1 месяц);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плана коммуникаций (1 месяц);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бюджета (1 месяц);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проекта (разработка приложения) (4-6 мес.);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Отслеживание ключевых показателей эффективности (3-4 мес.) ;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контроля качества (3-4 мес.) ;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Прогнозирование (1 месяц) ;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результатов проекта (конечного продукта, стартовых целей) (1-2 мес.);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затрат и эффективности (1 месяц).</a:t>
            </a:r>
          </a:p>
        </p:txBody>
      </p:sp>
    </p:spTree>
    <p:extLst>
      <p:ext uri="{BB962C8B-B14F-4D97-AF65-F5344CB8AC3E}">
        <p14:creationId xmlns:p14="http://schemas.microsoft.com/office/powerpoint/2010/main" val="2505741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4B32720-94DA-936D-AD55-E615949D8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233" y="1680604"/>
            <a:ext cx="9741217" cy="911089"/>
          </a:xfrm>
        </p:spPr>
        <p:txBody>
          <a:bodyPr>
            <a:normAutofit/>
          </a:bodyPr>
          <a:lstStyle/>
          <a:p>
            <a:r>
              <a:rPr lang="ru-RU" sz="5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D310D1E-517F-193B-B7AA-F45AC4167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521" y="3231749"/>
            <a:ext cx="3994596" cy="532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9FB393-0182-241E-FAAD-4C6A5EAC17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70" t="32285" r="31858" b="40547"/>
          <a:stretch/>
        </p:blipFill>
        <p:spPr>
          <a:xfrm>
            <a:off x="3607580" y="3026593"/>
            <a:ext cx="4315230" cy="49158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029F00-A33B-05D0-3D8D-3940A7BFEE58}"/>
              </a:ext>
            </a:extLst>
          </p:cNvPr>
          <p:cNvSpPr txBox="1"/>
          <p:nvPr/>
        </p:nvSpPr>
        <p:spPr>
          <a:xfrm>
            <a:off x="10052050" y="8557878"/>
            <a:ext cx="56295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 Евгения Аркадьевна</a:t>
            </a:r>
          </a:p>
          <a:p>
            <a:pPr algn="ctr"/>
            <a:r>
              <a:rPr lang="ru-RU" sz="3200" b="1" i="1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4FE3A5-3C53-5F55-0DC1-8012F4358C8D}"/>
              </a:ext>
            </a:extLst>
          </p:cNvPr>
          <p:cNvSpPr txBox="1"/>
          <p:nvPr/>
        </p:nvSpPr>
        <p:spPr>
          <a:xfrm>
            <a:off x="2351592" y="8557878"/>
            <a:ext cx="6519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Гурвич Екатерина Дмитриевна</a:t>
            </a:r>
          </a:p>
          <a:p>
            <a:pPr algn="ctr"/>
            <a:r>
              <a:rPr lang="ru-RU" sz="3200" b="1" i="1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841257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921) 426-78-52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err="1"/>
              <a:t>lengauerkate@yandex.ru</a:t>
            </a: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7792BA-87A1-0F10-1D25-A9C59C654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355" y="1784906"/>
            <a:ext cx="11554281" cy="774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openxmlformats.org/package/2006/metadata/core-properties"/>
    <ds:schemaRef ds:uri="http://www.w3.org/XML/1998/namespace"/>
    <ds:schemaRef ds:uri="http://purl.org/dc/dcmitype/"/>
    <ds:schemaRef ds:uri="dae585fd-f7dc-4d5a-b1b8-e5742ef77c8f"/>
    <ds:schemaRef ds:uri="http://purl.org/dc/terms/"/>
    <ds:schemaRef ds:uri="http://schemas.microsoft.com/office/infopath/2007/PartnerControls"/>
    <ds:schemaRef ds:uri="http://schemas.microsoft.com/office/2006/documentManagement/types"/>
    <ds:schemaRef ds:uri="f3f21cfc-4d3e-42b1-8a95-d7209818f9d6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3855</TotalTime>
  <Words>885</Words>
  <Application>Microsoft Office PowerPoint</Application>
  <PresentationFormat>Произвольный</PresentationFormat>
  <Paragraphs>198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Montserrat Medium</vt:lpstr>
      <vt:lpstr>Times New Roman</vt:lpstr>
      <vt:lpstr>Tw Cen MT</vt:lpstr>
      <vt:lpstr>Tw Cen MT Condensed</vt:lpstr>
      <vt:lpstr>Wingdings 3</vt:lpstr>
      <vt:lpstr>ОБЛОЖКИ</vt:lpstr>
      <vt:lpstr>РАЗДЕЛИТЕЛИ</vt:lpstr>
      <vt:lpstr>Интеграл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Рынок</vt:lpstr>
      <vt:lpstr>Бизнес-модель</vt:lpstr>
      <vt:lpstr>Текущие результаты</vt:lpstr>
      <vt:lpstr>План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zone ik</cp:lastModifiedBy>
  <cp:revision>228</cp:revision>
  <dcterms:created xsi:type="dcterms:W3CDTF">2021-03-01T12:07:13Z</dcterms:created>
  <dcterms:modified xsi:type="dcterms:W3CDTF">2023-11-22T11:30:11Z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