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9" roundtripDataSignature="AMtx7mhmtNlrl61IDvEhx3IJM8rmnx+pu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564D3D4-D0DA-48D3-A274-B1311ABD5CDB}">
  <a:tblStyle styleId="{C564D3D4-D0DA-48D3-A274-B1311ABD5CDB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fill>
          <a:solidFill>
            <a:srgbClr val="CDD4EA"/>
          </a:solidFill>
        </a:fill>
      </a:tcStyle>
    </a:band1H>
    <a:band2H>
      <a:tcTxStyle/>
    </a:band2H>
    <a:band1V>
      <a:tcTxStyle/>
      <a:tcStyle>
        <a:fill>
          <a:solidFill>
            <a:srgbClr val="CDD4EA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customschemas.google.com/relationships/presentationmetadata" Target="metadata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Название должно включать не больше 10 слов, которые отражают суть проекта - продукт, на кого нацелен, какой результат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При наличии – «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логотип»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8" name="Google Shape;16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200"/>
              <a:buFont typeface="Arial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strike="noStrike">
              <a:solidFill>
                <a:srgbClr val="012F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i="1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1"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7" name="Google Shape;17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Как именно образом ваши товары и услуги помогут потребителям справляться с проблемой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Количественные показатели достижения 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цели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(KPI)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Times New Roman"/>
              <a:buNone/>
            </a:pP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Взаимосвязь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между выявленной проблемой и потенциальным потребителем. </a:t>
            </a:r>
            <a:r>
              <a:rPr i="0" lang="ru-RU" sz="1200">
                <a:latin typeface="Calibri"/>
                <a:ea typeface="Calibri"/>
                <a:cs typeface="Calibri"/>
                <a:sym typeface="Calibri"/>
              </a:rPr>
              <a:t>Информация о потенциальных потребителях с указанием их характеристик: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для юридических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категория бизнеса, отрасль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, и т.д.; для физических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демографические данные, вкусы, уровень образования, уровень потребления и т.д.; географическое расположение потребителей, сектор рынка (B2B, B2C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и др.)</a:t>
            </a:r>
            <a:endParaRPr b="0" i="1" sz="10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7" name="Google Shape;197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Как ваш продукт (технология или услуга) может решить проблему и облегчить "боль" клиента? Опишите механизм, действия - как работает Ваша </a:t>
            </a:r>
            <a:r>
              <a:rPr b="1" i="0" lang="ru-RU" sz="1200" u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ИДЕЯ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Указывается максимально понятно и емко информация о продукте, лежащем в основе стартап-проекта, благодаря реализации которого планируется получать основной доход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На основе какого </a:t>
            </a:r>
            <a:r>
              <a:rPr b="0" lang="ru-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научно-технического решения и/или результата </a:t>
            </a: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будет создан продукт?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i="1" lang="ru-RU" sz="1200">
                <a:latin typeface="Arial"/>
                <a:ea typeface="Arial"/>
                <a:cs typeface="Arial"/>
                <a:sym typeface="Arial"/>
              </a:rPr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8" name="Google Shape;198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6" name="Google Shape;206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кого? Какую потребность закрывает? Каким образом?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привести кратко обоснование сегмента и доли рынка, потенциальные возможности для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масштабирования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</a:t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Кто Ваш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клиент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который будет приобретать Ваш продукт? Опишите Ваш целевой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рынок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. Это ниша, новый или существующий рынок? Покажите, насколько велик рынок. Предоставьте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источники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 любой рыночной информации, которую вы использовали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Анализ данных о пользователях в количестве пользователей и в денежных показателях (модель рынка PAM-TAM-SAM-SOM)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5" name="Google Shape;235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СРАВНИТЕЛЬНАЯ ТАБЛИЦА!!!!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наиболее значимых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качественных и количественных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характеристик продукта, которые обеспечивают конкурентные преимущества в сравнении с существующими конкурентами (сравнение по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стоимостным, техническим параметрам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и проч.)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Ценностное предложение: формулируется объяснение, почему клиенты должны вести дела с вами, а не с вашими конкурентами, и с самого начала делает очевидными преимущества ваших продуктов или услуг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Обоснование реализуемости и устойчивости бизнеса: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конкурентные преимущества,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включая наличие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уникальных РИД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действующих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индустриальных партнеров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доступ к ограниченным ресурсам и т.д.; дефицит, дешевизна, уникальность и т.п.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Приведите аргументы в пользу реализуемости бизнес-идеи, в чем ее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полезность и востребованность продукта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по сравнению с другими продуктами на рынке, чем обосновывается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потенциальная прибыльность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бизнеса, насколько будет бизнес устойчивым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i="0"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3" name="Google Shape;243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i="0" lang="ru-RU" sz="1200"/>
              <a:t>Модель А. Остервальдера</a:t>
            </a:r>
            <a:endParaRPr b="1" i="0" sz="1200"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ru-RU" sz="1200"/>
              <a:t>Модель в Lean Canvas</a:t>
            </a:r>
            <a:endParaRPr b="0" i="0"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Каким образом продукт будет приносить доходы и прибыль?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Схема организации продаж: создание собственной сбытовой сети, поиск дилеров и партнеров, продажа франшизы, оптовые или розничные продажи и др.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Какие потребуются РЕСУРСЫ и ПАРТНЕРЫ для того, чтобы получать доходы от созданного продукта?</a:t>
            </a:r>
            <a:endParaRPr/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Каналы продвижения 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будущего продукта - </a:t>
            </a: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маркетинговая стратегия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, привести кратко аргументы в пользу выбора тех или иных каналов продвижения </a:t>
            </a:r>
            <a:endParaRPr b="0" i="0"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b="0" i="1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способа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который планируется использовать для создания ценности и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получения прибыли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в том числе, как планируется выстраивать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отношения с потребителями и поставщиками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способы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привлечения финансовых и иных ресурсов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какие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каналы продвижения и сбыта продукта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планируется использовать и развивать, и т.д. </a:t>
            </a:r>
            <a:endParaRPr/>
          </a:p>
        </p:txBody>
      </p:sp>
      <p:sp>
        <p:nvSpPr>
          <p:cNvPr id="244" name="Google Shape;244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2" name="Google Shape;252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i="0" lang="ru-RU" sz="1200"/>
              <a:t>Модель А. Остервальдера</a:t>
            </a:r>
            <a:endParaRPr b="1" i="0" sz="1200"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ru-RU" sz="1200"/>
              <a:t>Модель в Lean Canvas</a:t>
            </a:r>
            <a:endParaRPr b="0" i="0"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Каким образом продукт будет приносить доходы и прибыль?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Схема организации продаж: создание собственной сбытовой сети, поиск дилеров и партнеров, продажа франшизы, оптовые или розничные продажи и др.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Какие потребуются РЕСУРСЫ и ПАРТНЕРЫ для того, чтобы получать доходы от созданного продукта?</a:t>
            </a:r>
            <a:endParaRPr/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Каналы продвижения 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будущего продукта - </a:t>
            </a: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маркетинговая стратегия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, привести кратко аргументы в пользу выбора тех или иных каналов продвижения </a:t>
            </a:r>
            <a:endParaRPr b="0" i="0"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b="0" i="1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способа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который планируется использовать для создания ценности и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получения прибыли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в том числе, как планируется выстраивать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отношения с потребителями и поставщиками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способы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привлечения финансовых и иных ресурсов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какие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каналы продвижения и сбыта продукта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планируется использовать и развивать, и т.д. </a:t>
            </a:r>
            <a:endParaRPr/>
          </a:p>
        </p:txBody>
      </p:sp>
      <p:sp>
        <p:nvSpPr>
          <p:cNvPr id="253" name="Google Shape;253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1" name="Google Shape;261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i="0" lang="ru-RU" sz="1200"/>
              <a:t>Модель А. Остервальдера</a:t>
            </a:r>
            <a:endParaRPr b="1" i="0" sz="1200"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ru-RU" sz="1200"/>
              <a:t>Модель в Lean Canvas</a:t>
            </a:r>
            <a:endParaRPr b="0" i="0"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Каким образом продукт будет приносить доходы и прибыль?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Схема организации продаж: создание собственной сбытовой сети, поиск дилеров и партнеров, продажа франшизы, оптовые или розничные продажи и др.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Какие потребуются РЕСУРСЫ и ПАРТНЕРЫ для того, чтобы получать доходы от созданного продукта?</a:t>
            </a:r>
            <a:endParaRPr/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Каналы продвижения 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будущего продукта - </a:t>
            </a: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маркетинговая стратегия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, привести кратко аргументы в пользу выбора тех или иных каналов продвижения </a:t>
            </a:r>
            <a:endParaRPr b="0" i="0"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b="0" i="1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способа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который планируется использовать для создания ценности и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получения прибыли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в том числе, как планируется выстраивать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отношения с потребителями и поставщиками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способы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привлечения финансовых и иных ресурсов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какие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каналы продвижения и сбыта продукта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планируется использовать и развивать, и т.д. </a:t>
            </a:r>
            <a:endParaRPr/>
          </a:p>
        </p:txBody>
      </p:sp>
      <p:sp>
        <p:nvSpPr>
          <p:cNvPr id="262" name="Google Shape;262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0" name="Google Shape;270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этого предварительно необходимо предварительно: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1) ПРОИЗВОДСТВЕННЫЙ ПЛАН: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Технологии и объем производства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Постоянные и переменные затраты на производство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Калькуляция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себестоимости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Географическое положение предприятия, транспортные пути, наличие коммуникаций, потребность в площадях</a:t>
            </a:r>
            <a:endParaRPr/>
          </a:p>
          <a:p>
            <a:pPr indent="-2667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b="1" sz="12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2) ФИНАНСОВАЯ МОДЕЛЬ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Смета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затрат на проект,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бюджет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Схема организации продаж (создание собственной сбытовой сети, поиск дилеров и партнеров, продажа франшизы, оптовые или розничные продажи и др.)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Планируемый объем продаж и прибыль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План доходов и расходов до окупаемости проекта и на несколько лет после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доходов и расходов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График денежных потоков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движения денежных средств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</p:txBody>
      </p:sp>
      <p:sp>
        <p:nvSpPr>
          <p:cNvPr id="271" name="Google Shape;271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9" name="Google Shape;279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ru-RU" sz="1200">
                <a:latin typeface="Arial"/>
                <a:ea typeface="Arial"/>
                <a:cs typeface="Arial"/>
                <a:sym typeface="Arial"/>
              </a:rPr>
              <a:t>Диаграмма Ганта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Текущее состояние реализации проекта - что в настоящее время уже сделано, а что еще предстоит сделать?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Перспективы развития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2" name="Google Shape;322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2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2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7" name="Google Shape;97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3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3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3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3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p3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p3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p3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p3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3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3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3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3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p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"/>
          <p:cNvSpPr txBox="1"/>
          <p:nvPr/>
        </p:nvSpPr>
        <p:spPr>
          <a:xfrm>
            <a:off x="666750" y="1729374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1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64000"/>
              <a:buFont typeface="Arial"/>
              <a:buNone/>
            </a:pPr>
            <a:r>
              <a:rPr b="1" lang="ru-RU" sz="5000">
                <a:solidFill>
                  <a:srgbClr val="414042"/>
                </a:solidFill>
              </a:rPr>
              <a:t>Образовательная онлайн-платформа «WEALTH» (Women’s Health) с базовым образованием для женщин</a:t>
            </a:r>
            <a:endParaRPr b="1" i="0" sz="3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1"/>
          <p:cNvSpPr txBox="1"/>
          <p:nvPr/>
        </p:nvSpPr>
        <p:spPr>
          <a:xfrm>
            <a:off x="6924583" y="790575"/>
            <a:ext cx="288616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Рынок НТИ - HealthNET</a:t>
            </a:r>
            <a:endParaRPr b="0" i="0" sz="18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/>
          </a:p>
        </p:txBody>
      </p:sp>
      <p:sp>
        <p:nvSpPr>
          <p:cNvPr id="172" name="Google Shape;172;p2"/>
          <p:cNvSpPr txBox="1"/>
          <p:nvPr/>
        </p:nvSpPr>
        <p:spPr>
          <a:xfrm>
            <a:off x="1082040" y="1232308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3" name="Google Shape;173;p2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174" name="Google Shape;174;p2"/>
          <p:cNvSpPr txBox="1"/>
          <p:nvPr/>
        </p:nvSpPr>
        <p:spPr>
          <a:xfrm>
            <a:off x="803275" y="1960880"/>
            <a:ext cx="10230485" cy="41703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None/>
            </a:pPr>
            <a:r>
              <a:rPr b="0" i="0" lang="ru-RU" sz="2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Согласно исследованиям, около </a:t>
            </a:r>
            <a:r>
              <a:rPr b="1" i="0" lang="ru-RU" sz="2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20-30% </a:t>
            </a:r>
            <a:r>
              <a:rPr b="0" i="0" lang="ru-RU" sz="2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женщин в России не посещают регулярно женских врачей или вовсе не обращаются за медицинской помощью своевременно из-за ряда причин, которые перечислены ниже:</a:t>
            </a:r>
            <a:endParaRPr b="0" i="0" sz="24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Char char="•"/>
            </a:pPr>
            <a:r>
              <a:rPr b="0" i="0" lang="ru-RU" sz="2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трудности с доступом к индивидуальным консультациям женских врачей;</a:t>
            </a:r>
            <a:endParaRPr/>
          </a:p>
          <a:p>
            <a:pPr indent="-342900" lvl="0" marL="342900" marR="0" rtl="0" algn="just">
              <a:spcBef>
                <a:spcPts val="120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Char char="•"/>
            </a:pPr>
            <a:r>
              <a:rPr b="0" i="0" lang="ru-RU" sz="2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высокая стоимость консультаций;</a:t>
            </a:r>
            <a:endParaRPr/>
          </a:p>
          <a:p>
            <a:pPr indent="-342900" lvl="0" marL="342900" marR="0" rtl="0" algn="just">
              <a:spcBef>
                <a:spcPts val="120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Char char="•"/>
            </a:pPr>
            <a:r>
              <a:rPr b="0" i="0" lang="ru-RU" sz="2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отсутствие удобных и доступных решений для получения информации о здоровье.</a:t>
            </a:r>
            <a:endParaRPr b="0" i="0" sz="24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"/>
          <p:cNvSpPr/>
          <p:nvPr/>
        </p:nvSpPr>
        <p:spPr>
          <a:xfrm>
            <a:off x="7020875" y="2551989"/>
            <a:ext cx="2592000" cy="2268000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FFD966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3"/>
          <p:cNvSpPr/>
          <p:nvPr/>
        </p:nvSpPr>
        <p:spPr>
          <a:xfrm>
            <a:off x="634240" y="3773671"/>
            <a:ext cx="2592000" cy="2268000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FFD966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3"/>
          <p:cNvSpPr/>
          <p:nvPr/>
        </p:nvSpPr>
        <p:spPr>
          <a:xfrm>
            <a:off x="9117553" y="1421669"/>
            <a:ext cx="2592000" cy="2268000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FFD966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3"/>
          <p:cNvSpPr/>
          <p:nvPr/>
        </p:nvSpPr>
        <p:spPr>
          <a:xfrm>
            <a:off x="4852202" y="1374902"/>
            <a:ext cx="2592000" cy="2268000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FFD966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3"/>
          <p:cNvSpPr/>
          <p:nvPr/>
        </p:nvSpPr>
        <p:spPr>
          <a:xfrm>
            <a:off x="4910736" y="3756765"/>
            <a:ext cx="2592000" cy="2268000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FFD966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3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/>
          </a:p>
        </p:txBody>
      </p:sp>
      <p:sp>
        <p:nvSpPr>
          <p:cNvPr id="186" name="Google Shape;186;p3"/>
          <p:cNvSpPr txBox="1"/>
          <p:nvPr/>
        </p:nvSpPr>
        <p:spPr>
          <a:xfrm>
            <a:off x="651002" y="-2682898"/>
            <a:ext cx="10515600" cy="3906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7" name="Google Shape;187;p3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188" name="Google Shape;188;p3"/>
          <p:cNvSpPr/>
          <p:nvPr/>
        </p:nvSpPr>
        <p:spPr>
          <a:xfrm>
            <a:off x="2706812" y="2599289"/>
            <a:ext cx="2592000" cy="2268000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FFD966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3"/>
          <p:cNvSpPr/>
          <p:nvPr/>
        </p:nvSpPr>
        <p:spPr>
          <a:xfrm>
            <a:off x="2742063" y="3208357"/>
            <a:ext cx="2485293" cy="109024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Упрощение </a:t>
            </a:r>
            <a:endParaRPr sz="1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записи на прием к врачу и получения необходимых документов и рекомендаций</a:t>
            </a:r>
            <a:endParaRPr/>
          </a:p>
        </p:txBody>
      </p:sp>
      <p:sp>
        <p:nvSpPr>
          <p:cNvPr id="190" name="Google Shape;190;p3"/>
          <p:cNvSpPr/>
          <p:nvPr/>
        </p:nvSpPr>
        <p:spPr>
          <a:xfrm>
            <a:off x="5171504" y="1866482"/>
            <a:ext cx="1983520" cy="109024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Получение индивидуальных консультаций от врачей и специалистов</a:t>
            </a:r>
            <a:endParaRPr/>
          </a:p>
        </p:txBody>
      </p:sp>
      <p:sp>
        <p:nvSpPr>
          <p:cNvPr id="191" name="Google Shape;191;p3"/>
          <p:cNvSpPr/>
          <p:nvPr/>
        </p:nvSpPr>
        <p:spPr>
          <a:xfrm>
            <a:off x="5373983" y="4285374"/>
            <a:ext cx="1652156" cy="109024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Улучшение качества жизни и самочувствия</a:t>
            </a:r>
            <a:endParaRPr/>
          </a:p>
        </p:txBody>
      </p:sp>
      <p:sp>
        <p:nvSpPr>
          <p:cNvPr id="192" name="Google Shape;192;p3"/>
          <p:cNvSpPr/>
          <p:nvPr/>
        </p:nvSpPr>
        <p:spPr>
          <a:xfrm>
            <a:off x="7288119" y="3167878"/>
            <a:ext cx="2059140" cy="109024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Предупреждение возможных заболеваний и проблем со здоровьем.</a:t>
            </a:r>
            <a:endParaRPr/>
          </a:p>
        </p:txBody>
      </p:sp>
      <p:sp>
        <p:nvSpPr>
          <p:cNvPr id="193" name="Google Shape;193;p3"/>
          <p:cNvSpPr/>
          <p:nvPr/>
        </p:nvSpPr>
        <p:spPr>
          <a:xfrm>
            <a:off x="844572" y="4351835"/>
            <a:ext cx="2224468" cy="109024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Повышение осведомленности о женском здоровье и гинекологических проблемах.</a:t>
            </a:r>
            <a:endParaRPr/>
          </a:p>
        </p:txBody>
      </p:sp>
      <p:sp>
        <p:nvSpPr>
          <p:cNvPr id="194" name="Google Shape;194;p3"/>
          <p:cNvSpPr/>
          <p:nvPr/>
        </p:nvSpPr>
        <p:spPr>
          <a:xfrm>
            <a:off x="9201802" y="1983327"/>
            <a:ext cx="2423501" cy="109024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Создание сообщества и поддержка женщин в их стремлении к здоровому образу жизни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4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endParaRPr b="1" sz="44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1" name="Google Shape;201;p4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02" name="Google Shape;202;p4"/>
          <p:cNvSpPr txBox="1"/>
          <p:nvPr/>
        </p:nvSpPr>
        <p:spPr>
          <a:xfrm>
            <a:off x="4104641" y="1553054"/>
            <a:ext cx="6422672" cy="40534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Times New Roman"/>
              <a:buNone/>
            </a:pPr>
            <a:r>
              <a:rPr lang="ru-RU" sz="2000">
                <a:solidFill>
                  <a:srgbClr val="41404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Исследования показывают, что </a:t>
            </a:r>
            <a:r>
              <a:rPr b="1" lang="ru-RU" sz="2000">
                <a:solidFill>
                  <a:srgbClr val="41404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60%</a:t>
            </a:r>
            <a:r>
              <a:rPr lang="ru-RU" sz="2000">
                <a:solidFill>
                  <a:srgbClr val="41404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проведенного в интернете времени люди тратят на использование приложений. За последние три года эта активность выросла на </a:t>
            </a:r>
            <a:r>
              <a:rPr b="1" lang="ru-RU" sz="2000">
                <a:solidFill>
                  <a:srgbClr val="41404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111%</a:t>
            </a:r>
            <a:r>
              <a:rPr lang="ru-RU" sz="2000">
                <a:solidFill>
                  <a:srgbClr val="41404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/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Times New Roman"/>
              <a:buNone/>
            </a:pPr>
            <a:r>
              <a:rPr lang="ru-RU" sz="2000">
                <a:solidFill>
                  <a:srgbClr val="41404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Благодаря мобильным приложениям будущее здравоохранения и клинической практики уже не будет прежним. В данный момент приблизительно </a:t>
            </a:r>
            <a:r>
              <a:rPr b="1" lang="ru-RU" sz="2000">
                <a:solidFill>
                  <a:srgbClr val="41404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70% </a:t>
            </a:r>
            <a:r>
              <a:rPr lang="ru-RU" sz="2000">
                <a:solidFill>
                  <a:srgbClr val="41404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этих приложений посвящены спорту и здоровью, а оставшиеся </a:t>
            </a:r>
            <a:r>
              <a:rPr b="1" lang="ru-RU" sz="2000">
                <a:solidFill>
                  <a:srgbClr val="41404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30% </a:t>
            </a:r>
            <a:r>
              <a:rPr lang="ru-RU" sz="2000">
                <a:solidFill>
                  <a:srgbClr val="41404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помогают в профессиональном медицинском мониторинге.</a:t>
            </a:r>
            <a:endParaRPr sz="2000">
              <a:solidFill>
                <a:srgbClr val="41404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03" name="Google Shape;203;p4"/>
          <p:cNvPicPr preferRelativeResize="0"/>
          <p:nvPr/>
        </p:nvPicPr>
        <p:blipFill rotWithShape="1">
          <a:blip r:embed="rId4">
            <a:alphaModFix/>
          </a:blip>
          <a:srcRect b="1424" l="6164" r="4606" t="816"/>
          <a:stretch/>
        </p:blipFill>
        <p:spPr>
          <a:xfrm>
            <a:off x="1143000" y="1628081"/>
            <a:ext cx="2425701" cy="5128319"/>
          </a:xfrm>
          <a:prstGeom prst="round2SameRect">
            <a:avLst>
              <a:gd fmla="val 14973" name="adj1"/>
              <a:gd fmla="val 14230" name="adj2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5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 b="1" sz="44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5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1" name="Google Shape;211;p5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pSp>
        <p:nvGrpSpPr>
          <p:cNvPr id="212" name="Google Shape;212;p5"/>
          <p:cNvGrpSpPr/>
          <p:nvPr/>
        </p:nvGrpSpPr>
        <p:grpSpPr>
          <a:xfrm>
            <a:off x="1960880" y="1672621"/>
            <a:ext cx="8270239" cy="4962144"/>
            <a:chOff x="0" y="98029"/>
            <a:chExt cx="8270239" cy="4962144"/>
          </a:xfrm>
        </p:grpSpPr>
        <p:sp>
          <p:nvSpPr>
            <p:cNvPr id="213" name="Google Shape;213;p5"/>
            <p:cNvSpPr/>
            <p:nvPr/>
          </p:nvSpPr>
          <p:spPr>
            <a:xfrm>
              <a:off x="0" y="98029"/>
              <a:ext cx="4962144" cy="4962144"/>
            </a:xfrm>
            <a:prstGeom prst="pie">
              <a:avLst>
                <a:gd fmla="val 5400000" name="adj1"/>
                <a:gd fmla="val 16200000" name="adj2"/>
              </a:avLst>
            </a:prstGeom>
            <a:solidFill>
              <a:srgbClr val="599BD5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5"/>
            <p:cNvSpPr/>
            <p:nvPr/>
          </p:nvSpPr>
          <p:spPr>
            <a:xfrm>
              <a:off x="2481072" y="98029"/>
              <a:ext cx="5789167" cy="4962144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5"/>
            <p:cNvSpPr txBox="1"/>
            <p:nvPr/>
          </p:nvSpPr>
          <p:spPr>
            <a:xfrm>
              <a:off x="2481072" y="98029"/>
              <a:ext cx="2894583" cy="10544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82875" lIns="182875" spcFirstLastPara="1" rIns="182875" wrap="square" tIns="1828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800"/>
                <a:buFont typeface="Calibri"/>
                <a:buNone/>
              </a:pPr>
              <a:r>
                <a:rPr b="1" lang="ru-RU" sz="4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PAM</a:t>
              </a:r>
              <a:endParaRPr b="1" sz="4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216;p5"/>
            <p:cNvSpPr/>
            <p:nvPr/>
          </p:nvSpPr>
          <p:spPr>
            <a:xfrm>
              <a:off x="651281" y="1152485"/>
              <a:ext cx="3659581" cy="3659581"/>
            </a:xfrm>
            <a:prstGeom prst="pie">
              <a:avLst>
                <a:gd fmla="val 5400000" name="adj1"/>
                <a:gd fmla="val 16200000" name="adj2"/>
              </a:avLst>
            </a:prstGeom>
            <a:solidFill>
              <a:srgbClr val="50C9B6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5"/>
            <p:cNvSpPr/>
            <p:nvPr/>
          </p:nvSpPr>
          <p:spPr>
            <a:xfrm>
              <a:off x="2481072" y="1152485"/>
              <a:ext cx="5789167" cy="3659581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50C9B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5"/>
            <p:cNvSpPr txBox="1"/>
            <p:nvPr/>
          </p:nvSpPr>
          <p:spPr>
            <a:xfrm>
              <a:off x="2481072" y="1152485"/>
              <a:ext cx="2894583" cy="10544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82875" lIns="182875" spcFirstLastPara="1" rIns="182875" wrap="square" tIns="1828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800"/>
                <a:buFont typeface="Calibri"/>
                <a:buNone/>
              </a:pPr>
              <a:r>
                <a:rPr b="1" lang="ru-RU" sz="4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TAM</a:t>
              </a:r>
              <a:endParaRPr b="1" sz="4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p5"/>
            <p:cNvSpPr/>
            <p:nvPr/>
          </p:nvSpPr>
          <p:spPr>
            <a:xfrm>
              <a:off x="1302562" y="2206940"/>
              <a:ext cx="2357018" cy="2357018"/>
            </a:xfrm>
            <a:prstGeom prst="pie">
              <a:avLst>
                <a:gd fmla="val 5400000" name="adj1"/>
                <a:gd fmla="val 16200000" name="adj2"/>
              </a:avLst>
            </a:prstGeom>
            <a:solidFill>
              <a:srgbClr val="48BD6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5"/>
            <p:cNvSpPr/>
            <p:nvPr/>
          </p:nvSpPr>
          <p:spPr>
            <a:xfrm>
              <a:off x="2481072" y="2241023"/>
              <a:ext cx="5789167" cy="2357018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48BD6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5"/>
            <p:cNvSpPr txBox="1"/>
            <p:nvPr/>
          </p:nvSpPr>
          <p:spPr>
            <a:xfrm>
              <a:off x="2481072" y="2241023"/>
              <a:ext cx="2894583" cy="10544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82875" lIns="182875" spcFirstLastPara="1" rIns="182875" wrap="square" tIns="1828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800"/>
                <a:buFont typeface="Calibri"/>
                <a:buNone/>
              </a:pPr>
              <a:r>
                <a:rPr b="1" lang="ru-RU" sz="4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SAM</a:t>
              </a:r>
              <a:endParaRPr b="1" sz="4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p5"/>
            <p:cNvSpPr/>
            <p:nvPr/>
          </p:nvSpPr>
          <p:spPr>
            <a:xfrm>
              <a:off x="1953844" y="3261396"/>
              <a:ext cx="1054455" cy="1054455"/>
            </a:xfrm>
            <a:prstGeom prst="pie">
              <a:avLst>
                <a:gd fmla="val 5400000" name="adj1"/>
                <a:gd fmla="val 16200000" name="adj2"/>
              </a:avLst>
            </a:prstGeom>
            <a:solidFill>
              <a:srgbClr val="6FAB46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5"/>
            <p:cNvSpPr/>
            <p:nvPr/>
          </p:nvSpPr>
          <p:spPr>
            <a:xfrm>
              <a:off x="2481072" y="3261396"/>
              <a:ext cx="5789167" cy="1054455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6FAB4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5"/>
            <p:cNvSpPr txBox="1"/>
            <p:nvPr/>
          </p:nvSpPr>
          <p:spPr>
            <a:xfrm>
              <a:off x="2481072" y="3261396"/>
              <a:ext cx="2894583" cy="10544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82875" lIns="182875" spcFirstLastPara="1" rIns="182875" wrap="square" tIns="1828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800"/>
                <a:buFont typeface="Calibri"/>
                <a:buNone/>
              </a:pPr>
              <a:r>
                <a:rPr b="1" lang="ru-RU" sz="4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SOM</a:t>
              </a:r>
              <a:endParaRPr b="1" sz="4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225;p5"/>
            <p:cNvSpPr/>
            <p:nvPr/>
          </p:nvSpPr>
          <p:spPr>
            <a:xfrm>
              <a:off x="5375655" y="98029"/>
              <a:ext cx="2894583" cy="10544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5"/>
            <p:cNvSpPr txBox="1"/>
            <p:nvPr/>
          </p:nvSpPr>
          <p:spPr>
            <a:xfrm>
              <a:off x="5375655" y="98029"/>
              <a:ext cx="2894583" cy="10544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Char char="•"/>
              </a:pPr>
              <a:r>
                <a:rPr b="1" i="0" lang="ru-RU" sz="1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41 118 322 </a:t>
              </a:r>
              <a:r>
                <a:rPr b="0" i="0" lang="ru-RU" sz="1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чел. (от 15 до 54 лет)</a:t>
              </a:r>
              <a:endParaRPr/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Char char="•"/>
              </a:pPr>
              <a:r>
                <a:rPr b="1" i="0" lang="ru-RU" sz="1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13 980 229 480</a:t>
              </a:r>
              <a:r>
                <a:rPr b="0" i="0" lang="ru-RU" sz="1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b="1" i="0" lang="ru-RU" sz="1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ру</a:t>
              </a:r>
              <a:r>
                <a:rPr b="0" i="0" lang="ru-RU" sz="1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б.</a:t>
              </a:r>
              <a:endParaRPr/>
            </a:p>
          </p:txBody>
        </p:sp>
        <p:sp>
          <p:nvSpPr>
            <p:cNvPr id="227" name="Google Shape;227;p5"/>
            <p:cNvSpPr/>
            <p:nvPr/>
          </p:nvSpPr>
          <p:spPr>
            <a:xfrm>
              <a:off x="5375655" y="1152485"/>
              <a:ext cx="2894583" cy="10544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5"/>
            <p:cNvSpPr txBox="1"/>
            <p:nvPr/>
          </p:nvSpPr>
          <p:spPr>
            <a:xfrm>
              <a:off x="5375655" y="1152485"/>
              <a:ext cx="2894583" cy="10544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Char char="•"/>
              </a:pPr>
              <a:r>
                <a:rPr b="1" i="0" lang="ru-RU" sz="1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16 604 154 </a:t>
              </a:r>
              <a:r>
                <a:rPr b="0" i="0" lang="ru-RU" sz="1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чел. (ведут ЗОЖ)</a:t>
              </a:r>
              <a:endPara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Char char="•"/>
              </a:pPr>
              <a:r>
                <a:rPr b="1" i="0" lang="ru-RU" sz="1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5  645 412 360 руб.</a:t>
              </a:r>
              <a:endParaRPr/>
            </a:p>
          </p:txBody>
        </p:sp>
        <p:sp>
          <p:nvSpPr>
            <p:cNvPr id="229" name="Google Shape;229;p5"/>
            <p:cNvSpPr/>
            <p:nvPr/>
          </p:nvSpPr>
          <p:spPr>
            <a:xfrm>
              <a:off x="5375655" y="2206940"/>
              <a:ext cx="2894583" cy="10544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5"/>
            <p:cNvSpPr txBox="1"/>
            <p:nvPr/>
          </p:nvSpPr>
          <p:spPr>
            <a:xfrm>
              <a:off x="5375655" y="2206940"/>
              <a:ext cx="2894583" cy="10544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Char char="•"/>
              </a:pPr>
              <a:r>
                <a:rPr b="1" i="0" lang="ru-RU" sz="1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8 468 118 </a:t>
              </a:r>
              <a:r>
                <a:rPr b="0" i="0" lang="ru-RU" sz="1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чел. (пользуются приложением)</a:t>
              </a:r>
              <a:endPara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Char char="•"/>
              </a:pPr>
              <a:r>
                <a:rPr b="1" i="0" lang="ru-RU" sz="1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2 879 160 303 руб.</a:t>
              </a:r>
              <a:endParaRPr/>
            </a:p>
          </p:txBody>
        </p:sp>
        <p:sp>
          <p:nvSpPr>
            <p:cNvPr id="231" name="Google Shape;231;p5"/>
            <p:cNvSpPr/>
            <p:nvPr/>
          </p:nvSpPr>
          <p:spPr>
            <a:xfrm>
              <a:off x="5375655" y="3261396"/>
              <a:ext cx="2894583" cy="10544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5"/>
            <p:cNvSpPr txBox="1"/>
            <p:nvPr/>
          </p:nvSpPr>
          <p:spPr>
            <a:xfrm>
              <a:off x="5375655" y="3261396"/>
              <a:ext cx="2894583" cy="10544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Char char="•"/>
              </a:pPr>
              <a:r>
                <a:rPr b="1" i="0" lang="ru-RU" sz="1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423 405 </a:t>
              </a:r>
              <a:r>
                <a:rPr b="0" i="0" lang="ru-RU" sz="1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чел. (готовы записаться на консультацию 5%)</a:t>
              </a:r>
              <a:endPara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Char char="•"/>
              </a:pPr>
              <a:r>
                <a:rPr b="1" i="0" lang="ru-RU" sz="1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143 958 015 руб.</a:t>
              </a: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6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КОНКУРЕНТЫ</a:t>
            </a:r>
            <a:endParaRPr b="1" sz="44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9" name="Google Shape;239;p6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240" name="Google Shape;240;p6"/>
          <p:cNvGraphicFramePr/>
          <p:nvPr/>
        </p:nvGraphicFramePr>
        <p:xfrm>
          <a:off x="803278" y="162515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{C564D3D4-D0DA-48D3-A274-B1311ABD5CDB}</a:tableStyleId>
              </a:tblPr>
              <a:tblGrid>
                <a:gridCol w="1574350"/>
                <a:gridCol w="1574350"/>
                <a:gridCol w="1574350"/>
                <a:gridCol w="1574350"/>
                <a:gridCol w="1574350"/>
                <a:gridCol w="1574350"/>
                <a:gridCol w="1574350"/>
              </a:tblGrid>
              <a:tr h="1182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Компания / Направления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WEALTH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Я.Здоровье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Мед. учреждения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Приложение «Доктор рядом»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Фитнес-браслеты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Секс.РФ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/>
                </a:tc>
              </a:tr>
              <a:tr h="8286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Онлайн-курсы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  <a:tr h="791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Видео-консультации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  <a:tr h="8286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Трекеры здоровья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  <a:tr h="1022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Доступ к полезному материалу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7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 b="1" sz="44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7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8" name="Google Shape;248;p7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249" name="Google Shape;249;p7"/>
          <p:cNvPicPr preferRelativeResize="0"/>
          <p:nvPr/>
        </p:nvPicPr>
        <p:blipFill rotWithShape="1">
          <a:blip r:embed="rId4">
            <a:alphaModFix/>
          </a:blip>
          <a:srcRect b="60583" l="0" r="0" t="-6"/>
          <a:stretch/>
        </p:blipFill>
        <p:spPr>
          <a:xfrm>
            <a:off x="258286" y="1770510"/>
            <a:ext cx="11675428" cy="363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8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 b="1" sz="44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8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57" name="Google Shape;257;p8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258" name="Google Shape;258;p8"/>
          <p:cNvPicPr preferRelativeResize="0"/>
          <p:nvPr/>
        </p:nvPicPr>
        <p:blipFill rotWithShape="1">
          <a:blip r:embed="rId4">
            <a:alphaModFix/>
          </a:blip>
          <a:srcRect b="36486" l="0" r="7976" t="29392"/>
          <a:stretch/>
        </p:blipFill>
        <p:spPr>
          <a:xfrm>
            <a:off x="102691" y="1548674"/>
            <a:ext cx="11820292" cy="4445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9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 b="1" sz="44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9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66" name="Google Shape;266;p9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267" name="Google Shape;267;p9"/>
          <p:cNvPicPr preferRelativeResize="0"/>
          <p:nvPr/>
        </p:nvPicPr>
        <p:blipFill rotWithShape="1">
          <a:blip r:embed="rId4">
            <a:alphaModFix/>
          </a:blip>
          <a:srcRect b="-1163" l="0" r="7880" t="62855"/>
          <a:stretch/>
        </p:blipFill>
        <p:spPr>
          <a:xfrm>
            <a:off x="358432" y="1525693"/>
            <a:ext cx="11465268" cy="48379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0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ПОТРЕБНОСТЬ В ФИНАНСАХ</a:t>
            </a:r>
            <a:endParaRPr b="1" sz="44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10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75" name="Google Shape;275;p10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276" name="Google Shape;276;p10"/>
          <p:cNvGraphicFramePr/>
          <p:nvPr/>
        </p:nvGraphicFramePr>
        <p:xfrm>
          <a:off x="803275" y="141259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{C564D3D4-D0DA-48D3-A274-B1311ABD5CDB}</a:tableStyleId>
              </a:tblPr>
              <a:tblGrid>
                <a:gridCol w="1948200"/>
                <a:gridCol w="500075"/>
                <a:gridCol w="500075"/>
                <a:gridCol w="500075"/>
                <a:gridCol w="500075"/>
                <a:gridCol w="500075"/>
                <a:gridCol w="500075"/>
                <a:gridCol w="500075"/>
                <a:gridCol w="500075"/>
                <a:gridCol w="500075"/>
                <a:gridCol w="500075"/>
                <a:gridCol w="500075"/>
                <a:gridCol w="500075"/>
                <a:gridCol w="500075"/>
                <a:gridCol w="500075"/>
                <a:gridCol w="500075"/>
                <a:gridCol w="500075"/>
                <a:gridCol w="500075"/>
                <a:gridCol w="500075"/>
              </a:tblGrid>
              <a:tr h="167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</a:tr>
              <a:tr h="167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2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3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4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5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6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7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8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9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</a:t>
                      </a:r>
                      <a:endParaRPr/>
                    </a:p>
                  </a:txBody>
                  <a:tcPr marT="6000" marB="0" marR="6000" marL="6000" anchor="b"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12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13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14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15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16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17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18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</a:tr>
              <a:tr h="167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Количество проданных курсов, шт.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1000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1100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1210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1331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1464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1611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1772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1949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2144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2358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2594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2853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3138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3452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3797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4177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4595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5054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</a:tr>
              <a:tr h="167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Прибыль от продажи курсов, руб.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420000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462000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508200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559020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614922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676414,2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744055,6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818461,2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900307,3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990338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1089372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1198309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1318140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1449954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1594949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1754444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1929889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2122878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</a:tr>
              <a:tr h="167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</a:tr>
              <a:tr h="325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Количество проданных консультаций, шт.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300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330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363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399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439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483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531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585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643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707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778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856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942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1036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1139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1253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1378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1516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</a:tr>
              <a:tr h="325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Прибыль от продажи консультаций, руб.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102000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112200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123420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135762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149338,2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164272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180699,2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198769,1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218646,1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240510,7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264561,7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291017,9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320119,7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352131,7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387344,8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426079,3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468687,2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515556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</a:tr>
              <a:tr h="167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</a:tr>
              <a:tr h="167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</a:tr>
              <a:tr h="167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Прибыль, руб.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522000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574200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631620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694782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764260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840686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924755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1017230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1118953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1230849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1353934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1489327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1638260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1802086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1982294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2180524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2398576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2638433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</a:tr>
              <a:tr h="167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Чистая прибыль/убыток, руб.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-228000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-175800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-118380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-55218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14260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90686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174755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267230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368953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480849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603934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739327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888260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1052086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1232294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1430524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1648576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1888433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</a:tr>
              <a:tr h="167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</a:tr>
              <a:tr h="167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</a:tr>
              <a:tr h="167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Денежный поток, руб.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-228000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-169896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-110562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-49839,6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12438,95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76447,65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142369,4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210396,1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280729,5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353581,5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429175,4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507746,3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589541,9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674823,8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763868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856965,8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954425,4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1056572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</a:tr>
              <a:tr h="167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Коэффициент дисконтирования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0,966417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0,933962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0,902597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0,872285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0,842991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0,814681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0,787321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0,760881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0,735328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0,710633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0,686768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0,663705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0,641415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0,619875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0,599057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0,578939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0,559497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</a:tr>
              <a:tr h="167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</a:tr>
              <a:tr h="167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</a:tr>
              <a:tr h="167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Простая норма прибыли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1287,846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</a:tr>
              <a:tr h="167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ЧДД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5550784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</a:tr>
              <a:tr h="167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ИД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7,93848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</a:tr>
              <a:tr h="167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Дисконтированный срок окупаемости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4 месяца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</a:tr>
              <a:tr h="167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Индекс окупаемости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6,93848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</a:tr>
              <a:tr h="167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Внутренняя норма доходности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30%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" marB="0" marR="6000" marL="600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1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ДОРОЖНАЯ КАРТА</a:t>
            </a:r>
            <a:endParaRPr/>
          </a:p>
        </p:txBody>
      </p:sp>
      <p:sp>
        <p:nvSpPr>
          <p:cNvPr id="283" name="Google Shape;283;p11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84" name="Google Shape;284;p11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pSp>
        <p:nvGrpSpPr>
          <p:cNvPr id="285" name="Google Shape;285;p11"/>
          <p:cNvGrpSpPr/>
          <p:nvPr/>
        </p:nvGrpSpPr>
        <p:grpSpPr>
          <a:xfrm>
            <a:off x="1122827" y="1791055"/>
            <a:ext cx="10063819" cy="4849517"/>
            <a:chOff x="319552" y="4061"/>
            <a:chExt cx="10063819" cy="4849517"/>
          </a:xfrm>
        </p:grpSpPr>
        <p:sp>
          <p:nvSpPr>
            <p:cNvPr id="286" name="Google Shape;286;p11"/>
            <p:cNvSpPr/>
            <p:nvPr/>
          </p:nvSpPr>
          <p:spPr>
            <a:xfrm>
              <a:off x="2463556" y="602082"/>
              <a:ext cx="462934" cy="91440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cap="flat" cmpd="sng" w="9525">
              <a:solidFill>
                <a:srgbClr val="599BD5"/>
              </a:solidFill>
              <a:prstDash val="solid"/>
              <a:miter lim="800000"/>
              <a:headEnd len="sm" w="sm" type="none"/>
              <a:tailEnd len="med" w="med" type="stealth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11"/>
            <p:cNvSpPr txBox="1"/>
            <p:nvPr/>
          </p:nvSpPr>
          <p:spPr>
            <a:xfrm>
              <a:off x="2682685" y="645332"/>
              <a:ext cx="24676" cy="49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"/>
                <a:buFont typeface="Calibri"/>
                <a:buNone/>
              </a:pPr>
              <a:r>
                <a:t/>
              </a:r>
              <a:endParaRPr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11"/>
            <p:cNvSpPr/>
            <p:nvPr/>
          </p:nvSpPr>
          <p:spPr>
            <a:xfrm>
              <a:off x="319552" y="4061"/>
              <a:ext cx="2145803" cy="1287482"/>
            </a:xfrm>
            <a:prstGeom prst="rect">
              <a:avLst/>
            </a:prstGeom>
            <a:solidFill>
              <a:srgbClr val="599BD5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11"/>
            <p:cNvSpPr txBox="1"/>
            <p:nvPr/>
          </p:nvSpPr>
          <p:spPr>
            <a:xfrm>
              <a:off x="319552" y="4061"/>
              <a:ext cx="2145803" cy="12874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9550" lIns="99550" spcFirstLastPara="1" rIns="99550" wrap="square" tIns="995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b="1" lang="ru-RU"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Проведение рыночного исследования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b="1" lang="ru-RU"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(1 мес.)</a:t>
              </a:r>
              <a:endParaRPr/>
            </a:p>
          </p:txBody>
        </p:sp>
        <p:sp>
          <p:nvSpPr>
            <p:cNvPr id="290" name="Google Shape;290;p11"/>
            <p:cNvSpPr/>
            <p:nvPr/>
          </p:nvSpPr>
          <p:spPr>
            <a:xfrm>
              <a:off x="5102895" y="602082"/>
              <a:ext cx="462934" cy="91440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cap="flat" cmpd="sng" w="9525">
              <a:solidFill>
                <a:srgbClr val="55B6D0"/>
              </a:solidFill>
              <a:prstDash val="solid"/>
              <a:miter lim="800000"/>
              <a:headEnd len="sm" w="sm" type="none"/>
              <a:tailEnd len="med" w="med" type="stealth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11"/>
            <p:cNvSpPr txBox="1"/>
            <p:nvPr/>
          </p:nvSpPr>
          <p:spPr>
            <a:xfrm>
              <a:off x="5322024" y="645332"/>
              <a:ext cx="24676" cy="49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"/>
                <a:buFont typeface="Calibri"/>
                <a:buNone/>
              </a:pPr>
              <a:r>
                <a:t/>
              </a:r>
              <a:endParaRPr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" name="Google Shape;292;p11"/>
            <p:cNvSpPr/>
            <p:nvPr/>
          </p:nvSpPr>
          <p:spPr>
            <a:xfrm>
              <a:off x="2958891" y="4061"/>
              <a:ext cx="2145803" cy="1287482"/>
            </a:xfrm>
            <a:prstGeom prst="rect">
              <a:avLst/>
            </a:prstGeom>
            <a:solidFill>
              <a:srgbClr val="56B2D0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11"/>
            <p:cNvSpPr txBox="1"/>
            <p:nvPr/>
          </p:nvSpPr>
          <p:spPr>
            <a:xfrm>
              <a:off x="2958891" y="4061"/>
              <a:ext cx="2145803" cy="12874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9550" lIns="99550" spcFirstLastPara="1" rIns="99550" wrap="square" tIns="995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b="1" lang="ru-RU"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Уточнение концепции приложения, создание прототипа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b="1" lang="ru-RU"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(1 мес.)</a:t>
              </a:r>
              <a:endParaRPr/>
            </a:p>
          </p:txBody>
        </p:sp>
        <p:sp>
          <p:nvSpPr>
            <p:cNvPr id="294" name="Google Shape;294;p11"/>
            <p:cNvSpPr/>
            <p:nvPr/>
          </p:nvSpPr>
          <p:spPr>
            <a:xfrm>
              <a:off x="7742233" y="602082"/>
              <a:ext cx="462934" cy="91440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cap="flat" cmpd="sng" w="9525">
              <a:solidFill>
                <a:srgbClr val="51CBC3"/>
              </a:solidFill>
              <a:prstDash val="solid"/>
              <a:miter lim="800000"/>
              <a:headEnd len="sm" w="sm" type="none"/>
              <a:tailEnd len="med" w="med" type="stealth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11"/>
            <p:cNvSpPr txBox="1"/>
            <p:nvPr/>
          </p:nvSpPr>
          <p:spPr>
            <a:xfrm>
              <a:off x="7961362" y="645332"/>
              <a:ext cx="24676" cy="49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"/>
                <a:buFont typeface="Calibri"/>
                <a:buNone/>
              </a:pPr>
              <a:r>
                <a:t/>
              </a:r>
              <a:endParaRPr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Google Shape;296;p11"/>
            <p:cNvSpPr/>
            <p:nvPr/>
          </p:nvSpPr>
          <p:spPr>
            <a:xfrm>
              <a:off x="5598229" y="4061"/>
              <a:ext cx="2145803" cy="1287482"/>
            </a:xfrm>
            <a:prstGeom prst="rect">
              <a:avLst/>
            </a:prstGeom>
            <a:solidFill>
              <a:srgbClr val="52CBCC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11"/>
            <p:cNvSpPr txBox="1"/>
            <p:nvPr/>
          </p:nvSpPr>
          <p:spPr>
            <a:xfrm>
              <a:off x="5598229" y="4061"/>
              <a:ext cx="2145803" cy="12874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9550" lIns="99550" spcFirstLastPara="1" rIns="99550" wrap="square" tIns="995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b="1" lang="ru-RU"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Начало разработки приложения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b="1" lang="ru-RU"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(1 мес.)</a:t>
              </a:r>
              <a:endParaRPr/>
            </a:p>
          </p:txBody>
        </p:sp>
        <p:sp>
          <p:nvSpPr>
            <p:cNvPr id="298" name="Google Shape;298;p11"/>
            <p:cNvSpPr/>
            <p:nvPr/>
          </p:nvSpPr>
          <p:spPr>
            <a:xfrm>
              <a:off x="1392454" y="1289743"/>
              <a:ext cx="7918016" cy="462934"/>
            </a:xfrm>
            <a:custGeom>
              <a:rect b="b" l="l" r="r" t="t"/>
              <a:pathLst>
                <a:path extrusionOk="0" h="120000" w="120000">
                  <a:moveTo>
                    <a:pt x="120000" y="0"/>
                  </a:moveTo>
                  <a:lnTo>
                    <a:pt x="120000" y="64433"/>
                  </a:lnTo>
                  <a:lnTo>
                    <a:pt x="0" y="64433"/>
                  </a:lnTo>
                  <a:lnTo>
                    <a:pt x="0" y="120000"/>
                  </a:lnTo>
                </a:path>
              </a:pathLst>
            </a:custGeom>
            <a:noFill/>
            <a:ln cap="flat" cmpd="sng" w="9525">
              <a:solidFill>
                <a:srgbClr val="4DC69E"/>
              </a:solidFill>
              <a:prstDash val="solid"/>
              <a:miter lim="800000"/>
              <a:headEnd len="sm" w="sm" type="none"/>
              <a:tailEnd len="med" w="med" type="stealth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11"/>
            <p:cNvSpPr txBox="1"/>
            <p:nvPr/>
          </p:nvSpPr>
          <p:spPr>
            <a:xfrm>
              <a:off x="5153127" y="1518741"/>
              <a:ext cx="396669" cy="49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"/>
                <a:buFont typeface="Calibri"/>
                <a:buNone/>
              </a:pPr>
              <a:r>
                <a:t/>
              </a:r>
              <a:endParaRPr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Google Shape;300;p11"/>
            <p:cNvSpPr/>
            <p:nvPr/>
          </p:nvSpPr>
          <p:spPr>
            <a:xfrm>
              <a:off x="8237568" y="4061"/>
              <a:ext cx="2145803" cy="1287482"/>
            </a:xfrm>
            <a:prstGeom prst="rect">
              <a:avLst/>
            </a:prstGeom>
            <a:solidFill>
              <a:srgbClr val="4EC8AC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11"/>
            <p:cNvSpPr txBox="1"/>
            <p:nvPr/>
          </p:nvSpPr>
          <p:spPr>
            <a:xfrm>
              <a:off x="8237568" y="4061"/>
              <a:ext cx="2145803" cy="12874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9550" lIns="99550" spcFirstLastPara="1" rIns="99550" wrap="square" tIns="995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b="1" lang="ru-RU"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Создание базы данных 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b="1" lang="ru-RU"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(2 мес.)</a:t>
              </a:r>
              <a:endParaRPr/>
            </a:p>
          </p:txBody>
        </p:sp>
        <p:sp>
          <p:nvSpPr>
            <p:cNvPr id="302" name="Google Shape;302;p11"/>
            <p:cNvSpPr/>
            <p:nvPr/>
          </p:nvSpPr>
          <p:spPr>
            <a:xfrm>
              <a:off x="2463556" y="2383100"/>
              <a:ext cx="462934" cy="91440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cap="flat" cmpd="sng" w="9525">
              <a:solidFill>
                <a:srgbClr val="4AC17A"/>
              </a:solidFill>
              <a:prstDash val="solid"/>
              <a:miter lim="800000"/>
              <a:headEnd len="sm" w="sm" type="none"/>
              <a:tailEnd len="med" w="med" type="stealth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11"/>
            <p:cNvSpPr txBox="1"/>
            <p:nvPr/>
          </p:nvSpPr>
          <p:spPr>
            <a:xfrm>
              <a:off x="2682685" y="2426349"/>
              <a:ext cx="24676" cy="49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"/>
                <a:buFont typeface="Calibri"/>
                <a:buNone/>
              </a:pPr>
              <a:r>
                <a:t/>
              </a:r>
              <a:endParaRPr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11"/>
            <p:cNvSpPr/>
            <p:nvPr/>
          </p:nvSpPr>
          <p:spPr>
            <a:xfrm>
              <a:off x="319552" y="1785078"/>
              <a:ext cx="2145803" cy="1287482"/>
            </a:xfrm>
            <a:prstGeom prst="rect">
              <a:avLst/>
            </a:prstGeom>
            <a:solidFill>
              <a:srgbClr val="4CC38C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11"/>
            <p:cNvSpPr txBox="1"/>
            <p:nvPr/>
          </p:nvSpPr>
          <p:spPr>
            <a:xfrm>
              <a:off x="319552" y="1785078"/>
              <a:ext cx="2145803" cy="12874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9550" lIns="99550" spcFirstLastPara="1" rIns="99550" wrap="square" tIns="995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b="1" lang="ru-RU"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Тестирование бета-версии приложения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b="1" lang="ru-RU"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(1 мес.)</a:t>
              </a:r>
              <a:endParaRPr/>
            </a:p>
          </p:txBody>
        </p:sp>
        <p:sp>
          <p:nvSpPr>
            <p:cNvPr id="306" name="Google Shape;306;p11"/>
            <p:cNvSpPr/>
            <p:nvPr/>
          </p:nvSpPr>
          <p:spPr>
            <a:xfrm>
              <a:off x="5102895" y="2321043"/>
              <a:ext cx="462934" cy="91440"/>
            </a:xfrm>
            <a:custGeom>
              <a:rect b="b" l="l" r="r" t="t"/>
              <a:pathLst>
                <a:path extrusionOk="0" h="120000" w="120000">
                  <a:moveTo>
                    <a:pt x="0" y="141438"/>
                  </a:moveTo>
                  <a:lnTo>
                    <a:pt x="64433" y="141438"/>
                  </a:lnTo>
                  <a:lnTo>
                    <a:pt x="64433" y="60000"/>
                  </a:lnTo>
                  <a:lnTo>
                    <a:pt x="120000" y="60000"/>
                  </a:lnTo>
                </a:path>
              </a:pathLst>
            </a:custGeom>
            <a:noFill/>
            <a:ln cap="flat" cmpd="sng" w="9525">
              <a:solidFill>
                <a:srgbClr val="46BC57"/>
              </a:solidFill>
              <a:prstDash val="solid"/>
              <a:miter lim="800000"/>
              <a:headEnd len="sm" w="sm" type="none"/>
              <a:tailEnd len="med" w="med" type="stealth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11"/>
            <p:cNvSpPr txBox="1"/>
            <p:nvPr/>
          </p:nvSpPr>
          <p:spPr>
            <a:xfrm>
              <a:off x="5321926" y="2364293"/>
              <a:ext cx="24871" cy="49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"/>
                <a:buFont typeface="Calibri"/>
                <a:buNone/>
              </a:pPr>
              <a:r>
                <a:t/>
              </a:r>
              <a:endParaRPr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" name="Google Shape;308;p11"/>
            <p:cNvSpPr/>
            <p:nvPr/>
          </p:nvSpPr>
          <p:spPr>
            <a:xfrm>
              <a:off x="2958891" y="1785078"/>
              <a:ext cx="2145803" cy="1287482"/>
            </a:xfrm>
            <a:prstGeom prst="rect">
              <a:avLst/>
            </a:prstGeom>
            <a:solidFill>
              <a:srgbClr val="49BF6C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11"/>
            <p:cNvSpPr txBox="1"/>
            <p:nvPr/>
          </p:nvSpPr>
          <p:spPr>
            <a:xfrm>
              <a:off x="2958891" y="1785078"/>
              <a:ext cx="2145803" cy="12874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9550" lIns="99550" spcFirstLastPara="1" rIns="99550" wrap="square" tIns="995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b="1" lang="ru-RU"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Проведение внешних тестов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b="1" lang="ru-RU"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(1 мес.)</a:t>
              </a:r>
              <a:endParaRPr/>
            </a:p>
          </p:txBody>
        </p:sp>
        <p:sp>
          <p:nvSpPr>
            <p:cNvPr id="310" name="Google Shape;310;p11"/>
            <p:cNvSpPr/>
            <p:nvPr/>
          </p:nvSpPr>
          <p:spPr>
            <a:xfrm>
              <a:off x="7742233" y="2321043"/>
              <a:ext cx="462934" cy="91440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64433" y="60000"/>
                  </a:lnTo>
                  <a:lnTo>
                    <a:pt x="64433" y="141438"/>
                  </a:lnTo>
                  <a:lnTo>
                    <a:pt x="120000" y="141438"/>
                  </a:lnTo>
                </a:path>
              </a:pathLst>
            </a:custGeom>
            <a:noFill/>
            <a:ln cap="flat" cmpd="sng" w="9525">
              <a:solidFill>
                <a:srgbClr val="55B445"/>
              </a:solidFill>
              <a:prstDash val="solid"/>
              <a:miter lim="800000"/>
              <a:headEnd len="sm" w="sm" type="none"/>
              <a:tailEnd len="med" w="med" type="stealth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11"/>
            <p:cNvSpPr txBox="1"/>
            <p:nvPr/>
          </p:nvSpPr>
          <p:spPr>
            <a:xfrm>
              <a:off x="7961265" y="2364293"/>
              <a:ext cx="24871" cy="49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"/>
                <a:buFont typeface="Calibri"/>
                <a:buNone/>
              </a:pPr>
              <a:r>
                <a:t/>
              </a:r>
              <a:endParaRPr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" name="Google Shape;312;p11"/>
            <p:cNvSpPr/>
            <p:nvPr/>
          </p:nvSpPr>
          <p:spPr>
            <a:xfrm>
              <a:off x="5598229" y="1723022"/>
              <a:ext cx="2145803" cy="1287482"/>
            </a:xfrm>
            <a:prstGeom prst="rect">
              <a:avLst/>
            </a:prstGeom>
            <a:solidFill>
              <a:srgbClr val="46BA4E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11"/>
            <p:cNvSpPr txBox="1"/>
            <p:nvPr/>
          </p:nvSpPr>
          <p:spPr>
            <a:xfrm>
              <a:off x="5598229" y="1723022"/>
              <a:ext cx="2145803" cy="12874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9550" lIns="99550" spcFirstLastPara="1" rIns="99550" wrap="square" tIns="995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b="1" lang="ru-RU"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Подготовка к запуску приложения, создание маркетинговой стратегии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b="1" lang="ru-RU"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(1 мес.)</a:t>
              </a:r>
              <a:endParaRPr/>
            </a:p>
          </p:txBody>
        </p:sp>
        <p:sp>
          <p:nvSpPr>
            <p:cNvPr id="314" name="Google Shape;314;p11"/>
            <p:cNvSpPr/>
            <p:nvPr/>
          </p:nvSpPr>
          <p:spPr>
            <a:xfrm>
              <a:off x="1392454" y="3070761"/>
              <a:ext cx="7918016" cy="462934"/>
            </a:xfrm>
            <a:custGeom>
              <a:rect b="b" l="l" r="r" t="t"/>
              <a:pathLst>
                <a:path extrusionOk="0" h="120000" w="120000">
                  <a:moveTo>
                    <a:pt x="120000" y="0"/>
                  </a:moveTo>
                  <a:lnTo>
                    <a:pt x="120000" y="64433"/>
                  </a:lnTo>
                  <a:lnTo>
                    <a:pt x="0" y="64433"/>
                  </a:lnTo>
                  <a:lnTo>
                    <a:pt x="0" y="120000"/>
                  </a:lnTo>
                </a:path>
              </a:pathLst>
            </a:custGeom>
            <a:noFill/>
            <a:ln cap="flat" cmpd="sng" w="9525">
              <a:solidFill>
                <a:srgbClr val="6FAB46"/>
              </a:solidFill>
              <a:prstDash val="solid"/>
              <a:miter lim="800000"/>
              <a:headEnd len="sm" w="sm" type="none"/>
              <a:tailEnd len="med" w="med" type="stealth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11"/>
            <p:cNvSpPr txBox="1"/>
            <p:nvPr/>
          </p:nvSpPr>
          <p:spPr>
            <a:xfrm>
              <a:off x="5153127" y="3299758"/>
              <a:ext cx="396669" cy="49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"/>
                <a:buFont typeface="Calibri"/>
                <a:buNone/>
              </a:pPr>
              <a:r>
                <a:t/>
              </a:r>
              <a:endParaRPr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" name="Google Shape;316;p11"/>
            <p:cNvSpPr/>
            <p:nvPr/>
          </p:nvSpPr>
          <p:spPr>
            <a:xfrm>
              <a:off x="8237568" y="1785078"/>
              <a:ext cx="2145803" cy="1287482"/>
            </a:xfrm>
            <a:prstGeom prst="rect">
              <a:avLst/>
            </a:prstGeom>
            <a:solidFill>
              <a:srgbClr val="58B345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11"/>
            <p:cNvSpPr txBox="1"/>
            <p:nvPr/>
          </p:nvSpPr>
          <p:spPr>
            <a:xfrm>
              <a:off x="8237568" y="1785078"/>
              <a:ext cx="2145803" cy="12874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9550" lIns="99550" spcFirstLastPara="1" rIns="99550" wrap="square" tIns="995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b="1" lang="ru-RU"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Официальный запуск приложения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b="1" lang="ru-RU"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(1 мес.)</a:t>
              </a:r>
              <a:endParaRPr/>
            </a:p>
          </p:txBody>
        </p:sp>
        <p:sp>
          <p:nvSpPr>
            <p:cNvPr id="318" name="Google Shape;318;p11"/>
            <p:cNvSpPr/>
            <p:nvPr/>
          </p:nvSpPr>
          <p:spPr>
            <a:xfrm>
              <a:off x="319552" y="3566096"/>
              <a:ext cx="2145803" cy="1287482"/>
            </a:xfrm>
            <a:prstGeom prst="rect">
              <a:avLst/>
            </a:prstGeom>
            <a:solidFill>
              <a:srgbClr val="6FAB46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11"/>
            <p:cNvSpPr txBox="1"/>
            <p:nvPr/>
          </p:nvSpPr>
          <p:spPr>
            <a:xfrm>
              <a:off x="319552" y="3566096"/>
              <a:ext cx="2145803" cy="12874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9550" lIns="99550" spcFirstLastPara="1" rIns="99550" wrap="square" tIns="995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b="1" lang="ru-RU"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Мониторинг работы приложения</a:t>
              </a:r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3"/>
          <p:cNvSpPr txBox="1"/>
          <p:nvPr/>
        </p:nvSpPr>
        <p:spPr>
          <a:xfrm>
            <a:off x="746374" y="2220028"/>
            <a:ext cx="50841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/>
          </a:p>
        </p:txBody>
      </p:sp>
      <p:sp>
        <p:nvSpPr>
          <p:cNvPr id="326" name="Google Shape;32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2023-11-28T09:56:41Z</dcterms:created>
  <dc:creator>Руковичникова Анастасия Романовна</dc:creator>
</cp:coreProperties>
</file>