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svg" ContentType="image/sv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323" r:id="rId2"/>
    <p:sldId id="263" r:id="rId3"/>
    <p:sldId id="353" r:id="rId4"/>
    <p:sldId id="354" r:id="rId5"/>
    <p:sldId id="355" r:id="rId6"/>
    <p:sldId id="357" r:id="rId7"/>
    <p:sldId id="356" r:id="rId8"/>
    <p:sldId id="358" r:id="rId9"/>
    <p:sldId id="359" r:id="rId10"/>
    <p:sldId id="360" r:id="rId11"/>
    <p:sldId id="271" r:id="rId12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9F00FF"/>
    <a:srgbClr val="FF2F2D"/>
    <a:srgbClr val="FD493D"/>
    <a:srgbClr val="ED3833"/>
    <a:srgbClr val="FBB3C1"/>
    <a:srgbClr val="F0F7F9"/>
    <a:srgbClr val="B5D8E1"/>
    <a:srgbClr val="FCAF17"/>
    <a:srgbClr val="0D0D0D"/>
    <a:srgbClr val="8F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23" autoAdjust="0"/>
    <p:restoredTop sz="94694"/>
  </p:normalViewPr>
  <p:slideViewPr>
    <p:cSldViewPr snapToGrid="0" snapToObjects="1" showGuides="1">
      <p:cViewPr varScale="1">
        <p:scale>
          <a:sx n="67" d="100"/>
          <a:sy n="67" d="100"/>
        </p:scale>
        <p:origin x="-774" y="-90"/>
      </p:cViewPr>
      <p:guideLst>
        <p:guide orient="horz" pos="2160"/>
        <p:guide orient="horz" pos="1502"/>
        <p:guide pos="39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1448895999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171328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199469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414617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61541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4234587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105683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078712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291594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549317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391306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6" r:id="rId5"/>
    <p:sldLayoutId id="2147483657" r:id="rId6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.png"/><Relationship Id="rId3" Type="http://schemas.openxmlformats.org/officeDocument/2006/relationships/image" Target="../media/image6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11" Type="http://schemas.openxmlformats.org/officeDocument/2006/relationships/image" Target="../media/image8.png"/><Relationship Id="rId10" Type="http://schemas.openxmlformats.org/officeDocument/2006/relationships/image" Target="../media/image7.jpeg"/><Relationship Id="rId4" Type="http://schemas.openxmlformats.org/officeDocument/2006/relationships/image" Target="../media/image4.png"/><Relationship Id="rId9" Type="http://schemas.openxmlformats.org/officeDocument/2006/relationships/image" Target="../media/image4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3137" y="2345381"/>
            <a:ext cx="6120000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hangingPunct="0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kern="0" dirty="0">
              <a:solidFill>
                <a:srgbClr val="FCAF17"/>
              </a:solidFill>
              <a:latin typeface="Calibri"/>
              <a:ea typeface="+mj-ea"/>
              <a:cs typeface="+mj-cs"/>
              <a:sym typeface="Calibri"/>
            </a:endParaRPr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hangingPunct="0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kern="0">
              <a:solidFill>
                <a:srgbClr val="8F00FF"/>
              </a:solidFill>
              <a:latin typeface="Calibri"/>
              <a:ea typeface="+mj-ea"/>
              <a:cs typeface="+mj-cs"/>
              <a:sym typeface="Calibri"/>
            </a:endParaRPr>
          </a:p>
        </p:txBody>
      </p:sp>
      <p:sp>
        <p:nvSpPr>
          <p:cNvPr id="150" name="Прямоугольник 13"/>
          <p:cNvSpPr/>
          <p:nvPr/>
        </p:nvSpPr>
        <p:spPr>
          <a:xfrm>
            <a:off x="610313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hangingPunct="0"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kern="0">
              <a:solidFill>
                <a:srgbClr val="FD493D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hangingPunct="0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kern="0">
              <a:solidFill>
                <a:srgbClr val="B5D8E1"/>
              </a:solidFill>
              <a:latin typeface="Calibri"/>
              <a:ea typeface="+mj-ea"/>
              <a:cs typeface="+mj-cs"/>
              <a:sym typeface="Calibri"/>
            </a:endParaRPr>
          </a:p>
        </p:txBody>
      </p:sp>
      <p:sp>
        <p:nvSpPr>
          <p:cNvPr id="9" name="Квадрат">
            <a:extLst>
              <a:ext uri="{FF2B5EF4-FFF2-40B4-BE49-F238E27FC236}">
                <a16:creationId xmlns:a16="http://schemas.microsoft.com/office/drawing/2014/main" xmlns="" id="{515364BE-F6DA-2843-A7EF-F9EDF64F5C32}"/>
              </a:ext>
            </a:extLst>
          </p:cNvPr>
          <p:cNvSpPr/>
          <p:nvPr/>
        </p:nvSpPr>
        <p:spPr>
          <a:xfrm>
            <a:off x="8820554" y="2352969"/>
            <a:ext cx="3404109" cy="4529333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hangingPunct="0">
              <a:defRPr>
                <a:solidFill>
                  <a:srgbClr val="FBB3C1"/>
                </a:solidFill>
              </a:defRPr>
            </a:pPr>
            <a:endParaRPr kern="0">
              <a:solidFill>
                <a:srgbClr val="FBB3C1"/>
              </a:solidFill>
              <a:sym typeface="Helvetica"/>
            </a:endParaRPr>
          </a:p>
        </p:txBody>
      </p:sp>
      <p:sp>
        <p:nvSpPr>
          <p:cNvPr id="15" name="Текст 2"/>
          <p:cNvSpPr txBox="1"/>
          <p:nvPr/>
        </p:nvSpPr>
        <p:spPr>
          <a:xfrm>
            <a:off x="8912922" y="3781815"/>
            <a:ext cx="3270008" cy="1867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Autofit/>
          </a:bodyPr>
          <a:lstStyle/>
          <a:p>
            <a:pPr algn="ctr" defTabSz="877822">
              <a:lnSpc>
                <a:spcPts val="29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altLang="ru-RU" sz="2200" b="1" dirty="0">
              <a:solidFill>
                <a:srgbClr val="1B1B1B"/>
              </a:solidFill>
              <a:latin typeface="Gilroy-Light"/>
              <a:ea typeface="Gilroy-Light"/>
              <a:cs typeface="Gilroy-Light"/>
              <a:sym typeface="Gilroy-Light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7958526-3470-F80F-BD27-F700F4773E16}"/>
              </a:ext>
            </a:extLst>
          </p:cNvPr>
          <p:cNvSpPr txBox="1"/>
          <p:nvPr/>
        </p:nvSpPr>
        <p:spPr>
          <a:xfrm>
            <a:off x="304650" y="830003"/>
            <a:ext cx="4831214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40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dirty="0" smtClean="0"/>
              <a:t>Браслет- тревожная кнопка для пожилых людей.</a:t>
            </a:r>
            <a:endParaRPr sz="6500" dirty="0" smtClean="0"/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err="1" smtClean="0"/>
              <a:t>УлГУ</a:t>
            </a:r>
            <a:r>
              <a:rPr lang="ru-RU" dirty="0" smtClean="0"/>
              <a:t>, 5, медицинский</a:t>
            </a:r>
            <a:endParaRPr lang="ru-RU" dirty="0"/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РЫНОК НТИ </a:t>
            </a:r>
            <a:r>
              <a:rPr lang="ru-RU" dirty="0" smtClean="0"/>
              <a:t>(</a:t>
            </a:r>
            <a:r>
              <a:rPr lang="en-US" dirty="0" err="1" smtClean="0"/>
              <a:t>HealthNet</a:t>
            </a:r>
            <a:r>
              <a:rPr lang="ru-RU" dirty="0" smtClean="0"/>
              <a:t>)</a:t>
            </a:r>
            <a:endParaRPr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A6180360-335C-40C8-9E8F-036060E0E7E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122230" y="-156936"/>
            <a:ext cx="3060700" cy="231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56868870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Текст 2"/>
          <p:cNvSpPr txBox="1"/>
          <p:nvPr/>
        </p:nvSpPr>
        <p:spPr>
          <a:xfrm>
            <a:off x="1314382" y="889846"/>
            <a:ext cx="10372013" cy="50783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ctr"/>
            <a:r>
              <a:rPr lang="ru-RU" dirty="0" smtClean="0"/>
              <a:t>Продуктом является носимый мобильный </a:t>
            </a:r>
            <a:r>
              <a:rPr lang="ru-RU" dirty="0" err="1" smtClean="0"/>
              <a:t>гаджет</a:t>
            </a:r>
            <a:r>
              <a:rPr lang="ru-RU" dirty="0" smtClean="0"/>
              <a:t> в виде </a:t>
            </a:r>
            <a:r>
              <a:rPr lang="ru-RU" dirty="0" err="1" smtClean="0"/>
              <a:t>браслета,оснащенный</a:t>
            </a:r>
            <a:r>
              <a:rPr lang="ru-RU" dirty="0" smtClean="0"/>
              <a:t>(тревожной)кнопкой, активацией которой передается сигнал в экстренные службы и доверенным лицам пользователя.</a:t>
            </a:r>
          </a:p>
          <a:p>
            <a:pPr algn="ctr"/>
            <a:r>
              <a:rPr lang="ru-RU" dirty="0" smtClean="0"/>
              <a:t>Особенность браслета является уникальная технология подзарядки. </a:t>
            </a:r>
            <a:r>
              <a:rPr lang="ru-RU" dirty="0" err="1" smtClean="0"/>
              <a:t>Гаджет</a:t>
            </a:r>
            <a:r>
              <a:rPr lang="ru-RU" dirty="0" smtClean="0"/>
              <a:t> подзаряжается от тепла человеческого тела</a:t>
            </a:r>
            <a:endParaRPr dirty="0"/>
          </a:p>
        </p:txBody>
      </p:sp>
      <p:grpSp>
        <p:nvGrpSpPr>
          <p:cNvPr id="214" name="Прямоугольник 16"/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rPr/>
                <a:pPr/>
                <a:t>2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  <a:sym typeface="Gilroy-Medium"/>
                </a:defRPr>
              </a:lvl1pPr>
            </a:lstStyle>
            <a:p>
              <a:pPr algn="ctr"/>
              <a:r>
                <a:rPr lang="ru-RU" dirty="0"/>
                <a:t>Продукт</a:t>
              </a:r>
              <a:endParaRPr dirty="0"/>
            </a:p>
          </p:txBody>
        </p:sp>
      </p:grpSp>
      <p:sp>
        <p:nvSpPr>
          <p:cNvPr id="218" name="Прямоугольник 7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BACF012C-7350-AD52-4E82-47AB12D341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1408470" y="64060"/>
            <a:ext cx="848769" cy="64097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rPr/>
                <a:pPr/>
                <a:t>3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  <a:sym typeface="Gilroy-Medium"/>
                </a:defRPr>
              </a:lvl1pPr>
            </a:lstStyle>
            <a:p>
              <a:pPr algn="ctr"/>
              <a:r>
                <a:rPr lang="ru-RU" dirty="0"/>
                <a:t>Проблема</a:t>
              </a:r>
              <a:endParaRPr dirty="0"/>
            </a:p>
          </p:txBody>
        </p:sp>
      </p:grpSp>
      <p:sp>
        <p:nvSpPr>
          <p:cNvPr id="218" name="Прямоугольник 7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xmlns="" id="{E6ABE4E2-3EEC-8EA8-EB84-0233F7540501}"/>
              </a:ext>
            </a:extLst>
          </p:cNvPr>
          <p:cNvSpPr txBox="1"/>
          <p:nvPr/>
        </p:nvSpPr>
        <p:spPr>
          <a:xfrm>
            <a:off x="1073398" y="582072"/>
            <a:ext cx="10372013" cy="56938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sz="2800" dirty="0" smtClean="0"/>
              <a:t>Эксперты из Вашингтонского Городского института и </a:t>
            </a:r>
            <a:r>
              <a:rPr lang="ru-RU" sz="2800" dirty="0" err="1" smtClean="0"/>
              <a:t>Мичинского</a:t>
            </a:r>
            <a:r>
              <a:rPr lang="ru-RU" sz="2800" dirty="0" smtClean="0"/>
              <a:t> университета провели ряд </a:t>
            </a:r>
            <a:r>
              <a:rPr lang="ru-RU" sz="2800" dirty="0" err="1" smtClean="0"/>
              <a:t>исследований,которые</a:t>
            </a:r>
            <a:r>
              <a:rPr lang="ru-RU" sz="2800" dirty="0" smtClean="0"/>
              <a:t> </a:t>
            </a:r>
            <a:r>
              <a:rPr lang="ru-RU" sz="2800" dirty="0" err="1" smtClean="0"/>
              <a:t>показали,что</a:t>
            </a:r>
            <a:r>
              <a:rPr lang="ru-RU" sz="2800" dirty="0" smtClean="0"/>
              <a:t> более половины стариков не получают помощи в случае возникновении </a:t>
            </a:r>
            <a:r>
              <a:rPr lang="ru-RU" sz="2800" dirty="0" err="1" smtClean="0"/>
              <a:t>трудностей.Этот</a:t>
            </a:r>
            <a:r>
              <a:rPr lang="ru-RU" sz="2800" dirty="0" smtClean="0"/>
              <a:t> показатель по России еще </a:t>
            </a:r>
            <a:r>
              <a:rPr lang="ru-RU" sz="2800" dirty="0" err="1" smtClean="0"/>
              <a:t>хуже.Статистика</a:t>
            </a:r>
            <a:r>
              <a:rPr lang="ru-RU" sz="2800" dirty="0" smtClean="0"/>
              <a:t> в этом плане не утешительна:</a:t>
            </a:r>
          </a:p>
          <a:p>
            <a:r>
              <a:rPr lang="ru-RU" sz="2800" dirty="0" smtClean="0"/>
              <a:t>-После 80 лет у стариков повышается вероятность развития старческого слабоумия.</a:t>
            </a:r>
          </a:p>
          <a:p>
            <a:r>
              <a:rPr lang="ru-RU" sz="2800" dirty="0" smtClean="0"/>
              <a:t>-Более трети людей старше 60 лет минимум один раз в год получает травмы.</a:t>
            </a:r>
          </a:p>
          <a:p>
            <a:r>
              <a:rPr lang="ru-RU" sz="2800" dirty="0" smtClean="0"/>
              <a:t>-Особая группа риска – это пожилые </a:t>
            </a:r>
            <a:r>
              <a:rPr lang="ru-RU" sz="2800" dirty="0" err="1" smtClean="0"/>
              <a:t>пациенты,страдающие</a:t>
            </a:r>
            <a:r>
              <a:rPr lang="ru-RU" sz="2800" dirty="0" smtClean="0"/>
              <a:t> болезнью Альцгеймера. При прогрессировании этой патологии у них появляется склонность к бродяжничеству.</a:t>
            </a:r>
            <a:endParaRPr sz="28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A1BB8060-A76C-EFD6-2D41-5BCC9D546D5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1408470" y="64060"/>
            <a:ext cx="848769" cy="640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24301706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rPr/>
                <a:pPr/>
                <a:t>4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  <a:sym typeface="Gilroy-Medium"/>
                </a:defRPr>
              </a:lvl1pPr>
            </a:lstStyle>
            <a:p>
              <a:pPr algn="ctr"/>
              <a:r>
                <a:rPr lang="ru-RU" dirty="0"/>
                <a:t>Решение</a:t>
              </a:r>
              <a:endParaRPr dirty="0"/>
            </a:p>
          </p:txBody>
        </p:sp>
      </p:grpSp>
      <p:sp>
        <p:nvSpPr>
          <p:cNvPr id="218" name="Прямоугольник 7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7272DDBA-3721-0AD0-A490-4A9DCE219A21}"/>
              </a:ext>
            </a:extLst>
          </p:cNvPr>
          <p:cNvSpPr txBox="1"/>
          <p:nvPr/>
        </p:nvSpPr>
        <p:spPr>
          <a:xfrm>
            <a:off x="1073398" y="1659288"/>
            <a:ext cx="10372013" cy="35394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sz="2800" dirty="0" smtClean="0"/>
              <a:t>Браслет будет заряжаться альтернативной зарядкой-теплом </a:t>
            </a:r>
            <a:r>
              <a:rPr lang="ru-RU" sz="2800" dirty="0" err="1" smtClean="0"/>
              <a:t>тела.Такой</a:t>
            </a:r>
            <a:r>
              <a:rPr lang="ru-RU" sz="2800" dirty="0" smtClean="0"/>
              <a:t> способ зарядки практичен </a:t>
            </a:r>
            <a:r>
              <a:rPr lang="ru-RU" sz="2800" dirty="0" err="1" smtClean="0"/>
              <a:t>тем,что</a:t>
            </a:r>
            <a:r>
              <a:rPr lang="ru-RU" sz="2800" dirty="0" smtClean="0"/>
              <a:t> всегда находится </a:t>
            </a:r>
            <a:r>
              <a:rPr lang="ru-RU" sz="2800" dirty="0" err="1" smtClean="0"/>
              <a:t>рядом,крепится</a:t>
            </a:r>
            <a:r>
              <a:rPr lang="ru-RU" sz="2800" dirty="0" smtClean="0"/>
              <a:t> на </a:t>
            </a:r>
            <a:r>
              <a:rPr lang="ru-RU" sz="2800" dirty="0" err="1" smtClean="0"/>
              <a:t>запястье.Для</a:t>
            </a:r>
            <a:r>
              <a:rPr lang="ru-RU" sz="2800" dirty="0" smtClean="0"/>
              <a:t> такой зарядки не нужно электричество-тепло тела будет преобразовываться в </a:t>
            </a:r>
            <a:r>
              <a:rPr lang="ru-RU" sz="2800" dirty="0" err="1" smtClean="0"/>
              <a:t>энергию,котораяи</a:t>
            </a:r>
            <a:r>
              <a:rPr lang="ru-RU" sz="2800" dirty="0" smtClean="0"/>
              <a:t> будет заряжать </a:t>
            </a:r>
            <a:r>
              <a:rPr lang="ru-RU" sz="2800" dirty="0" err="1" smtClean="0"/>
              <a:t>браслет,-а</a:t>
            </a:r>
            <a:r>
              <a:rPr lang="ru-RU" sz="2800" dirty="0" smtClean="0"/>
              <a:t> </a:t>
            </a:r>
            <a:r>
              <a:rPr lang="ru-RU" sz="2800" dirty="0" err="1" smtClean="0"/>
              <a:t>значит,человек</a:t>
            </a:r>
            <a:r>
              <a:rPr lang="ru-RU" sz="2800" dirty="0" smtClean="0"/>
              <a:t> сможет надолго уходить из </a:t>
            </a:r>
            <a:r>
              <a:rPr lang="ru-RU" sz="2800" dirty="0" err="1" smtClean="0"/>
              <a:t>дома.Зарядка</a:t>
            </a:r>
            <a:r>
              <a:rPr lang="ru-RU" sz="2800" dirty="0" smtClean="0"/>
              <a:t> от тепла подойдет пожилым </a:t>
            </a:r>
            <a:r>
              <a:rPr lang="ru-RU" sz="2800" dirty="0" err="1" smtClean="0"/>
              <a:t>людям.С</a:t>
            </a:r>
            <a:r>
              <a:rPr lang="ru-RU" sz="2800" dirty="0" smtClean="0"/>
              <a:t> такой зарядкой не нужно волноваться о </a:t>
            </a:r>
            <a:r>
              <a:rPr lang="ru-RU" sz="2800" dirty="0" err="1" smtClean="0"/>
              <a:t>том,что</a:t>
            </a:r>
            <a:r>
              <a:rPr lang="ru-RU" sz="2800" dirty="0" smtClean="0"/>
              <a:t> браслет</a:t>
            </a:r>
            <a:endParaRPr sz="28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4F444E15-7C7C-19DD-F09E-3A91CD457F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1408470" y="64060"/>
            <a:ext cx="848769" cy="640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00716894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rPr/>
                <a:pPr/>
                <a:t>5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  <a:sym typeface="Gilroy-Medium"/>
                </a:defRPr>
              </a:lvl1pPr>
            </a:lstStyle>
            <a:p>
              <a:pPr algn="ctr"/>
              <a:r>
                <a:rPr lang="ru-RU" dirty="0"/>
                <a:t>Рынок</a:t>
              </a:r>
              <a:endParaRPr dirty="0"/>
            </a:p>
          </p:txBody>
        </p:sp>
      </p:grpSp>
      <p:sp>
        <p:nvSpPr>
          <p:cNvPr id="218" name="Прямоугольник 7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xmlns="" id="{D06A3EE1-1BC0-ECA5-005D-792DD6A8BAD8}"/>
              </a:ext>
            </a:extLst>
          </p:cNvPr>
          <p:cNvSpPr txBox="1"/>
          <p:nvPr/>
        </p:nvSpPr>
        <p:spPr>
          <a:xfrm>
            <a:off x="993679" y="3122527"/>
            <a:ext cx="10372013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ctr"/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17B1D34B-E49E-DB10-C049-3BA82A0AD3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1408470" y="64060"/>
            <a:ext cx="848769" cy="640979"/>
          </a:xfrm>
          <a:prstGeom prst="rect">
            <a:avLst/>
          </a:prstGeom>
        </p:spPr>
      </p:pic>
      <p:pic>
        <p:nvPicPr>
          <p:cNvPr id="13318" name="Picture 6" descr="https://static.tildacdn.com/tild3833-6639-4231-b963-656130643633/kts-2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57984" y="705039"/>
            <a:ext cx="7434072" cy="50008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608309931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rPr/>
                <a:pPr/>
                <a:t>6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  <a:sym typeface="Gilroy-Medium"/>
                </a:defRPr>
              </a:lvl1pPr>
            </a:lstStyle>
            <a:p>
              <a:pPr algn="ctr"/>
              <a:r>
                <a:rPr lang="ru-RU" dirty="0"/>
                <a:t>Бизнес-модель</a:t>
              </a:r>
              <a:endParaRPr dirty="0"/>
            </a:p>
          </p:txBody>
        </p:sp>
      </p:grpSp>
      <p:sp>
        <p:nvSpPr>
          <p:cNvPr id="218" name="Прямоугольник 7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graphicFrame>
        <p:nvGraphicFramePr>
          <p:cNvPr id="3" name="Google Shape;101;p7">
            <a:extLst>
              <a:ext uri="{FF2B5EF4-FFF2-40B4-BE49-F238E27FC236}">
                <a16:creationId xmlns:a16="http://schemas.microsoft.com/office/drawing/2014/main" xmlns="" id="{11CF4ACD-D982-7C64-CFBF-B9EED2CD2FE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828749823"/>
              </p:ext>
            </p:extLst>
          </p:nvPr>
        </p:nvGraphicFramePr>
        <p:xfrm>
          <a:off x="165457" y="979323"/>
          <a:ext cx="11807467" cy="5286476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25389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124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4035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5638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230028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00260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4625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cap="none" spc="0" baseline="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uFillTx/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Ключевые партнеры</a:t>
                      </a: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Ключевые виды деятельности</a:t>
                      </a: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cap="none" spc="0" baseline="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uFillTx/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Ценностное </a:t>
                      </a:r>
                      <a:r>
                        <a:rPr lang="ru-RU" sz="1200" b="1" i="0" u="none" strike="noStrike" cap="none" spc="0" baseline="0" dirty="0" err="1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uFillTx/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предложление</a:t>
                      </a:r>
                      <a:endParaRPr lang="ru-RU" sz="1200" b="1" i="0" u="none" strike="noStrike" cap="none" spc="0" baseline="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uFillTx/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Взаимоотношения с клиентом</a:t>
                      </a:r>
                    </a:p>
                  </a:txBody>
                  <a:tcPr marL="68575" marR="71750" marT="91425" marB="91425">
                    <a:lnL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Потребительские сегменты</a:t>
                      </a: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575993">
                <a:tc rowSpan="3"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2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rowSpan="3" gridSpan="2">
                  <a:txBody>
                    <a:bodyPr/>
                    <a:lstStyle/>
                    <a:p>
                      <a:pPr marL="0" marR="429911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625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Ключевые ресурсы </a:t>
                      </a:r>
                      <a:endParaRPr sz="1200" b="1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Каналы сбыта</a:t>
                      </a:r>
                      <a:endParaRPr sz="1200" b="1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1185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2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62582">
                <a:tc grid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Структура затрат</a:t>
                      </a:r>
                      <a:endParaRPr sz="1200" b="1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Потоки поступления дохода</a:t>
                      </a:r>
                      <a:endParaRPr sz="1200" b="1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204150">
                <a:tc grid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2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168652D6-9700-6196-2517-1D6AE095809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1408470" y="64060"/>
            <a:ext cx="848769" cy="640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0465607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rPr/>
                <a:pPr/>
                <a:t>7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  <a:sym typeface="Gilroy-Medium"/>
                </a:defRPr>
              </a:lvl1pPr>
            </a:lstStyle>
            <a:p>
              <a:pPr algn="ctr"/>
              <a:r>
                <a:rPr lang="ru-RU" dirty="0"/>
                <a:t>Конкуренты</a:t>
              </a:r>
              <a:endParaRPr dirty="0"/>
            </a:p>
          </p:txBody>
        </p:sp>
      </p:grpSp>
      <p:sp>
        <p:nvSpPr>
          <p:cNvPr id="218" name="Прямоугольник 7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xmlns="" id="{BC531095-3DF4-A4CA-2C9D-3286A9F70878}"/>
              </a:ext>
            </a:extLst>
          </p:cNvPr>
          <p:cNvSpPr txBox="1"/>
          <p:nvPr/>
        </p:nvSpPr>
        <p:spPr>
          <a:xfrm>
            <a:off x="1115353" y="497308"/>
            <a:ext cx="10372013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ctr"/>
            <a:r>
              <a:rPr lang="ru-RU" dirty="0"/>
              <a:t>Анализ конкурентов, основные конкурентные преимущества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4A8DB175-0F0A-5E97-8A24-EDAFFCD597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576919173"/>
              </p:ext>
            </p:extLst>
          </p:nvPr>
        </p:nvGraphicFramePr>
        <p:xfrm>
          <a:off x="225807" y="1710634"/>
          <a:ext cx="11610972" cy="2468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24380">
                  <a:extLst>
                    <a:ext uri="{9D8B030D-6E8A-4147-A177-3AD203B41FA5}">
                      <a16:colId xmlns:a16="http://schemas.microsoft.com/office/drawing/2014/main" xmlns="" val="1622361675"/>
                    </a:ext>
                  </a:extLst>
                </a:gridCol>
                <a:gridCol w="2396648">
                  <a:extLst>
                    <a:ext uri="{9D8B030D-6E8A-4147-A177-3AD203B41FA5}">
                      <a16:colId xmlns:a16="http://schemas.microsoft.com/office/drawing/2014/main" xmlns="" val="740216891"/>
                    </a:ext>
                  </a:extLst>
                </a:gridCol>
                <a:gridCol w="2396648">
                  <a:extLst>
                    <a:ext uri="{9D8B030D-6E8A-4147-A177-3AD203B41FA5}">
                      <a16:colId xmlns:a16="http://schemas.microsoft.com/office/drawing/2014/main" xmlns="" val="2531597512"/>
                    </a:ext>
                  </a:extLst>
                </a:gridCol>
                <a:gridCol w="2396648">
                  <a:extLst>
                    <a:ext uri="{9D8B030D-6E8A-4147-A177-3AD203B41FA5}">
                      <a16:colId xmlns:a16="http://schemas.microsoft.com/office/drawing/2014/main" xmlns="" val="3460724083"/>
                    </a:ext>
                  </a:extLst>
                </a:gridCol>
                <a:gridCol w="2396648">
                  <a:extLst>
                    <a:ext uri="{9D8B030D-6E8A-4147-A177-3AD203B41FA5}">
                      <a16:colId xmlns:a16="http://schemas.microsoft.com/office/drawing/2014/main" xmlns="" val="259595476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600" b="1" i="0" u="none" strike="noStrike" kern="1200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ПРОИЗВОДИТЕЛЬ</a:t>
                      </a: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 </a:t>
                      </a:r>
                      <a:r>
                        <a:rPr lang="ru-RU" sz="1600" b="1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Х1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 Х2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 Х3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dirty="0">
                          <a:solidFill>
                            <a:schemeClr val="bg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ПРОДУКТ</a:t>
                      </a:r>
                      <a:r>
                        <a:rPr lang="ru-RU" sz="1600" b="1" i="0" baseline="0" dirty="0">
                          <a:solidFill>
                            <a:schemeClr val="bg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 ПРОЕКТА</a:t>
                      </a:r>
                      <a:endParaRPr lang="de-DE" sz="1600" b="1" i="0" dirty="0">
                        <a:solidFill>
                          <a:schemeClr val="bg1"/>
                        </a:solidFill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71932413"/>
                  </a:ext>
                </a:extLst>
              </a:tr>
              <a:tr h="385392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600" b="0" i="0" u="none" strike="noStrike" kern="1200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Продукт/фото</a:t>
                      </a: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2400" b="0" i="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2400" b="0" i="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2400" b="0" i="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i="0" dirty="0">
                        <a:solidFill>
                          <a:srgbClr val="FF0000"/>
                        </a:solidFill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66716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kern="1200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Страна</a:t>
                      </a: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+mj-lt"/>
                        <a:ea typeface="+mn-ea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16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+mj-lt"/>
                        <a:ea typeface="+mn-ea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16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+mj-lt"/>
                        <a:ea typeface="+mn-ea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i="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462870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1" u="none" strike="noStrike" kern="1200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Состав…</a:t>
                      </a: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 dirty="0">
                        <a:solidFill>
                          <a:schemeClr val="tx1"/>
                        </a:solidFill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027915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1" u="none" strike="noStrike" kern="1200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Масса, г</a:t>
                      </a: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064367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kern="1200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Стоимость, руб.</a:t>
                      </a: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+mj-lt"/>
                        <a:ea typeface="+mn-ea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+mj-lt"/>
                        <a:ea typeface="+mn-ea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1" dirty="0">
                        <a:solidFill>
                          <a:srgbClr val="ED3833"/>
                        </a:solidFill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806657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kern="1200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Недостатки</a:t>
                      </a: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endParaRPr lang="ru-RU" sz="14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+mj-lt"/>
                        <a:ea typeface="+mn-ea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j-lt"/>
                        </a:rPr>
                        <a:t>-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8E1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6694CEC-39CD-D1F3-F37E-5D850F29282D}"/>
              </a:ext>
            </a:extLst>
          </p:cNvPr>
          <p:cNvSpPr txBox="1"/>
          <p:nvPr/>
        </p:nvSpPr>
        <p:spPr>
          <a:xfrm>
            <a:off x="247652" y="4848953"/>
            <a:ext cx="6172198" cy="32932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b="1" dirty="0" smtClean="0">
                <a:latin typeface="+mj-lt"/>
              </a:rPr>
              <a:t>ПРЕИМУЩЕСТВА ПРОДУКТА</a:t>
            </a:r>
            <a:r>
              <a:rPr lang="en-US" sz="1600" b="1" dirty="0" smtClean="0">
                <a:latin typeface="+mj-lt"/>
              </a:rPr>
              <a:t>:</a:t>
            </a:r>
            <a:r>
              <a:rPr lang="ru-RU" sz="1600" b="1" dirty="0" smtClean="0">
                <a:latin typeface="+mj-lt"/>
              </a:rPr>
              <a:t> </a:t>
            </a:r>
          </a:p>
          <a:p>
            <a:r>
              <a:rPr lang="ru-RU" sz="1600" dirty="0" smtClean="0">
                <a:solidFill>
                  <a:srgbClr val="ED3833"/>
                </a:solidFill>
                <a:latin typeface="+mj-lt"/>
                <a:sym typeface="Webdings" panose="05030102010509060703" pitchFamily="18" charset="2"/>
              </a:rPr>
              <a:t>Беспроводная зарядка</a:t>
            </a:r>
            <a:endParaRPr lang="ru-RU" sz="1600" dirty="0" smtClean="0">
              <a:latin typeface="+mj-lt"/>
            </a:endParaRPr>
          </a:p>
          <a:p>
            <a:r>
              <a:rPr lang="ru-RU" sz="1600" dirty="0" smtClean="0">
                <a:solidFill>
                  <a:srgbClr val="ED3833"/>
                </a:solidFill>
                <a:sym typeface="Webdings" panose="05030102010509060703" pitchFamily="18" charset="2"/>
              </a:rPr>
              <a:t>Не разряжается</a:t>
            </a:r>
          </a:p>
          <a:p>
            <a:r>
              <a:rPr lang="ru-RU" sz="1600" dirty="0" smtClean="0">
                <a:solidFill>
                  <a:srgbClr val="ED3833"/>
                </a:solidFill>
                <a:sym typeface="Webdings" panose="05030102010509060703" pitchFamily="18" charset="2"/>
              </a:rPr>
              <a:t>Портативная</a:t>
            </a:r>
          </a:p>
          <a:p>
            <a:r>
              <a:rPr lang="ru-RU" sz="1600" dirty="0" smtClean="0">
                <a:solidFill>
                  <a:srgbClr val="ED3833"/>
                </a:solidFill>
                <a:sym typeface="Webdings" panose="05030102010509060703" pitchFamily="18" charset="2"/>
              </a:rPr>
              <a:t>Всегда под рукой</a:t>
            </a:r>
          </a:p>
          <a:p>
            <a:r>
              <a:rPr lang="ru-RU" sz="1600" dirty="0" smtClean="0">
                <a:solidFill>
                  <a:srgbClr val="ED3833"/>
                </a:solidFill>
                <a:sym typeface="Webdings" panose="05030102010509060703" pitchFamily="18" charset="2"/>
              </a:rPr>
              <a:t>Заряжается от тепла </a:t>
            </a:r>
            <a:r>
              <a:rPr lang="ru-RU" sz="1600" dirty="0" err="1" smtClean="0">
                <a:solidFill>
                  <a:srgbClr val="ED3833"/>
                </a:solidFill>
                <a:sym typeface="Webdings" panose="05030102010509060703" pitchFamily="18" charset="2"/>
              </a:rPr>
              <a:t>тепла</a:t>
            </a:r>
            <a:endParaRPr lang="ru-RU" sz="1600" dirty="0" smtClean="0">
              <a:solidFill>
                <a:srgbClr val="ED3833"/>
              </a:solidFill>
              <a:sym typeface="Webdings" panose="05030102010509060703" pitchFamily="18" charset="2"/>
            </a:endParaRPr>
          </a:p>
          <a:p>
            <a:endParaRPr lang="ru-RU" sz="1600" dirty="0" smtClean="0">
              <a:solidFill>
                <a:srgbClr val="ED3833"/>
              </a:solidFill>
              <a:sym typeface="Webdings" panose="05030102010509060703" pitchFamily="18" charset="2"/>
            </a:endParaRPr>
          </a:p>
          <a:p>
            <a:endParaRPr lang="ru-RU" sz="1600" dirty="0" smtClean="0">
              <a:solidFill>
                <a:srgbClr val="ED3833"/>
              </a:solidFill>
              <a:sym typeface="Webdings" panose="05030102010509060703" pitchFamily="18" charset="2"/>
            </a:endParaRPr>
          </a:p>
          <a:p>
            <a:endParaRPr lang="ru-RU" sz="1600" dirty="0" smtClean="0">
              <a:solidFill>
                <a:srgbClr val="ED3833"/>
              </a:solidFill>
              <a:sym typeface="Webdings" panose="05030102010509060703" pitchFamily="18" charset="2"/>
            </a:endParaRPr>
          </a:p>
          <a:p>
            <a:endParaRPr lang="ru-RU" sz="1600" dirty="0" smtClean="0">
              <a:solidFill>
                <a:srgbClr val="ED3833"/>
              </a:solidFill>
              <a:sym typeface="Webdings" panose="05030102010509060703" pitchFamily="18" charset="2"/>
            </a:endParaRPr>
          </a:p>
          <a:p>
            <a:endParaRPr lang="ru-RU" sz="1600" dirty="0" smtClean="0">
              <a:solidFill>
                <a:srgbClr val="ED3833"/>
              </a:solidFill>
              <a:sym typeface="Webdings" panose="05030102010509060703" pitchFamily="18" charset="2"/>
            </a:endParaRPr>
          </a:p>
          <a:p>
            <a:endParaRPr lang="ru-RU" sz="1600" dirty="0" smtClean="0">
              <a:solidFill>
                <a:srgbClr val="ED3833"/>
              </a:solidFill>
              <a:sym typeface="Webdings" panose="05030102010509060703" pitchFamily="18" charset="2"/>
            </a:endParaRPr>
          </a:p>
          <a:p>
            <a:endParaRPr lang="ru-RU" sz="1600" dirty="0">
              <a:latin typeface="+mj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AD5BBE5-8688-38FA-BA3C-37511BF8A748}"/>
              </a:ext>
            </a:extLst>
          </p:cNvPr>
          <p:cNvSpPr txBox="1"/>
          <p:nvPr/>
        </p:nvSpPr>
        <p:spPr>
          <a:xfrm>
            <a:off x="6684390" y="4832951"/>
            <a:ext cx="5174233" cy="830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b="1" dirty="0">
                <a:latin typeface="+mj-lt"/>
              </a:rPr>
              <a:t>НИША ПРОДУКТА</a:t>
            </a:r>
            <a:r>
              <a:rPr lang="en-US" sz="1600" b="1" dirty="0">
                <a:latin typeface="+mj-lt"/>
              </a:rPr>
              <a:t>:</a:t>
            </a:r>
            <a:r>
              <a:rPr lang="ru-RU" sz="1600" b="1" dirty="0">
                <a:latin typeface="+mj-lt"/>
              </a:rPr>
              <a:t> </a:t>
            </a:r>
          </a:p>
          <a:p>
            <a:r>
              <a:rPr lang="ru-RU" sz="1600" dirty="0">
                <a:solidFill>
                  <a:srgbClr val="ED3833"/>
                </a:solidFill>
                <a:latin typeface="+mj-lt"/>
                <a:sym typeface="Webdings" panose="05030102010509060703" pitchFamily="18" charset="2"/>
              </a:rPr>
              <a:t></a:t>
            </a:r>
            <a:endParaRPr lang="ru-RU" sz="1600" dirty="0">
              <a:latin typeface="+mj-lt"/>
            </a:endParaRPr>
          </a:p>
          <a:p>
            <a:r>
              <a:rPr lang="ru-RU" sz="1600" dirty="0">
                <a:solidFill>
                  <a:srgbClr val="ED3833"/>
                </a:solidFill>
                <a:sym typeface="Webdings" panose="05030102010509060703" pitchFamily="18" charset="2"/>
              </a:rPr>
              <a:t></a:t>
            </a:r>
            <a:endParaRPr lang="ru-RU" sz="1600" dirty="0">
              <a:latin typeface="+mj-lt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4C30DEF2-1DA4-4DD8-6EC4-8D050C92556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1408470" y="64060"/>
            <a:ext cx="848769" cy="640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78553955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rPr/>
                <a:pPr/>
                <a:t>8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  <a:sym typeface="Gilroy-Medium"/>
                </a:defRPr>
              </a:lvl1pPr>
            </a:lstStyle>
            <a:p>
              <a:pPr algn="ctr"/>
              <a:r>
                <a:rPr lang="ru-RU" dirty="0"/>
                <a:t>План развития проекта</a:t>
              </a:r>
              <a:endParaRPr dirty="0"/>
            </a:p>
          </p:txBody>
        </p:sp>
      </p:grpSp>
      <p:sp>
        <p:nvSpPr>
          <p:cNvPr id="218" name="Прямоугольник 7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xmlns="" id="{A1518250-692C-1FCC-18B6-5EA23B75BD32}"/>
              </a:ext>
            </a:extLst>
          </p:cNvPr>
          <p:cNvGrpSpPr/>
          <p:nvPr/>
        </p:nvGrpSpPr>
        <p:grpSpPr>
          <a:xfrm>
            <a:off x="934801" y="1052333"/>
            <a:ext cx="8864434" cy="779666"/>
            <a:chOff x="539803" y="1123027"/>
            <a:chExt cx="8864434" cy="1044000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CD119CC7-9378-1686-F47B-2BC38F90A9DE}"/>
                </a:ext>
              </a:extLst>
            </p:cNvPr>
            <p:cNvSpPr/>
            <p:nvPr/>
          </p:nvSpPr>
          <p:spPr>
            <a:xfrm>
              <a:off x="539803" y="1123027"/>
              <a:ext cx="1118293" cy="1044000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ятиугольник 11">
              <a:extLst>
                <a:ext uri="{FF2B5EF4-FFF2-40B4-BE49-F238E27FC236}">
                  <a16:creationId xmlns:a16="http://schemas.microsoft.com/office/drawing/2014/main" xmlns="" id="{E3BECF82-7D62-0653-78F0-DE343F414225}"/>
                </a:ext>
              </a:extLst>
            </p:cNvPr>
            <p:cNvSpPr/>
            <p:nvPr/>
          </p:nvSpPr>
          <p:spPr>
            <a:xfrm>
              <a:off x="556716" y="1123027"/>
              <a:ext cx="5580000" cy="1044000"/>
            </a:xfrm>
            <a:prstGeom prst="homePlate">
              <a:avLst>
                <a:gd name="adj" fmla="val 36538"/>
              </a:avLst>
            </a:prstGeom>
            <a:noFill/>
            <a:ln w="38100">
              <a:solidFill>
                <a:srgbClr val="B5D8E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08000" tIns="46800" rIns="108000" rtlCol="0" anchor="ctr" anchorCtr="0"/>
            <a:lstStyle/>
            <a:p>
              <a:pPr marL="625475" indent="-625475"/>
              <a:r>
                <a:rPr lang="ru-RU" sz="2200" b="1" dirty="0">
                  <a:solidFill>
                    <a:srgbClr val="0D0D0D"/>
                  </a:solidFill>
                  <a:latin typeface="+mj-lt"/>
                </a:rPr>
                <a:t>Этап 1</a:t>
              </a:r>
            </a:p>
            <a:p>
              <a:pPr marL="625475" indent="-625475"/>
              <a:r>
                <a:rPr lang="ru-RU" dirty="0" smtClean="0">
                  <a:solidFill>
                    <a:srgbClr val="0D0D0D"/>
                  </a:solidFill>
                  <a:latin typeface="+mj-lt"/>
                </a:rPr>
                <a:t>(1 год)</a:t>
              </a:r>
              <a:r>
                <a:rPr lang="ru-RU" sz="2400" dirty="0" smtClean="0">
                  <a:solidFill>
                    <a:srgbClr val="0D0D0D"/>
                  </a:solidFill>
                  <a:latin typeface="+mj-lt"/>
                </a:rPr>
                <a:t> </a:t>
              </a:r>
              <a:endParaRPr lang="ru-RU" sz="2400" dirty="0">
                <a:solidFill>
                  <a:srgbClr val="0D0D0D"/>
                </a:solidFill>
                <a:latin typeface="+mj-lt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xmlns="" id="{46E06FE0-A67A-A60E-AC74-AC5C71D9285E}"/>
                </a:ext>
              </a:extLst>
            </p:cNvPr>
            <p:cNvSpPr/>
            <p:nvPr/>
          </p:nvSpPr>
          <p:spPr>
            <a:xfrm>
              <a:off x="1704513" y="1167974"/>
              <a:ext cx="430523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400" b="1" dirty="0" smtClean="0">
                  <a:solidFill>
                    <a:srgbClr val="0D0D0D"/>
                  </a:solidFill>
                  <a:latin typeface="+mj-lt"/>
                </a:rPr>
                <a:t>Разработка и технологии. </a:t>
              </a:r>
            </a:p>
            <a:p>
              <a:r>
                <a:rPr lang="ru-RU" sz="1400" b="1" dirty="0" smtClean="0">
                  <a:solidFill>
                    <a:srgbClr val="0D0D0D"/>
                  </a:solidFill>
                  <a:latin typeface="+mj-lt"/>
                </a:rPr>
                <a:t>Оплата работы штата инженеров.</a:t>
              </a:r>
              <a:endParaRPr lang="ru-RU" sz="1400" b="1" i="1" dirty="0">
                <a:solidFill>
                  <a:srgbClr val="0D0D0D"/>
                </a:solidFill>
                <a:latin typeface="+mj-lt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xmlns="" id="{213B4018-B77E-A8B2-CCF6-90BE14D91CB9}"/>
                </a:ext>
              </a:extLst>
            </p:cNvPr>
            <p:cNvSpPr/>
            <p:nvPr/>
          </p:nvSpPr>
          <p:spPr>
            <a:xfrm>
              <a:off x="6322850" y="1379473"/>
              <a:ext cx="308138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800" b="1" dirty="0" smtClean="0">
                  <a:solidFill>
                    <a:srgbClr val="ED3833"/>
                  </a:solidFill>
                </a:rPr>
                <a:t>300 тыс.руб</a:t>
              </a:r>
              <a:r>
                <a:rPr lang="ru-RU" sz="2800" b="1" dirty="0">
                  <a:solidFill>
                    <a:srgbClr val="ED3833"/>
                  </a:solidFill>
                </a:rPr>
                <a:t>.</a:t>
              </a:r>
            </a:p>
          </p:txBody>
        </p:sp>
      </p:grp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xmlns="" id="{CDBCA2DD-77A9-0F87-AB34-B5A2982DEFC1}"/>
              </a:ext>
            </a:extLst>
          </p:cNvPr>
          <p:cNvGrpSpPr/>
          <p:nvPr/>
        </p:nvGrpSpPr>
        <p:grpSpPr>
          <a:xfrm>
            <a:off x="2005881" y="2377441"/>
            <a:ext cx="9221282" cy="960119"/>
            <a:chOff x="2374087" y="3513048"/>
            <a:chExt cx="8853076" cy="864108"/>
          </a:xfrm>
        </p:grpSpPr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xmlns="" id="{1484DBC0-A515-E909-32CE-310F30819404}"/>
                </a:ext>
              </a:extLst>
            </p:cNvPr>
            <p:cNvSpPr/>
            <p:nvPr/>
          </p:nvSpPr>
          <p:spPr>
            <a:xfrm>
              <a:off x="2374087" y="3513048"/>
              <a:ext cx="1118293" cy="864108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7" name="Пятиугольник 16">
              <a:extLst>
                <a:ext uri="{FF2B5EF4-FFF2-40B4-BE49-F238E27FC236}">
                  <a16:creationId xmlns:a16="http://schemas.microsoft.com/office/drawing/2014/main" xmlns="" id="{F7A9306E-D2E3-E2B7-407F-87F122588D71}"/>
                </a:ext>
              </a:extLst>
            </p:cNvPr>
            <p:cNvSpPr/>
            <p:nvPr/>
          </p:nvSpPr>
          <p:spPr>
            <a:xfrm>
              <a:off x="2374087" y="3513048"/>
              <a:ext cx="5596913" cy="864108"/>
            </a:xfrm>
            <a:prstGeom prst="homePlate">
              <a:avLst>
                <a:gd name="adj" fmla="val 36538"/>
              </a:avLst>
            </a:prstGeom>
            <a:noFill/>
            <a:ln w="38100">
              <a:solidFill>
                <a:srgbClr val="B5D8E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08000" tIns="46800" rIns="108000" rtlCol="0" anchor="ctr" anchorCtr="0"/>
            <a:lstStyle/>
            <a:p>
              <a:pPr marL="625475" indent="-625475"/>
              <a:r>
                <a:rPr lang="ru-RU" sz="2200" b="1" dirty="0">
                  <a:solidFill>
                    <a:srgbClr val="0D0D0D"/>
                  </a:solidFill>
                  <a:latin typeface="+mj-lt"/>
                </a:rPr>
                <a:t>Этап 2</a:t>
              </a:r>
            </a:p>
            <a:p>
              <a:pPr marL="625475" indent="-625475"/>
              <a:r>
                <a:rPr lang="ru-RU" dirty="0" smtClean="0">
                  <a:solidFill>
                    <a:srgbClr val="0D0D0D"/>
                  </a:solidFill>
                  <a:latin typeface="+mj-lt"/>
                </a:rPr>
                <a:t>(1 год)</a:t>
              </a:r>
              <a:r>
                <a:rPr lang="ru-RU" sz="2400" dirty="0" smtClean="0">
                  <a:solidFill>
                    <a:srgbClr val="0D0D0D"/>
                  </a:solidFill>
                  <a:latin typeface="+mj-lt"/>
                </a:rPr>
                <a:t> </a:t>
              </a:r>
              <a:endParaRPr lang="ru-RU" sz="2400" dirty="0">
                <a:solidFill>
                  <a:srgbClr val="0D0D0D"/>
                </a:solidFill>
                <a:latin typeface="+mj-lt"/>
              </a:endParaRPr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xmlns="" id="{A270FF3B-6090-CA24-95B7-AB468FA94EB6}"/>
                </a:ext>
              </a:extLst>
            </p:cNvPr>
            <p:cNvSpPr/>
            <p:nvPr/>
          </p:nvSpPr>
          <p:spPr>
            <a:xfrm>
              <a:off x="3538797" y="3575770"/>
              <a:ext cx="4305230" cy="21683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400" b="1" dirty="0" smtClean="0">
                  <a:solidFill>
                    <a:srgbClr val="0D0D0D"/>
                  </a:solidFill>
                  <a:latin typeface="+mj-lt"/>
                </a:rPr>
                <a:t>Создание </a:t>
              </a:r>
              <a:r>
                <a:rPr lang="ru-RU" sz="1400" b="1" dirty="0" err="1" smtClean="0">
                  <a:solidFill>
                    <a:srgbClr val="0D0D0D"/>
                  </a:solidFill>
                  <a:latin typeface="+mj-lt"/>
                </a:rPr>
                <a:t>протатипов</a:t>
              </a:r>
              <a:r>
                <a:rPr lang="ru-RU" sz="1400" b="1" dirty="0" smtClean="0">
                  <a:solidFill>
                    <a:srgbClr val="0D0D0D"/>
                  </a:solidFill>
                  <a:latin typeface="+mj-lt"/>
                </a:rPr>
                <a:t> и их испытания.</a:t>
              </a:r>
              <a:endParaRPr lang="ru-RU" sz="1400" b="1" dirty="0">
                <a:solidFill>
                  <a:srgbClr val="0D0D0D"/>
                </a:solidFill>
                <a:latin typeface="+mj-lt"/>
              </a:endParaRPr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xmlns="" id="{9BE086EC-1BB4-496C-C6E9-082E1910EB4A}"/>
                </a:ext>
              </a:extLst>
            </p:cNvPr>
            <p:cNvSpPr/>
            <p:nvPr/>
          </p:nvSpPr>
          <p:spPr>
            <a:xfrm>
              <a:off x="8145776" y="3673522"/>
              <a:ext cx="308138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800" b="1" dirty="0" smtClean="0">
                  <a:solidFill>
                    <a:srgbClr val="ED3833"/>
                  </a:solidFill>
                </a:rPr>
                <a:t>100 тыс.руб</a:t>
              </a:r>
              <a:r>
                <a:rPr lang="ru-RU" sz="2800" b="1" dirty="0">
                  <a:solidFill>
                    <a:srgbClr val="ED3833"/>
                  </a:solidFill>
                </a:rPr>
                <a:t>.</a:t>
              </a:r>
            </a:p>
          </p:txBody>
        </p:sp>
      </p:grp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xmlns="" id="{185C2D87-643A-0764-02DF-2C656599751E}"/>
              </a:ext>
            </a:extLst>
          </p:cNvPr>
          <p:cNvGrpSpPr/>
          <p:nvPr/>
        </p:nvGrpSpPr>
        <p:grpSpPr>
          <a:xfrm>
            <a:off x="3346716" y="3831338"/>
            <a:ext cx="8853076" cy="1384996"/>
            <a:chOff x="2374087" y="3513050"/>
            <a:chExt cx="8853076" cy="1118652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xmlns="" id="{2BA18FFD-FC79-6AAF-0234-242BB3BC1C86}"/>
                </a:ext>
              </a:extLst>
            </p:cNvPr>
            <p:cNvSpPr/>
            <p:nvPr/>
          </p:nvSpPr>
          <p:spPr>
            <a:xfrm>
              <a:off x="2374087" y="3513050"/>
              <a:ext cx="1118293" cy="1019205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2" name="Пятиугольник 21">
              <a:extLst>
                <a:ext uri="{FF2B5EF4-FFF2-40B4-BE49-F238E27FC236}">
                  <a16:creationId xmlns:a16="http://schemas.microsoft.com/office/drawing/2014/main" xmlns="" id="{B1D36661-CED6-D9F0-1F64-805ED4CA057A}"/>
                </a:ext>
              </a:extLst>
            </p:cNvPr>
            <p:cNvSpPr/>
            <p:nvPr/>
          </p:nvSpPr>
          <p:spPr>
            <a:xfrm>
              <a:off x="2391000" y="3513050"/>
              <a:ext cx="5580000" cy="1019205"/>
            </a:xfrm>
            <a:prstGeom prst="homePlate">
              <a:avLst>
                <a:gd name="adj" fmla="val 36538"/>
              </a:avLst>
            </a:prstGeom>
            <a:noFill/>
            <a:ln w="38100">
              <a:solidFill>
                <a:srgbClr val="B5D8E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08000" tIns="46800" rIns="108000" rtlCol="0" anchor="ctr" anchorCtr="0"/>
            <a:lstStyle/>
            <a:p>
              <a:pPr marL="625475" indent="-625475"/>
              <a:r>
                <a:rPr lang="ru-RU" sz="2200" b="1" dirty="0">
                  <a:solidFill>
                    <a:srgbClr val="0D0D0D"/>
                  </a:solidFill>
                  <a:latin typeface="+mj-lt"/>
                </a:rPr>
                <a:t>Этап </a:t>
              </a:r>
              <a:r>
                <a:rPr lang="en-US" sz="2200" b="1" dirty="0">
                  <a:solidFill>
                    <a:srgbClr val="0D0D0D"/>
                  </a:solidFill>
                  <a:latin typeface="+mj-lt"/>
                </a:rPr>
                <a:t>3</a:t>
              </a:r>
              <a:endParaRPr lang="ru-RU" sz="2200" b="1" dirty="0">
                <a:solidFill>
                  <a:srgbClr val="0D0D0D"/>
                </a:solidFill>
                <a:latin typeface="+mj-lt"/>
              </a:endParaRPr>
            </a:p>
            <a:p>
              <a:pPr marL="625475" indent="-625475"/>
              <a:r>
                <a:rPr lang="ru-RU" dirty="0" smtClean="0">
                  <a:solidFill>
                    <a:srgbClr val="0D0D0D"/>
                  </a:solidFill>
                  <a:latin typeface="+mj-lt"/>
                </a:rPr>
                <a:t>(1 год)</a:t>
              </a:r>
              <a:r>
                <a:rPr lang="ru-RU" sz="2400" dirty="0" smtClean="0">
                  <a:solidFill>
                    <a:srgbClr val="0D0D0D"/>
                  </a:solidFill>
                  <a:latin typeface="+mj-lt"/>
                </a:rPr>
                <a:t> </a:t>
              </a:r>
              <a:endParaRPr lang="ru-RU" sz="2400" dirty="0">
                <a:solidFill>
                  <a:srgbClr val="0D0D0D"/>
                </a:solidFill>
                <a:latin typeface="+mj-lt"/>
              </a:endParaRPr>
            </a:p>
          </p:txBody>
        </p:sp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xmlns="" id="{4F73B7F6-E560-6998-5140-F62459EFA60F}"/>
                </a:ext>
              </a:extLst>
            </p:cNvPr>
            <p:cNvSpPr/>
            <p:nvPr/>
          </p:nvSpPr>
          <p:spPr>
            <a:xfrm>
              <a:off x="3538797" y="3513051"/>
              <a:ext cx="4305230" cy="11186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400" b="1" dirty="0" smtClean="0">
                  <a:solidFill>
                    <a:srgbClr val="0D0D0D"/>
                  </a:solidFill>
                  <a:latin typeface="+mj-lt"/>
                </a:rPr>
                <a:t>Выход на рынок. </a:t>
              </a:r>
            </a:p>
            <a:p>
              <a:r>
                <a:rPr lang="ru-RU" sz="1400" b="1" dirty="0" smtClean="0">
                  <a:solidFill>
                    <a:srgbClr val="0D0D0D"/>
                  </a:solidFill>
                  <a:latin typeface="+mj-lt"/>
                </a:rPr>
                <a:t>Введение рекламы и маркетинга.</a:t>
              </a:r>
            </a:p>
            <a:p>
              <a:r>
                <a:rPr lang="ru-RU" sz="1400" b="1" dirty="0" smtClean="0">
                  <a:solidFill>
                    <a:srgbClr val="0D0D0D"/>
                  </a:solidFill>
                  <a:latin typeface="+mj-lt"/>
                </a:rPr>
                <a:t>Разработка сайтов.</a:t>
              </a:r>
            </a:p>
            <a:p>
              <a:r>
                <a:rPr lang="ru-RU" sz="1400" b="1" dirty="0" smtClean="0">
                  <a:solidFill>
                    <a:srgbClr val="0D0D0D"/>
                  </a:solidFill>
                  <a:latin typeface="+mj-lt"/>
                </a:rPr>
                <a:t>Заключение контрактов.</a:t>
              </a:r>
            </a:p>
            <a:p>
              <a:r>
                <a:rPr lang="ru-RU" sz="1400" b="1" dirty="0" smtClean="0">
                  <a:solidFill>
                    <a:srgbClr val="0D0D0D"/>
                  </a:solidFill>
                  <a:latin typeface="+mj-lt"/>
                </a:rPr>
                <a:t>Увеличение продаж.</a:t>
              </a:r>
            </a:p>
            <a:p>
              <a:endParaRPr lang="ru-RU" sz="1400" b="1" dirty="0" smtClean="0">
                <a:solidFill>
                  <a:srgbClr val="0D0D0D"/>
                </a:solidFill>
                <a:latin typeface="+mj-lt"/>
              </a:endParaRPr>
            </a:p>
          </p:txBody>
        </p:sp>
        <p:sp>
          <p:nvSpPr>
            <p:cNvPr id="24" name="Прямоугольник 23">
              <a:extLst>
                <a:ext uri="{FF2B5EF4-FFF2-40B4-BE49-F238E27FC236}">
                  <a16:creationId xmlns:a16="http://schemas.microsoft.com/office/drawing/2014/main" xmlns="" id="{F87662C6-F8F1-CDCC-CE24-CFAD50E6325B}"/>
                </a:ext>
              </a:extLst>
            </p:cNvPr>
            <p:cNvSpPr/>
            <p:nvPr/>
          </p:nvSpPr>
          <p:spPr>
            <a:xfrm>
              <a:off x="8145776" y="3683492"/>
              <a:ext cx="3081387" cy="37176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800" b="1" dirty="0" smtClean="0">
                  <a:solidFill>
                    <a:srgbClr val="ED3833"/>
                  </a:solidFill>
                </a:rPr>
                <a:t>100 тыс.руб</a:t>
              </a:r>
              <a:r>
                <a:rPr lang="ru-RU" sz="2800" b="1" dirty="0">
                  <a:solidFill>
                    <a:srgbClr val="ED3833"/>
                  </a:solidFill>
                </a:rPr>
                <a:t>.</a:t>
              </a:r>
            </a:p>
          </p:txBody>
        </p:sp>
      </p:grp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xmlns="" id="{74B9901A-5362-AC01-CD76-C76788E9C7D0}"/>
              </a:ext>
            </a:extLst>
          </p:cNvPr>
          <p:cNvGrpSpPr/>
          <p:nvPr/>
        </p:nvGrpSpPr>
        <p:grpSpPr>
          <a:xfrm>
            <a:off x="5367018" y="5692850"/>
            <a:ext cx="6284982" cy="615553"/>
            <a:chOff x="5367018" y="5680150"/>
            <a:chExt cx="6284982" cy="615553"/>
          </a:xfrm>
        </p:grpSpPr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xmlns="" id="{BC9AB968-3819-664A-4B38-7FB96E69796D}"/>
                </a:ext>
              </a:extLst>
            </p:cNvPr>
            <p:cNvSpPr/>
            <p:nvPr/>
          </p:nvSpPr>
          <p:spPr>
            <a:xfrm>
              <a:off x="5367018" y="5680150"/>
              <a:ext cx="6284982" cy="615553"/>
            </a:xfrm>
            <a:prstGeom prst="rect">
              <a:avLst/>
            </a:prstGeom>
            <a:solidFill>
              <a:srgbClr val="ED3833"/>
            </a:solidFill>
          </p:spPr>
          <p:txBody>
            <a:bodyPr wrap="square">
              <a:spAutoFit/>
            </a:bodyPr>
            <a:lstStyle/>
            <a:p>
              <a:pPr marL="177800"/>
              <a:r>
                <a:rPr lang="ru-RU" sz="2000" b="1" dirty="0">
                  <a:solidFill>
                    <a:schemeClr val="bg1"/>
                  </a:solidFill>
                  <a:latin typeface="+mj-lt"/>
                </a:rPr>
                <a:t>ИТОГО</a:t>
              </a:r>
              <a:endParaRPr lang="en-US" sz="2000" b="1" dirty="0">
                <a:solidFill>
                  <a:schemeClr val="bg1"/>
                </a:solidFill>
                <a:latin typeface="+mj-lt"/>
              </a:endParaRPr>
            </a:p>
            <a:p>
              <a:pPr marL="177800"/>
              <a:r>
                <a:rPr lang="ru-RU" sz="1400" b="1" dirty="0">
                  <a:solidFill>
                    <a:schemeClr val="bg1"/>
                  </a:solidFill>
                  <a:latin typeface="+mj-lt"/>
                </a:rPr>
                <a:t>бюджет проекта:</a:t>
              </a:r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xmlns="" id="{49D9F780-A5CD-F4AD-FECF-141139271B25}"/>
                </a:ext>
              </a:extLst>
            </p:cNvPr>
            <p:cNvSpPr/>
            <p:nvPr/>
          </p:nvSpPr>
          <p:spPr>
            <a:xfrm>
              <a:off x="9363848" y="5772483"/>
              <a:ext cx="1691489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200" b="1" dirty="0" smtClean="0">
                  <a:solidFill>
                    <a:schemeClr val="bg1"/>
                  </a:solidFill>
                  <a:latin typeface="+mj-lt"/>
                </a:rPr>
                <a:t>500 тыс.руб</a:t>
              </a:r>
              <a:r>
                <a:rPr lang="ru-RU" sz="2200" b="1" dirty="0">
                  <a:solidFill>
                    <a:schemeClr val="bg1"/>
                  </a:solidFill>
                  <a:latin typeface="+mj-lt"/>
                </a:rPr>
                <a:t>.</a:t>
              </a:r>
            </a:p>
          </p:txBody>
        </p:sp>
      </p:grp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BDADC698-DD53-B1EC-E48E-57F576A602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1408470" y="64060"/>
            <a:ext cx="848769" cy="640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22733685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rPr/>
                <a:pPr/>
                <a:t>9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  <a:sym typeface="Gilroy-Medium"/>
                </a:defRPr>
              </a:lvl1pPr>
            </a:lstStyle>
            <a:p>
              <a:pPr algn="ctr"/>
              <a:r>
                <a:rPr lang="ru-RU" dirty="0"/>
                <a:t>Команда проекта</a:t>
              </a:r>
              <a:endParaRPr dirty="0"/>
            </a:p>
          </p:txBody>
        </p:sp>
      </p:grpSp>
      <p:sp>
        <p:nvSpPr>
          <p:cNvPr id="218" name="Прямоугольник 7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xmlns="" id="{AB8BC5A3-17D1-E735-5EC9-E72011376CD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37759" y="962334"/>
            <a:ext cx="2418113" cy="2265068"/>
          </a:xfrm>
          <a:prstGeom prst="rect">
            <a:avLst/>
          </a:prstGeom>
        </p:spPr>
      </p:pic>
      <p:graphicFrame>
        <p:nvGraphicFramePr>
          <p:cNvPr id="31" name="Таблица 30">
            <a:extLst>
              <a:ext uri="{FF2B5EF4-FFF2-40B4-BE49-F238E27FC236}">
                <a16:creationId xmlns:a16="http://schemas.microsoft.com/office/drawing/2014/main" xmlns="" id="{B8E924C8-8B23-48CD-D5EF-3C867E8D8B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509520963"/>
              </p:ext>
            </p:extLst>
          </p:nvPr>
        </p:nvGraphicFramePr>
        <p:xfrm>
          <a:off x="264159" y="3320730"/>
          <a:ext cx="11647923" cy="2499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73928">
                  <a:extLst>
                    <a:ext uri="{9D8B030D-6E8A-4147-A177-3AD203B41FA5}">
                      <a16:colId xmlns:a16="http://schemas.microsoft.com/office/drawing/2014/main" xmlns="" val="740216891"/>
                    </a:ext>
                  </a:extLst>
                </a:gridCol>
                <a:gridCol w="2534856">
                  <a:extLst>
                    <a:ext uri="{9D8B030D-6E8A-4147-A177-3AD203B41FA5}">
                      <a16:colId xmlns:a16="http://schemas.microsoft.com/office/drawing/2014/main" xmlns="" val="3708465582"/>
                    </a:ext>
                  </a:extLst>
                </a:gridCol>
                <a:gridCol w="2558004">
                  <a:extLst>
                    <a:ext uri="{9D8B030D-6E8A-4147-A177-3AD203B41FA5}">
                      <a16:colId xmlns:a16="http://schemas.microsoft.com/office/drawing/2014/main" xmlns="" val="2531597512"/>
                    </a:ext>
                  </a:extLst>
                </a:gridCol>
                <a:gridCol w="2314938">
                  <a:extLst>
                    <a:ext uri="{9D8B030D-6E8A-4147-A177-3AD203B41FA5}">
                      <a16:colId xmlns:a16="http://schemas.microsoft.com/office/drawing/2014/main" xmlns="" val="3460724083"/>
                    </a:ext>
                  </a:extLst>
                </a:gridCol>
                <a:gridCol w="2166197">
                  <a:extLst>
                    <a:ext uri="{9D8B030D-6E8A-4147-A177-3AD203B41FA5}">
                      <a16:colId xmlns:a16="http://schemas.microsoft.com/office/drawing/2014/main" xmlns="" val="259595476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1"/>
                          </a:solidFill>
                          <a:latin typeface="+mj-lt"/>
                        </a:rPr>
                        <a:t>ЛИДЕР</a:t>
                      </a:r>
                    </a:p>
                    <a:p>
                      <a:pPr algn="ctr"/>
                      <a:r>
                        <a:rPr lang="ru-RU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УПРАВЛЕНИЕ </a:t>
                      </a:r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ПРОЕКТОМ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1"/>
                          </a:solidFill>
                          <a:latin typeface="+mj-lt"/>
                        </a:rPr>
                        <a:t>РАЗРАБОТЧИК</a:t>
                      </a:r>
                      <a:endParaRPr lang="en-US" sz="2000" b="1" dirty="0" smtClean="0">
                        <a:solidFill>
                          <a:schemeClr val="accent1"/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ru-RU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УПРАВЛЕНИЕ </a:t>
                      </a:r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РАЗРАБОТКОЙ</a:t>
                      </a:r>
                      <a:endParaRPr lang="ru-RU" sz="12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+mj-lt"/>
                        <a:ea typeface="+mn-ea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accent1"/>
                          </a:solidFill>
                          <a:latin typeface="+mj-lt"/>
                        </a:rPr>
                        <a:t>Технический специалист</a:t>
                      </a:r>
                    </a:p>
                    <a:p>
                      <a:pPr algn="ctr"/>
                      <a:r>
                        <a:rPr lang="ru-RU" sz="18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Оценка</a:t>
                      </a:r>
                      <a:r>
                        <a:rPr lang="ru-RU" sz="1800" b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 рынков</a:t>
                      </a:r>
                      <a:endParaRPr lang="en-US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accent1"/>
                          </a:solidFill>
                          <a:latin typeface="+mj-lt"/>
                        </a:rPr>
                        <a:t>C</a:t>
                      </a:r>
                      <a:r>
                        <a:rPr lang="ru-RU" sz="2000" b="1" dirty="0" smtClean="0">
                          <a:solidFill>
                            <a:schemeClr val="accent1"/>
                          </a:solidFill>
                          <a:latin typeface="+mj-lt"/>
                        </a:rPr>
                        <a:t>М</a:t>
                      </a:r>
                      <a:r>
                        <a:rPr lang="ru-RU" sz="2000" b="1" dirty="0">
                          <a:solidFill>
                            <a:schemeClr val="accent1"/>
                          </a:solidFill>
                          <a:latin typeface="+mj-lt"/>
                        </a:rPr>
                        <a:t>М</a:t>
                      </a:r>
                      <a:endParaRPr lang="en-US" sz="2000" b="1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ПРОДВИЖЕНИЕ</a:t>
                      </a:r>
                      <a:endParaRPr kumimoji="0" lang="ru-RU" sz="1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accent1"/>
                          </a:solidFill>
                          <a:latin typeface="+mj-lt"/>
                        </a:rPr>
                        <a:t>ПРОГРАММИСТ</a:t>
                      </a:r>
                      <a:endParaRPr lang="en-US" sz="2000" b="1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РАЗРАБОТКА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971932413"/>
                  </a:ext>
                </a:extLst>
              </a:tr>
              <a:tr h="33957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cap="none" spc="0" baseline="0" dirty="0" smtClean="0"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РЫЖОВА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cap="none" spc="0" baseline="0" dirty="0" smtClean="0"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Екатерина Дмитриевна</a:t>
                      </a:r>
                      <a:endParaRPr lang="ru-RU" sz="1200" b="1" i="0" u="none" strike="noStrike" kern="1200" cap="none" spc="0" baseline="0" dirty="0">
                        <a:solidFill>
                          <a:schemeClr val="tx1"/>
                        </a:solidFill>
                        <a:effectLst/>
                        <a:uFillTx/>
                        <a:latin typeface="+mj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СЕРЕБРЯКОВА</a:t>
                      </a:r>
                    </a:p>
                    <a:p>
                      <a:pPr algn="ctr"/>
                      <a:r>
                        <a:rPr lang="ru-RU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Юля</a:t>
                      </a:r>
                      <a:r>
                        <a:rPr lang="ru-RU" sz="1200" b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 Сергеевна</a:t>
                      </a:r>
                      <a:endParaRPr lang="ru-RU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КУЗИН</a:t>
                      </a:r>
                      <a:r>
                        <a:rPr lang="ru-RU" sz="1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/>
                      </a:r>
                      <a:br>
                        <a:rPr lang="ru-RU" sz="1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</a:br>
                      <a:r>
                        <a:rPr lang="ru-RU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Егор Сергеевич</a:t>
                      </a:r>
                      <a:endParaRPr lang="ru-RU" sz="1000" b="0" i="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ШЕРМЕТОВА</a:t>
                      </a:r>
                      <a:r>
                        <a:rPr lang="ru-RU" sz="1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/>
                      </a:r>
                      <a:br>
                        <a:rPr lang="ru-RU" sz="1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</a:br>
                      <a:r>
                        <a:rPr lang="ru-RU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Диана</a:t>
                      </a:r>
                      <a:r>
                        <a:rPr lang="ru-RU" sz="1200" b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 Юрьевна</a:t>
                      </a:r>
                      <a:endParaRPr lang="ru-RU" sz="1200" b="0" i="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ИМАНГУЛОВА</a:t>
                      </a:r>
                      <a:endParaRPr lang="ru-RU"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ru-RU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Динара</a:t>
                      </a:r>
                      <a:r>
                        <a:rPr lang="ru-RU" sz="1200" b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 </a:t>
                      </a:r>
                      <a:r>
                        <a:rPr lang="ru-RU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Денисовна</a:t>
                      </a:r>
                      <a:endParaRPr lang="ru-RU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66716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+mj-lt"/>
                        </a:rPr>
                        <a:t>Студент 5-го </a:t>
                      </a:r>
                      <a:r>
                        <a:rPr lang="ru-RU" sz="1200" b="1" dirty="0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+mj-lt"/>
                        </a:rPr>
                        <a:t>курса </a:t>
                      </a:r>
                      <a:r>
                        <a:rPr lang="ru-RU" sz="1200" b="1" baseline="0" dirty="0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+mj-lt"/>
                        </a:rPr>
                        <a:t> </a:t>
                      </a:r>
                      <a:r>
                        <a:rPr lang="ru-RU" sz="1200" b="1" baseline="0" dirty="0" err="1" smtClean="0">
                          <a:solidFill>
                            <a:srgbClr val="FF0000"/>
                          </a:solidFill>
                          <a:latin typeface="+mj-lt"/>
                        </a:rPr>
                        <a:t>УлГУ</a:t>
                      </a:r>
                      <a:endParaRPr lang="ru-RU" sz="1200" b="1" i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+mj-lt"/>
                        </a:rPr>
                        <a:t>Студент 4-го </a:t>
                      </a:r>
                      <a:r>
                        <a:rPr lang="ru-RU" sz="1200" b="1" dirty="0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+mj-lt"/>
                        </a:rPr>
                        <a:t>курса</a:t>
                      </a:r>
                      <a:r>
                        <a:rPr lang="ru-RU" sz="1200" b="1" baseline="0" dirty="0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+mj-lt"/>
                        </a:rPr>
                        <a:t> </a:t>
                      </a:r>
                      <a:r>
                        <a:rPr lang="ru-RU" sz="1200" b="1" baseline="0" dirty="0" err="1" smtClean="0">
                          <a:solidFill>
                            <a:srgbClr val="FF0000"/>
                          </a:solidFill>
                          <a:latin typeface="+mj-lt"/>
                        </a:rPr>
                        <a:t>УлГУ</a:t>
                      </a:r>
                      <a:endParaRPr lang="ru-RU" sz="1200" b="1" i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+mj-lt"/>
                        </a:rPr>
                        <a:t>Студент 6-го курса </a:t>
                      </a:r>
                      <a:r>
                        <a:rPr lang="ru-RU" sz="1200" b="1" dirty="0" err="1" smtClean="0">
                          <a:solidFill>
                            <a:srgbClr val="FF0000"/>
                          </a:solidFill>
                          <a:latin typeface="+mj-lt"/>
                        </a:rPr>
                        <a:t>УлГУ</a:t>
                      </a:r>
                      <a:endParaRPr lang="ru-RU" sz="12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+mj-lt"/>
                        </a:rPr>
                        <a:t>Студент</a:t>
                      </a:r>
                      <a:r>
                        <a:rPr lang="ru-RU" sz="1200" b="1" baseline="0" dirty="0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+mj-lt"/>
                        </a:rPr>
                        <a:t> 5-го курса </a:t>
                      </a:r>
                      <a:r>
                        <a:rPr lang="ru-RU" sz="1200" b="1" baseline="0" dirty="0" err="1" smtClean="0">
                          <a:solidFill>
                            <a:srgbClr val="FF0000"/>
                          </a:solidFill>
                          <a:latin typeface="+mj-lt"/>
                        </a:rPr>
                        <a:t>УлГУ</a:t>
                      </a:r>
                      <a:endParaRPr lang="ru-RU" sz="12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j-lt"/>
                        </a:rPr>
                        <a:t>Студент</a:t>
                      </a:r>
                      <a:r>
                        <a:rPr lang="ru-RU" sz="1200" b="1" baseline="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j-lt"/>
                        </a:rPr>
                        <a:t> 3 курса </a:t>
                      </a:r>
                      <a:r>
                        <a:rPr lang="ru-RU" sz="1200" b="1" baseline="0" dirty="0" err="1" smtClean="0">
                          <a:solidFill>
                            <a:srgbClr val="FF2F2D"/>
                          </a:solidFill>
                          <a:latin typeface="+mj-lt"/>
                        </a:rPr>
                        <a:t>УлГУ</a:t>
                      </a:r>
                      <a:endParaRPr lang="ru-RU" sz="1200" b="1" dirty="0">
                        <a:solidFill>
                          <a:srgbClr val="FF2F2D"/>
                        </a:solidFill>
                        <a:latin typeface="+mj-lt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1462870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Создание собственного интернет-магазина 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site.ru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и его вывода на самоокупаемость.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Навыки и управление разработками.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Опыт оценки рынка.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Опыт продвижения продуктов, связанных с…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Навыки программирования на 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latin typeface="+mj-lt"/>
                        </a:rPr>
                        <a:t>php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, 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C++, python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...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02791511"/>
                  </a:ext>
                </a:extLst>
              </a:tr>
            </a:tbl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C4059CC7-93C4-9E9D-74CD-26B8B40AA8B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1408470" y="64060"/>
            <a:ext cx="848769" cy="640979"/>
          </a:xfrm>
          <a:prstGeom prst="rect">
            <a:avLst/>
          </a:prstGeom>
        </p:spPr>
      </p:pic>
      <p:pic>
        <p:nvPicPr>
          <p:cNvPr id="5124" name="Picture 4" descr="https://cs10.pikabu.ru/post_img/2019/02/08/11/1549649183175163822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624328" y="977541"/>
            <a:ext cx="2194560" cy="2249861"/>
          </a:xfrm>
          <a:prstGeom prst="rect">
            <a:avLst/>
          </a:prstGeom>
          <a:noFill/>
        </p:spPr>
      </p:pic>
      <p:sp>
        <p:nvSpPr>
          <p:cNvPr id="5126" name="AutoShape 6" descr="data:image/jpeg;base64,/9j/4AAQSkZJRgABAQAAAQABAAD/2wCEAAoHCBYVFRgWFhYZGBgaGBoaGBgYGBgYGhocGBkaGhoYGhgcIS4lHB4rHxgYJjgmKy8xNTU1GiQ7QDs0Py40NTEBDAwMEA8QHhISHjQrJCE0NDQ0NDQ0NDQ0NDQ0NDQ0NDQ0NDQ0NDQ0MTQ0NDQ0NDQ0NDQ0NDQ0NDQ0NDQ0NDQ0NP/AABEIARMAtwMBIgACEQEDEQH/xAAbAAACAwEBAQAAAAAAAAAAAAAEBQIDBgABB//EADwQAAEDAgMFBgQEBgEFAQAAAAEAAhEDBBIhMQVBUWFxIoGRobHwBhPB0TJCUuEjYnKCkvGiBxQ0ssIk/8QAGQEAAwEBAQAAAAAAAAAAAAAAAAECAwQF/8QAIBEAAgICAwEBAQEAAAAAAAAAAAECESExAxJBMlFxIv/aAAwDAQACEQMRAD8Ay7Xyr8AQ9OmiJyWBsiTICjUcqXu4L1lMlIbC7Yhe3AncosZCrq1AmB4WZIfAAZU8cqh4JKBF7IKmaQVVFpGqIc5AIk1oAVbtVW6odFzGk6oGG0qbYzVFamJ0V1PJTFOdSlYUAvooQ0oOacvYAEK6mCUWFHltTadQjGWrYyQZpkZhWMqFMkpvKA3Je1hlOHUi4IOrRgoGUPomMlBrCj2aLwgBACmpTzXI6q1ciwoLgLg0nRSaI1VmMIGetoBesIC8+ZIXmGM0CL3RCDdRkqx9bJQbWQNlZowuDAriJVbggk8wr1onJSYzirWwEFEBbQrmMCi+pOigGkJMFZdUp5IB7yCjabickPdWrtUwPBVle4Tqr9mW4OqaVaDWjJK6DYna0716GhTuHjQKDQSjYUG22ilXt2qig4hWXFXJICmoxrQl1w4bkQ/EUKaDpzTTFR1FkrkXRZAXIsYNdvI0VFs17znomYt5RFvaZpgV07YAKm4qjROXWvZSO7pdpAEQyVOnSCsY2BovGuzySsGi1rIUajMlwYV68GNEWAuuLnCutnuf0RJtJRdtQDUWBFludUbRphVvqDReOcen7IsBpTosG4Ie8c2EI2o7SULcEnj73IRLRD52E5Ig1nOCopUCVY4lu5GykiqrRhUsrZwizUDh3IFzAHSgA6meapunkDJW0WSoXbMkrAFo3EHNHNe0oS2ojeiH0Y0RQ7PKhG5chKhIOa5OhWNaNYAaKyldCVEWsDNVYAExIMr3UiEsdSJKspuk5o1wEKGy1QrrEgL2hCYNssa9fs/ChMTAxUzgK1QwgKWMFUImCpCVFkaap7sjZ2PtOEDcC3X9kLISdA9hs57xIYepyB8UbV2K4jNpHXd3hay0oAe/oi3HhAVKNGTk2fOn7CqAyBP9PJXjYr3jNgHXsxzE7ltKvUpTf3bQDByGpG7wUuVDVsRHY2DVwPvigLmy3R76+CjtXbLm/gkmY3eeWSHsryu8gkDmGicuhMnqAs7e6NP6RZZ7z6/RA31qRm0rY0GtIEgZiQRMEcQiKmzmOGY8MvNUpWJujB21yRkVdWqkp9f7BjtNz66+KU/9rBiExp2AsaRmp/McmbKPJeOoCEJgLC2VyKIAOi5FgE3BhCkFXPqBQc5AJHtOhmvayH+eQUwthjQBOxrwrri6BCoubfCPshhQedxAU0UU1+0UdZbOxDPNBtEOWq2RTL4yy3lUvwmT9IbN2FJxOGW6frxWstrQNGvgvKTQ0Tp1RlIz7jvhaJUYN3s5rMuA4pfcX7ASA5uWucnvwz5wlu1a9S5qfKY4sosMPe3V7hqwH9I39EdbWDGNgCB4eiTyXGGAC42gCJBJ7iD3H2Fmr+o57jhMncSO0OWIfiC2j7FvAd4lAXezGxkAOmSTiWlRjLXZpdkQCe+RvjLpMck62ZZgHA4Z6tzg8nNdx5jlpliKsrYsfLuhB/M2ciHbnN8xHBML+hhDX/oOZjVpjF3xnHFoUPYFbLYRBAzMyBGf6o3TvCp+aaLw12dN5OE72HXCTv8At0KZ0e1kfxDvBHEcdF1a1D2ER3Hc4bpTUb0Q3+ldWllI095e/okm0rARiA6pxs6plgO6Y7siD0PvIqVelA5H3PROvQTpmMLiNCuqGQrNrUcD8tD6hUMeCFJrYGAZXK/5ea5IZSymei9c6MkYxoOq9faAqnRIv+ViRFs4sKIdTDRkhi8Ep7HQypVQ6Ccx6fsi69RobuSVpIzEohtTKXIoTOsrYPcS44WDV2X1yT6htahSaGMOLdnqTygZnosjX2qzFhYwvJyzccI8ITSwpudAa1rZ/E5oOKN/aJLj47wmqRnJNmpsbh9V8uyjdw4zG/kmt252HA0w52p/Q37/AFJ4IW0Yy3pyYaABH075UrO9Y/Q5nOTlPRW/wIxvJZbUAwBrRACLa1eNCtAQkasgWqp7EQVS5yBC67pbxqET8rHTj+UjwgfVQrlGURAaORPjH2U0KXgns3wxr4jDGX8jgDHcHD/FNWxi66/QoOhSGAg6FgB6ThPkvaFQ4W4tQS0/RJOiGrBr+jgfjHHON5AjzGX+PBSrVgOh9Cvb98goG5yb6LOUvUOKvYq+IKUgxuzCzjXlai57bDxHos3c0o0SjKy6o9bdALktcwrkyhgyvhKMZckpe2iS5FtpwFTEg0gOGaAfbw5E0H7lN4zTFZSxo4qN0cspVzmgKwtBCQJibZtkX1Gg8xyELf7IsgO72As9a0wCwNEkunhrktZScQAxv4jlO5vM81awZu26Krio17+0RgZxiC8/Zs/5KNzaNeMTCARwiPDchfiPZLXNY2XgT2yxzmlw3kxnPMZ6rO/EBNo5n/bVHgYA5rCX1W1Jc7GMT3HBhwtyEHt5yAArjHFspyppJGv2XtInsPycMv2lOA9ZPYF4LljamHC/Rw5j1Eb1oXPwhKy0rCnOVL3ICttJrTBUae0WO/NHclZQTqQNxPlvRmPNx4N9+iBpvBcCCD0Vtd0U3EauOEf+o9ErIllnlF/8MHi0f8iSPRDVnww/5eGfpKruq4aGNG95A6NZhHnKHq1Jb3R4j91E3SJSyTuHqFR3YjkqGVcTAeasfpHX/SxUtltC+g+ZCRXDDJCdYcDuqAuCJPVOAMVupSuRLX5rlpQWeUXjEjHsBal9OnBVr6xhAWcHwUXSeI5oOhQL80S6mWhPwWGym6qE6KNs8l0K6jSG9G2FqMUxnKcQdIa2NAMbijPcm+yTik+PU5n6JdcVmsDWnJzjAH1PAJnsqnhYOck96uskQVjGrRlKbzY7H5OaCOBAPhwTlRe5UmW0LrDZwYcpMmc8zpET71Udq1w0QmT3hjZ3pJXYXlSxxXoEymxwl5idBnPcrWWVF34dermnwK9udlNL8bm4wRhcxxOGN2EDIHrx1WJ+J6Jp3BNrSdSzEfLxYSMI7LqY7LTMayDrvVKKolydm1oWuCoxzXZAmWnhHFHXdXCGN4DEeuixmwNuve9tOpk8OAdnI6g7x6emr2g7tnkAPASs5YG8tMWbQf2WHm//AJf7KkHQwTwJ8pUbuniYwD9XmHAf/JU79uRb/LHjIWUtDewGwuJpnx8TKbYw9sjX9kkoU8g0d/XgmrGlmfiFksDZRXfI0zWbr3BxlaC8cQZGbTpxad4PEcEkdQBec9dFpDAmTs7bFmvEytSGhcqtiE1sSSnltZyM0FYNbKZ1HhokKkJlpotaElv7kTkrLu9JGSXUaTnnNNCSZda1ZKa07hzR2MncTn4cEqNHAVzrk7k9aKaTDWlznhxJc4OGusz5rc24WN2bTL3NdvDh3hbFjoTWgiFE5Ly3hwkLzGlW0Kr2NOATyGs9U7opK8F+0K8ZSoWRDlnra9fLvmswkHsnHixeQgp5sZhMuIIk5TkoTuRo40ho+lKX3mzw4QQD1EpoXKqrWha2ZdTLnYLGva/CJBBBHWUyum6nm1e31yqalXE3qJ8CJ8ismxtNUyFqwOgH8rp9frKEvqmZPAH0Rlg0hgJ1dn77kh2hcHE/kwj+4Oj0IKlrFC2wezue20z2NI3g/qHH/a0ld0tneMiF85sNoFtYtfmxzoJOcEnskdOA3FbqjVIaAf6SeI/Kfp3LOS6lOPpQ5+vA5Eeh80kqmHkHdom7xEoB9El2iqOiWeNcuVdySBkuVUhWRYCwymNCoXBLnvkpnbABqYrBLmjJUKT8BRriCmuxvh81jjcIZ6/sqjFydIJSSVsTttn1TDGknl91odm/BeQNR2Z3Ba6ysGUwGsaBCtr1MI57gt48SW8nPLkb0IjsynRgMGcKms0ubAMc+BTGtQLRiccTj4Shn0i0weAPj+8pTjjBpxSyZ07Tq0/xmW/qAEf3Dd10TCjtNjxBOcdQqb6gWEkCWnVIq9nS1YXMO/Acp/oOSg9GKjJaNZTLeSKpvCwlK9q0zDT8xvCCHfae9aKwvHPbJaWneDkVF0ZSg4sbVKqX3Fzkuq1UsuKhScgige8rzOa6yrEsw64XDwdLfWELWVFvd4MbhnnTHi8DTkJ8CojsfJXU1V+cDHH9IaO8kSs7tWCzGBBd+LrET6eAWg206WP4FodlrlwWXfUxMcNxbMDdkPsVpLZzR0ZltvLgYz7+J3eHgtfQqTTwnUH6T6geJQNvY5gkZnQI+nTghu+ZP0Cwnk1TCsgBO9V3DANEXc2ssa4cM+UIJrsoK160qMrtiy6MmCuUb0iclyBgzBJTGixzskLSeJTa2qNA1TQngM2VsrG9rTpqei39CmGtDQMgFnfhjtFzu5aRdPFGlf6c3JK2WNVMZye5WMKhUWq2ZkKzJhDXzOyH8DB6Hf4+qLqnJdWEU3dD6KZK0VCVNMWHC4JZd7LY7PCFKkx+EEEE8Dl4FD17tzfxNI7svELlbR3Rf4DCzYw5BW4wEFWv+R8Cg620DwUWjTL2H164QNasgX3ZKHwvfkMhxmI98lDZapHXl2fwsGJ50bz3KywsSHtY4hzmn5lZw0xxDWA8Gie88kRaUGtBwEufpjO6dcA3H+bwTSlaCkzmdVUUYTlbLnVA9hG8AjuISrZ1rGcSSYA6AKxry2OuaZ2r8OER2nAx/K2cz1M+SLsjRU+2DAST2t53BKaNwDUAHHKd53Eq74suSxjGNyBdJjfER5me5KH1Q4B41gBwRSsa0a6pWgRuO76JFcvwuP6YmUUbrGwO35eI3pVeVcTTzGnmm5XISjSKLkyZGi5VUKgkTvC5UTkCNYhW0bt0qFKnKKLAAkWfSPg0fwA7iStESkXwiyLan/TPinhXbFUkcUts9BUXHsrmnNQJ1CoRYM11yewei8olevEscORSkC2J2tVVwyVGjVkK15XGzuEt23KClFWkFobqnvSurbjcs5FJ0LhRCqrjcNOH34o17COaWXbzxHSMlBaY32NTBAJ4+miNvXZZJbsuvDJ4SEyeJaHcR+30Wq1gxl9C+nTxPA1+6ZfIiuWngPCPvKX278NRp/mb3cfQrQ7Xp4X06g0PYJ66IiryKT8Mv8W2xBHDUf3RCzNs8gOGmvlkvom0KbazCMi5m7iP9+izVLZTQSX5nhu70OIReAO3eQwbpGnoqa7CWGOMcO6Uc+njdloMh3fRNbGxDmFpEtPuVMY3IqUqRj6RI7LgQRpOq5OL+zDHYX6flfvjgeK5V1I7GbF1hVzLgv0UrPZhcJcEdS2eGobLR9N+Fv8Axqf9ITclI/hGpNuwcJHgYTty7oO0jiliTKnOUmOlVvCoBcDKpiDqRglW0h2UNiz6oim7tEJMDPVKeFzhwcfNcHozaVOHzxHogXLjkqk0dkHcUz1+aEqUlcXKQgqDQT3FueCFZshzzwC0LmCFXEJdV6Ls9IRPtcALG5ko+o/+ABvaIPj+68v7trOZQjLrFIGYIzjmnVEtglu7G+MwBDp3ZH9k+ttotc00X/2nzGfEbklgNwsbvzJVFBpe6RmAch0gojaQpU2M7m4NN4M5aHmP9oe5fJOcA7+A3r3aFIlgB1AkHoSPol57ehyAjv3lSr7BirLLa6aarabdOPFa63t8I5LL2ezZIdo4ZgrT2dQkQde9dEI1sylKwfadk2oIXI91Ncr6oVmNMNbAQ2GUQWSqLt+Bui4rN44NX8EVew9n6XnzzWncV88/6d3LjVqg6ENI819DJC9Di+EcvJ9MqceSoe7kiHQqHnktSSym/s9FfTOcoNj9x3oq2dLeiTEebUpYmYhqM0lctEzMQs/dswPLO8dFzcsfTo4ZeFBXkrxzlAuWFnQXVHxAQxcSYXpcp0Dq7cMkJdmRJ9UZTarya2AZwR/pObWzNNknWPPol7btorPLGjECcT3ZmSQAGjTeEzvZa1xcZOD7rSjNt6FVgcdQ/pM+ATalbsYG5ACcvqo7KtQxmJ2ro7huHmFCveNLjGoBieXBLSDbO2/csgDlhA3nlyQWy2YjAGWpjTkAqLymaj6feY7h+60uxNn4RMJwjcrCTqIbY2wjT39lfXsxEjIou0odkE5K2q8RDfHvXTSowvImxVG6txjkcx46rkyLjy8PfBeKerKs+bC4IcERtW4YWa5wktS4w70vq13POuW9caR0tGv/AOn7/wCM7m36r6QvnPwO6K0fyr6KV2cPyc3J9EHKh6vcqXLYzKnK6xfMqhyhs1/beOaAGrMko+KKTg1tRgnAe1/SU4alPxbcllB2H80NPQrLkSaZcG+yoSU7oOEhTD0rsRAR7HLhO5oseclB9aGFm/VTCQX11DiQd5nuKuLpGMlbKa8fMjiQTzIz+ybbRql72t3kBvn+6Q4Q6q2pnwj1TA1ZqsPAjyhF4F6OdtXGB7Gjg4+AMfRImsGITIjxJPAInbNzLmu4NI88vVVbLtpl7t5Jz5J7YtIYbOoFz8hyHJau1pBrYGu8+vTVLNiW2BueROZPnATthAyHveV0QjSsyk7ZI/fLdkoPOvf91xPvqVW92vf9lqSiuu/33j7rkPc1Pr6j7LlJVHxssc88lc23LTor7GnAVte6aNVxtnUh/wDBj/8A9A/pP0X0mV8t+B64dciP0n1C+pBdfD8nLy/RByoernlUvK1MyhxQVtWiq4d6JqOWU2ttH5NdrtxGaluiopywj6BSfMFK/ie3+a1rJjOfBVbF2ox4EOlHbWzDTzSkk0EW4yMk6k6l2XiOe4969ZVErVVaTajMDxIIWS2jsCrTMsONnmPuuTk4mso7IcqeHsMbUgE8isdtGpLyJ1PqtO1rgztZEjRZwWRq1QNwEnlCjOgxdhFCkW05/Mcp4DipYC3tH8sDqT78kwqhrQGjM7kLVpFzwNzc+pOpTohyOfQNR7RuBJKfW1sIAziIy4BC2DBIbx1j6rRWtrvBWvHH0ylIIs6YaMhHvNEE++ZXBsD33KDne+ZXSZHj3ffwyCHqv99MypVH++Q0QNzUjf73+aCkUXNb376rkvuay5Z2VR8zp3DsOSFNZxdDt6tt37kSA12uq5/Tc0HwMzDctPFpHovrQK+R/CbwLlg6r6w12S6uL5Ofk+j16HqK1z0NUerozKKxWD+Lc3tW3uHrD/EtZoeCfBRyaNuH6QlsNo1KDw5kxvBORX0ew20y6odkw9urTrK+T3NdzjrAXuzbh9Ko17HQ4HuI3grKMqwdHLxX/pI+y2F/IwuV1zWGgOXvJZ202xSfBJwPIzByTGnfMBjEDHP1Wjdqjlqnk9qWpeOAPil11QbSBwd/HvWhr3IDQYnhzSS7oPfLiI4D9ljKKWtlKViqzt3E4jxnNEXIwDsiSdYTO2tQ1oc52qMtrVrjMdn15ojBjcgfZOz8LcR/Ed3JO6TIXNbC5z/f0C6Ixoybs9c7gSqnv98t5UXv9/QIepU9/RMDyvU9+gSq5rKy5rpLdXXNTJlpELy4O5eLObW2ph7LTmfIBeLHsbKDozrjmq3PM6rlyhDZqvhI/wAen1X15ui5cuni+Tn5Poi5CvXq5amYFcaLAfFP4x0XLllyaN+D6My5e2+pXLlzo7paH1gZe3ogq9VwLnAkEu1XLlSOeR9S2O7EGF2cMGqp2jVM67ly5aPRzelVtm4TmtFQ0XLlUSWTdoqn71y5UIGqb0FX+gXLkDQmvHnPNIb55wuz3FcuWci0YKq84jmuXLlgzuh8n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8" name="AutoShape 8" descr="data:image/jpeg;base64,/9j/4AAQSkZJRgABAQAAAQABAAD/2wCEAAoHCBYVFRgWFhYZGBgaGBoaGBgYGBgYGhocGBkaGhoYGhgcIS4lHB4rHxgYJjgmKy8xNTU1GiQ7QDs0Py40NTEBDAwMEA8QHhISHjQrJCE0NDQ0NDQ0NDQ0NDQ0NDQ0NDQ0NDQ0NDQ0MTQ0NDQ0NDQ0NDQ0NDQ0NDQ0NDQ0NDQ0NP/AABEIARMAtwMBIgACEQEDEQH/xAAbAAACAwEBAQAAAAAAAAAAAAAEBQIDBgABB//EADwQAAEDAgMFBgQEBgEFAQAAAAEAAhEDBBIhMQVBUWFxIoGRobHwBhPB0TJCUuEjYnKCkvGiBxQ0ssIk/8QAGQEAAwEBAQAAAAAAAAAAAAAAAAECAwQF/8QAIBEAAgICAwEBAQEAAAAAAAAAAAECESExAxJBMlFxIv/aAAwDAQACEQMRAD8Ay7Xyr8AQ9OmiJyWBsiTICjUcqXu4L1lMlIbC7Yhe3AncosZCrq1AmB4WZIfAAZU8cqh4JKBF7IKmaQVVFpGqIc5AIk1oAVbtVW6odFzGk6oGG0qbYzVFamJ0V1PJTFOdSlYUAvooQ0oOacvYAEK6mCUWFHltTadQjGWrYyQZpkZhWMqFMkpvKA3Je1hlOHUi4IOrRgoGUPomMlBrCj2aLwgBACmpTzXI6q1ciwoLgLg0nRSaI1VmMIGetoBesIC8+ZIXmGM0CL3RCDdRkqx9bJQbWQNlZowuDAriJVbggk8wr1onJSYzirWwEFEBbQrmMCi+pOigGkJMFZdUp5IB7yCjabickPdWrtUwPBVle4Tqr9mW4OqaVaDWjJK6DYna0716GhTuHjQKDQSjYUG22ilXt2qig4hWXFXJICmoxrQl1w4bkQ/EUKaDpzTTFR1FkrkXRZAXIsYNdvI0VFs17znomYt5RFvaZpgV07YAKm4qjROXWvZSO7pdpAEQyVOnSCsY2BovGuzySsGi1rIUajMlwYV68GNEWAuuLnCutnuf0RJtJRdtQDUWBFludUbRphVvqDReOcen7IsBpTosG4Ie8c2EI2o7SULcEnj73IRLRD52E5Ig1nOCopUCVY4lu5GykiqrRhUsrZwizUDh3IFzAHSgA6meapunkDJW0WSoXbMkrAFo3EHNHNe0oS2ojeiH0Y0RQ7PKhG5chKhIOa5OhWNaNYAaKyldCVEWsDNVYAExIMr3UiEsdSJKspuk5o1wEKGy1QrrEgL2hCYNssa9fs/ChMTAxUzgK1QwgKWMFUImCpCVFkaap7sjZ2PtOEDcC3X9kLISdA9hs57xIYepyB8UbV2K4jNpHXd3hay0oAe/oi3HhAVKNGTk2fOn7CqAyBP9PJXjYr3jNgHXsxzE7ltKvUpTf3bQDByGpG7wUuVDVsRHY2DVwPvigLmy3R76+CjtXbLm/gkmY3eeWSHsryu8gkDmGicuhMnqAs7e6NP6RZZ7z6/RA31qRm0rY0GtIEgZiQRMEcQiKmzmOGY8MvNUpWJujB21yRkVdWqkp9f7BjtNz66+KU/9rBiExp2AsaRmp/McmbKPJeOoCEJgLC2VyKIAOi5FgE3BhCkFXPqBQc5AJHtOhmvayH+eQUwthjQBOxrwrri6BCoubfCPshhQedxAU0UU1+0UdZbOxDPNBtEOWq2RTL4yy3lUvwmT9IbN2FJxOGW6frxWstrQNGvgvKTQ0Tp1RlIz7jvhaJUYN3s5rMuA4pfcX7ASA5uWucnvwz5wlu1a9S5qfKY4sosMPe3V7hqwH9I39EdbWDGNgCB4eiTyXGGAC42gCJBJ7iD3H2Fmr+o57jhMncSO0OWIfiC2j7FvAd4lAXezGxkAOmSTiWlRjLXZpdkQCe+RvjLpMck62ZZgHA4Z6tzg8nNdx5jlpliKsrYsfLuhB/M2ciHbnN8xHBML+hhDX/oOZjVpjF3xnHFoUPYFbLYRBAzMyBGf6o3TvCp+aaLw12dN5OE72HXCTv8At0KZ0e1kfxDvBHEcdF1a1D2ER3Hc4bpTUb0Q3+ldWllI095e/okm0rARiA6pxs6plgO6Y7siD0PvIqVelA5H3PROvQTpmMLiNCuqGQrNrUcD8tD6hUMeCFJrYGAZXK/5ea5IZSymei9c6MkYxoOq9faAqnRIv+ViRFs4sKIdTDRkhi8Ep7HQypVQ6Ccx6fsi69RobuSVpIzEohtTKXIoTOsrYPcS44WDV2X1yT6htahSaGMOLdnqTygZnosjX2qzFhYwvJyzccI8ITSwpudAa1rZ/E5oOKN/aJLj47wmqRnJNmpsbh9V8uyjdw4zG/kmt252HA0w52p/Q37/AFJ4IW0Yy3pyYaABH075UrO9Y/Q5nOTlPRW/wIxvJZbUAwBrRACLa1eNCtAQkasgWqp7EQVS5yBC67pbxqET8rHTj+UjwgfVQrlGURAaORPjH2U0KXgns3wxr4jDGX8jgDHcHD/FNWxi66/QoOhSGAg6FgB6ThPkvaFQ4W4tQS0/RJOiGrBr+jgfjHHON5AjzGX+PBSrVgOh9Cvb98goG5yb6LOUvUOKvYq+IKUgxuzCzjXlai57bDxHos3c0o0SjKy6o9bdALktcwrkyhgyvhKMZckpe2iS5FtpwFTEg0gOGaAfbw5E0H7lN4zTFZSxo4qN0cspVzmgKwtBCQJibZtkX1Gg8xyELf7IsgO72As9a0wCwNEkunhrktZScQAxv4jlO5vM81awZu26Krio17+0RgZxiC8/Zs/5KNzaNeMTCARwiPDchfiPZLXNY2XgT2yxzmlw3kxnPMZ6rO/EBNo5n/bVHgYA5rCX1W1Jc7GMT3HBhwtyEHt5yAArjHFspyppJGv2XtInsPycMv2lOA9ZPYF4LljamHC/Rw5j1Eb1oXPwhKy0rCnOVL3ICttJrTBUae0WO/NHclZQTqQNxPlvRmPNx4N9+iBpvBcCCD0Vtd0U3EauOEf+o9ErIllnlF/8MHi0f8iSPRDVnww/5eGfpKruq4aGNG95A6NZhHnKHq1Jb3R4j91E3SJSyTuHqFR3YjkqGVcTAeasfpHX/SxUtltC+g+ZCRXDDJCdYcDuqAuCJPVOAMVupSuRLX5rlpQWeUXjEjHsBal9OnBVr6xhAWcHwUXSeI5oOhQL80S6mWhPwWGym6qE6KNs8l0K6jSG9G2FqMUxnKcQdIa2NAMbijPcm+yTik+PU5n6JdcVmsDWnJzjAH1PAJnsqnhYOck96uskQVjGrRlKbzY7H5OaCOBAPhwTlRe5UmW0LrDZwYcpMmc8zpET71Udq1w0QmT3hjZ3pJXYXlSxxXoEymxwl5idBnPcrWWVF34dermnwK9udlNL8bm4wRhcxxOGN2EDIHrx1WJ+J6Jp3BNrSdSzEfLxYSMI7LqY7LTMayDrvVKKolydm1oWuCoxzXZAmWnhHFHXdXCGN4DEeuixmwNuve9tOpk8OAdnI6g7x6emr2g7tnkAPASs5YG8tMWbQf2WHm//AJf7KkHQwTwJ8pUbuniYwD9XmHAf/JU79uRb/LHjIWUtDewGwuJpnx8TKbYw9sjX9kkoU8g0d/XgmrGlmfiFksDZRXfI0zWbr3BxlaC8cQZGbTpxad4PEcEkdQBec9dFpDAmTs7bFmvEytSGhcqtiE1sSSnltZyM0FYNbKZ1HhokKkJlpotaElv7kTkrLu9JGSXUaTnnNNCSZda1ZKa07hzR2MncTn4cEqNHAVzrk7k9aKaTDWlznhxJc4OGusz5rc24WN2bTL3NdvDh3hbFjoTWgiFE5Ly3hwkLzGlW0Kr2NOATyGs9U7opK8F+0K8ZSoWRDlnra9fLvmswkHsnHixeQgp5sZhMuIIk5TkoTuRo40ho+lKX3mzw4QQD1EpoXKqrWha2ZdTLnYLGva/CJBBBHWUyum6nm1e31yqalXE3qJ8CJ8ismxtNUyFqwOgH8rp9frKEvqmZPAH0Rlg0hgJ1dn77kh2hcHE/kwj+4Oj0IKlrFC2wezue20z2NI3g/qHH/a0ld0tneMiF85sNoFtYtfmxzoJOcEnskdOA3FbqjVIaAf6SeI/Kfp3LOS6lOPpQ5+vA5Eeh80kqmHkHdom7xEoB9El2iqOiWeNcuVdySBkuVUhWRYCwymNCoXBLnvkpnbABqYrBLmjJUKT8BRriCmuxvh81jjcIZ6/sqjFydIJSSVsTttn1TDGknl91odm/BeQNR2Z3Ba6ysGUwGsaBCtr1MI57gt48SW8nPLkb0IjsynRgMGcKms0ubAMc+BTGtQLRiccTj4Shn0i0weAPj+8pTjjBpxSyZ07Tq0/xmW/qAEf3Dd10TCjtNjxBOcdQqb6gWEkCWnVIq9nS1YXMO/Acp/oOSg9GKjJaNZTLeSKpvCwlK9q0zDT8xvCCHfae9aKwvHPbJaWneDkVF0ZSg4sbVKqX3Fzkuq1UsuKhScgige8rzOa6yrEsw64XDwdLfWELWVFvd4MbhnnTHi8DTkJ8CojsfJXU1V+cDHH9IaO8kSs7tWCzGBBd+LrET6eAWg206WP4FodlrlwWXfUxMcNxbMDdkPsVpLZzR0ZltvLgYz7+J3eHgtfQqTTwnUH6T6geJQNvY5gkZnQI+nTghu+ZP0Cwnk1TCsgBO9V3DANEXc2ssa4cM+UIJrsoK160qMrtiy6MmCuUb0iclyBgzBJTGixzskLSeJTa2qNA1TQngM2VsrG9rTpqei39CmGtDQMgFnfhjtFzu5aRdPFGlf6c3JK2WNVMZye5WMKhUWq2ZkKzJhDXzOyH8DB6Hf4+qLqnJdWEU3dD6KZK0VCVNMWHC4JZd7LY7PCFKkx+EEEE8Dl4FD17tzfxNI7svELlbR3Rf4DCzYw5BW4wEFWv+R8Cg620DwUWjTL2H164QNasgX3ZKHwvfkMhxmI98lDZapHXl2fwsGJ50bz3KywsSHtY4hzmn5lZw0xxDWA8Gie88kRaUGtBwEufpjO6dcA3H+bwTSlaCkzmdVUUYTlbLnVA9hG8AjuISrZ1rGcSSYA6AKxry2OuaZ2r8OER2nAx/K2cz1M+SLsjRU+2DAST2t53BKaNwDUAHHKd53Eq74suSxjGNyBdJjfER5me5KH1Q4B41gBwRSsa0a6pWgRuO76JFcvwuP6YmUUbrGwO35eI3pVeVcTTzGnmm5XISjSKLkyZGi5VUKgkTvC5UTkCNYhW0bt0qFKnKKLAAkWfSPg0fwA7iStESkXwiyLan/TPinhXbFUkcUts9BUXHsrmnNQJ1CoRYM11yewei8olevEscORSkC2J2tVVwyVGjVkK15XGzuEt23KClFWkFobqnvSurbjcs5FJ0LhRCqrjcNOH34o17COaWXbzxHSMlBaY32NTBAJ4+miNvXZZJbsuvDJ4SEyeJaHcR+30Wq1gxl9C+nTxPA1+6ZfIiuWngPCPvKX278NRp/mb3cfQrQ7Xp4X06g0PYJ66IiryKT8Mv8W2xBHDUf3RCzNs8gOGmvlkvom0KbazCMi5m7iP9+izVLZTQSX5nhu70OIReAO3eQwbpGnoqa7CWGOMcO6Uc+njdloMh3fRNbGxDmFpEtPuVMY3IqUqRj6RI7LgQRpOq5OL+zDHYX6flfvjgeK5V1I7GbF1hVzLgv0UrPZhcJcEdS2eGobLR9N+Fv8Axqf9ITclI/hGpNuwcJHgYTty7oO0jiliTKnOUmOlVvCoBcDKpiDqRglW0h2UNiz6oim7tEJMDPVKeFzhwcfNcHozaVOHzxHogXLjkqk0dkHcUz1+aEqUlcXKQgqDQT3FueCFZshzzwC0LmCFXEJdV6Ls9IRPtcALG5ko+o/+ABvaIPj+68v7trOZQjLrFIGYIzjmnVEtglu7G+MwBDp3ZH9k+ttotc00X/2nzGfEbklgNwsbvzJVFBpe6RmAch0gojaQpU2M7m4NN4M5aHmP9oe5fJOcA7+A3r3aFIlgB1AkHoSPol57ehyAjv3lSr7BirLLa6aarabdOPFa63t8I5LL2ezZIdo4ZgrT2dQkQde9dEI1sylKwfadk2oIXI91Ncr6oVmNMNbAQ2GUQWSqLt+Bui4rN44NX8EVew9n6XnzzWncV88/6d3LjVqg6ENI819DJC9Di+EcvJ9MqceSoe7kiHQqHnktSSym/s9FfTOcoNj9x3oq2dLeiTEebUpYmYhqM0lctEzMQs/dswPLO8dFzcsfTo4ZeFBXkrxzlAuWFnQXVHxAQxcSYXpcp0Dq7cMkJdmRJ9UZTarya2AZwR/pObWzNNknWPPol7btorPLGjECcT3ZmSQAGjTeEzvZa1xcZOD7rSjNt6FVgcdQ/pM+ATalbsYG5ACcvqo7KtQxmJ2ro7huHmFCveNLjGoBieXBLSDbO2/csgDlhA3nlyQWy2YjAGWpjTkAqLymaj6feY7h+60uxNn4RMJwjcrCTqIbY2wjT39lfXsxEjIou0odkE5K2q8RDfHvXTSowvImxVG6txjkcx46rkyLjy8PfBeKerKs+bC4IcERtW4YWa5wktS4w70vq13POuW9caR0tGv/AOn7/wCM7m36r6QvnPwO6K0fyr6KV2cPyc3J9EHKh6vcqXLYzKnK6xfMqhyhs1/beOaAGrMko+KKTg1tRgnAe1/SU4alPxbcllB2H80NPQrLkSaZcG+yoSU7oOEhTD0rsRAR7HLhO5oseclB9aGFm/VTCQX11DiQd5nuKuLpGMlbKa8fMjiQTzIz+ybbRql72t3kBvn+6Q4Q6q2pnwj1TA1ZqsPAjyhF4F6OdtXGB7Gjg4+AMfRImsGITIjxJPAInbNzLmu4NI88vVVbLtpl7t5Jz5J7YtIYbOoFz8hyHJau1pBrYGu8+vTVLNiW2BueROZPnATthAyHveV0QjSsyk7ZI/fLdkoPOvf91xPvqVW92vf9lqSiuu/33j7rkPc1Pr6j7LlJVHxssc88lc23LTor7GnAVte6aNVxtnUh/wDBj/8A9A/pP0X0mV8t+B64dciP0n1C+pBdfD8nLy/RByoernlUvK1MyhxQVtWiq4d6JqOWU2ttH5NdrtxGaluiopywj6BSfMFK/ie3+a1rJjOfBVbF2ox4EOlHbWzDTzSkk0EW4yMk6k6l2XiOe4969ZVErVVaTajMDxIIWS2jsCrTMsONnmPuuTk4mso7IcqeHsMbUgE8isdtGpLyJ1PqtO1rgztZEjRZwWRq1QNwEnlCjOgxdhFCkW05/Mcp4DipYC3tH8sDqT78kwqhrQGjM7kLVpFzwNzc+pOpTohyOfQNR7RuBJKfW1sIAziIy4BC2DBIbx1j6rRWtrvBWvHH0ylIIs6YaMhHvNEE++ZXBsD33KDne+ZXSZHj3ffwyCHqv99MypVH++Q0QNzUjf73+aCkUXNb376rkvuay5Z2VR8zp3DsOSFNZxdDt6tt37kSA12uq5/Tc0HwMzDctPFpHovrQK+R/CbwLlg6r6w12S6uL5Ofk+j16HqK1z0NUerozKKxWD+Lc3tW3uHrD/EtZoeCfBRyaNuH6QlsNo1KDw5kxvBORX0ew20y6odkw9urTrK+T3NdzjrAXuzbh9Ko17HQ4HuI3grKMqwdHLxX/pI+y2F/IwuV1zWGgOXvJZ202xSfBJwPIzByTGnfMBjEDHP1Wjdqjlqnk9qWpeOAPil11QbSBwd/HvWhr3IDQYnhzSS7oPfLiI4D9ljKKWtlKViqzt3E4jxnNEXIwDsiSdYTO2tQ1oc52qMtrVrjMdn15ojBjcgfZOz8LcR/Ed3JO6TIXNbC5z/f0C6Ixoybs9c7gSqnv98t5UXv9/QIepU9/RMDyvU9+gSq5rKy5rpLdXXNTJlpELy4O5eLObW2ph7LTmfIBeLHsbKDozrjmq3PM6rlyhDZqvhI/wAen1X15ui5cuni+Tn5Poi5CvXq5amYFcaLAfFP4x0XLllyaN+D6My5e2+pXLlzo7paH1gZe3ogq9VwLnAkEu1XLlSOeR9S2O7EGF2cMGqp2jVM67ly5aPRzelVtm4TmtFQ0XLlUSWTdoqn71y5UIGqb0FX+gXLkDQmvHnPNIb55wuz3FcuWci0YKq84jmuXLlgzuh8n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30" name="AutoShape 10" descr="data:image/jpeg;base64,/9j/4AAQSkZJRgABAQAAAQABAAD/2wCEAAoHCBYVFRgWFhYZGBgaGBoaGBgYGBgYGhocGBkaGhoYGhgcIS4lHB4rHxgYJjgmKy8xNTU1GiQ7QDs0Py40NTEBDAwMEA8QHhISHjQrJCE0NDQ0NDQ0NDQ0NDQ0NDQ0NDQ0NDQ0NDQ0MTQ0NDQ0NDQ0NDQ0NDQ0NDQ0NDQ0NDQ0NP/AABEIARMAtwMBIgACEQEDEQH/xAAbAAACAwEBAQAAAAAAAAAAAAAEBQIDBgABB//EADwQAAEDAgMFBgQEBgEFAQAAAAEAAhEDBBIhMQVBUWFxIoGRobHwBhPB0TJCUuEjYnKCkvGiBxQ0ssIk/8QAGQEAAwEBAQAAAAAAAAAAAAAAAAECAwQF/8QAIBEAAgICAwEBAQEAAAAAAAAAAAECESExAxJBMlFxIv/aAAwDAQACEQMRAD8Ay7Xyr8AQ9OmiJyWBsiTICjUcqXu4L1lMlIbC7Yhe3AncosZCrq1AmB4WZIfAAZU8cqh4JKBF7IKmaQVVFpGqIc5AIk1oAVbtVW6odFzGk6oGG0qbYzVFamJ0V1PJTFOdSlYUAvooQ0oOacvYAEK6mCUWFHltTadQjGWrYyQZpkZhWMqFMkpvKA3Je1hlOHUi4IOrRgoGUPomMlBrCj2aLwgBACmpTzXI6q1ciwoLgLg0nRSaI1VmMIGetoBesIC8+ZIXmGM0CL3RCDdRkqx9bJQbWQNlZowuDAriJVbggk8wr1onJSYzirWwEFEBbQrmMCi+pOigGkJMFZdUp5IB7yCjabickPdWrtUwPBVle4Tqr9mW4OqaVaDWjJK6DYna0716GhTuHjQKDQSjYUG22ilXt2qig4hWXFXJICmoxrQl1w4bkQ/EUKaDpzTTFR1FkrkXRZAXIsYNdvI0VFs17znomYt5RFvaZpgV07YAKm4qjROXWvZSO7pdpAEQyVOnSCsY2BovGuzySsGi1rIUajMlwYV68GNEWAuuLnCutnuf0RJtJRdtQDUWBFludUbRphVvqDReOcen7IsBpTosG4Ie8c2EI2o7SULcEnj73IRLRD52E5Ig1nOCopUCVY4lu5GykiqrRhUsrZwizUDh3IFzAHSgA6meapunkDJW0WSoXbMkrAFo3EHNHNe0oS2ojeiH0Y0RQ7PKhG5chKhIOa5OhWNaNYAaKyldCVEWsDNVYAExIMr3UiEsdSJKspuk5o1wEKGy1QrrEgL2hCYNssa9fs/ChMTAxUzgK1QwgKWMFUImCpCVFkaap7sjZ2PtOEDcC3X9kLISdA9hs57xIYepyB8UbV2K4jNpHXd3hay0oAe/oi3HhAVKNGTk2fOn7CqAyBP9PJXjYr3jNgHXsxzE7ltKvUpTf3bQDByGpG7wUuVDVsRHY2DVwPvigLmy3R76+CjtXbLm/gkmY3eeWSHsryu8gkDmGicuhMnqAs7e6NP6RZZ7z6/RA31qRm0rY0GtIEgZiQRMEcQiKmzmOGY8MvNUpWJujB21yRkVdWqkp9f7BjtNz66+KU/9rBiExp2AsaRmp/McmbKPJeOoCEJgLC2VyKIAOi5FgE3BhCkFXPqBQc5AJHtOhmvayH+eQUwthjQBOxrwrri6BCoubfCPshhQedxAU0UU1+0UdZbOxDPNBtEOWq2RTL4yy3lUvwmT9IbN2FJxOGW6frxWstrQNGvgvKTQ0Tp1RlIz7jvhaJUYN3s5rMuA4pfcX7ASA5uWucnvwz5wlu1a9S5qfKY4sosMPe3V7hqwH9I39EdbWDGNgCB4eiTyXGGAC42gCJBJ7iD3H2Fmr+o57jhMncSO0OWIfiC2j7FvAd4lAXezGxkAOmSTiWlRjLXZpdkQCe+RvjLpMck62ZZgHA4Z6tzg8nNdx5jlpliKsrYsfLuhB/M2ciHbnN8xHBML+hhDX/oOZjVpjF3xnHFoUPYFbLYRBAzMyBGf6o3TvCp+aaLw12dN5OE72HXCTv8At0KZ0e1kfxDvBHEcdF1a1D2ER3Hc4bpTUb0Q3+ldWllI095e/okm0rARiA6pxs6plgO6Y7siD0PvIqVelA5H3PROvQTpmMLiNCuqGQrNrUcD8tD6hUMeCFJrYGAZXK/5ea5IZSymei9c6MkYxoOq9faAqnRIv+ViRFs4sKIdTDRkhi8Ep7HQypVQ6Ccx6fsi69RobuSVpIzEohtTKXIoTOsrYPcS44WDV2X1yT6htahSaGMOLdnqTygZnosjX2qzFhYwvJyzccI8ITSwpudAa1rZ/E5oOKN/aJLj47wmqRnJNmpsbh9V8uyjdw4zG/kmt252HA0w52p/Q37/AFJ4IW0Yy3pyYaABH075UrO9Y/Q5nOTlPRW/wIxvJZbUAwBrRACLa1eNCtAQkasgWqp7EQVS5yBC67pbxqET8rHTj+UjwgfVQrlGURAaORPjH2U0KXgns3wxr4jDGX8jgDHcHD/FNWxi66/QoOhSGAg6FgB6ThPkvaFQ4W4tQS0/RJOiGrBr+jgfjHHON5AjzGX+PBSrVgOh9Cvb98goG5yb6LOUvUOKvYq+IKUgxuzCzjXlai57bDxHos3c0o0SjKy6o9bdALktcwrkyhgyvhKMZckpe2iS5FtpwFTEg0gOGaAfbw5E0H7lN4zTFZSxo4qN0cspVzmgKwtBCQJibZtkX1Gg8xyELf7IsgO72As9a0wCwNEkunhrktZScQAxv4jlO5vM81awZu26Krio17+0RgZxiC8/Zs/5KNzaNeMTCARwiPDchfiPZLXNY2XgT2yxzmlw3kxnPMZ6rO/EBNo5n/bVHgYA5rCX1W1Jc7GMT3HBhwtyEHt5yAArjHFspyppJGv2XtInsPycMv2lOA9ZPYF4LljamHC/Rw5j1Eb1oXPwhKy0rCnOVL3ICttJrTBUae0WO/NHclZQTqQNxPlvRmPNx4N9+iBpvBcCCD0Vtd0U3EauOEf+o9ErIllnlF/8MHi0f8iSPRDVnww/5eGfpKruq4aGNG95A6NZhHnKHq1Jb3R4j91E3SJSyTuHqFR3YjkqGVcTAeasfpHX/SxUtltC+g+ZCRXDDJCdYcDuqAuCJPVOAMVupSuRLX5rlpQWeUXjEjHsBal9OnBVr6xhAWcHwUXSeI5oOhQL80S6mWhPwWGym6qE6KNs8l0K6jSG9G2FqMUxnKcQdIa2NAMbijPcm+yTik+PU5n6JdcVmsDWnJzjAH1PAJnsqnhYOck96uskQVjGrRlKbzY7H5OaCOBAPhwTlRe5UmW0LrDZwYcpMmc8zpET71Udq1w0QmT3hjZ3pJXYXlSxxXoEymxwl5idBnPcrWWVF34dermnwK9udlNL8bm4wRhcxxOGN2EDIHrx1WJ+J6Jp3BNrSdSzEfLxYSMI7LqY7LTMayDrvVKKolydm1oWuCoxzXZAmWnhHFHXdXCGN4DEeuixmwNuve9tOpk8OAdnI6g7x6emr2g7tnkAPASs5YG8tMWbQf2WHm//AJf7KkHQwTwJ8pUbuniYwD9XmHAf/JU79uRb/LHjIWUtDewGwuJpnx8TKbYw9sjX9kkoU8g0d/XgmrGlmfiFksDZRXfI0zWbr3BxlaC8cQZGbTpxad4PEcEkdQBec9dFpDAmTs7bFmvEytSGhcqtiE1sSSnltZyM0FYNbKZ1HhokKkJlpotaElv7kTkrLu9JGSXUaTnnNNCSZda1ZKa07hzR2MncTn4cEqNHAVzrk7k9aKaTDWlznhxJc4OGusz5rc24WN2bTL3NdvDh3hbFjoTWgiFE5Ly3hwkLzGlW0Kr2NOATyGs9U7opK8F+0K8ZSoWRDlnra9fLvmswkHsnHixeQgp5sZhMuIIk5TkoTuRo40ho+lKX3mzw4QQD1EpoXKqrWha2ZdTLnYLGva/CJBBBHWUyum6nm1e31yqalXE3qJ8CJ8ismxtNUyFqwOgH8rp9frKEvqmZPAH0Rlg0hgJ1dn77kh2hcHE/kwj+4Oj0IKlrFC2wezue20z2NI3g/qHH/a0ld0tneMiF85sNoFtYtfmxzoJOcEnskdOA3FbqjVIaAf6SeI/Kfp3LOS6lOPpQ5+vA5Eeh80kqmHkHdom7xEoB9El2iqOiWeNcuVdySBkuVUhWRYCwymNCoXBLnvkpnbABqYrBLmjJUKT8BRriCmuxvh81jjcIZ6/sqjFydIJSSVsTttn1TDGknl91odm/BeQNR2Z3Ba6ysGUwGsaBCtr1MI57gt48SW8nPLkb0IjsynRgMGcKms0ubAMc+BTGtQLRiccTj4Shn0i0weAPj+8pTjjBpxSyZ07Tq0/xmW/qAEf3Dd10TCjtNjxBOcdQqb6gWEkCWnVIq9nS1YXMO/Acp/oOSg9GKjJaNZTLeSKpvCwlK9q0zDT8xvCCHfae9aKwvHPbJaWneDkVF0ZSg4sbVKqX3Fzkuq1UsuKhScgige8rzOa6yrEsw64XDwdLfWELWVFvd4MbhnnTHi8DTkJ8CojsfJXU1V+cDHH9IaO8kSs7tWCzGBBd+LrET6eAWg206WP4FodlrlwWXfUxMcNxbMDdkPsVpLZzR0ZltvLgYz7+J3eHgtfQqTTwnUH6T6geJQNvY5gkZnQI+nTghu+ZP0Cwnk1TCsgBO9V3DANEXc2ssa4cM+UIJrsoK160qMrtiy6MmCuUb0iclyBgzBJTGixzskLSeJTa2qNA1TQngM2VsrG9rTpqei39CmGtDQMgFnfhjtFzu5aRdPFGlf6c3JK2WNVMZye5WMKhUWq2ZkKzJhDXzOyH8DB6Hf4+qLqnJdWEU3dD6KZK0VCVNMWHC4JZd7LY7PCFKkx+EEEE8Dl4FD17tzfxNI7svELlbR3Rf4DCzYw5BW4wEFWv+R8Cg620DwUWjTL2H164QNasgX3ZKHwvfkMhxmI98lDZapHXl2fwsGJ50bz3KywsSHtY4hzmn5lZw0xxDWA8Gie88kRaUGtBwEufpjO6dcA3H+bwTSlaCkzmdVUUYTlbLnVA9hG8AjuISrZ1rGcSSYA6AKxry2OuaZ2r8OER2nAx/K2cz1M+SLsjRU+2DAST2t53BKaNwDUAHHKd53Eq74suSxjGNyBdJjfER5me5KH1Q4B41gBwRSsa0a6pWgRuO76JFcvwuP6YmUUbrGwO35eI3pVeVcTTzGnmm5XISjSKLkyZGi5VUKgkTvC5UTkCNYhW0bt0qFKnKKLAAkWfSPg0fwA7iStESkXwiyLan/TPinhXbFUkcUts9BUXHsrmnNQJ1CoRYM11yewei8olevEscORSkC2J2tVVwyVGjVkK15XGzuEt23KClFWkFobqnvSurbjcs5FJ0LhRCqrjcNOH34o17COaWXbzxHSMlBaY32NTBAJ4+miNvXZZJbsuvDJ4SEyeJaHcR+30Wq1gxl9C+nTxPA1+6ZfIiuWngPCPvKX278NRp/mb3cfQrQ7Xp4X06g0PYJ66IiryKT8Mv8W2xBHDUf3RCzNs8gOGmvlkvom0KbazCMi5m7iP9+izVLZTQSX5nhu70OIReAO3eQwbpGnoqa7CWGOMcO6Uc+njdloMh3fRNbGxDmFpEtPuVMY3IqUqRj6RI7LgQRpOq5OL+zDHYX6flfvjgeK5V1I7GbF1hVzLgv0UrPZhcJcEdS2eGobLR9N+Fv8Axqf9ITclI/hGpNuwcJHgYTty7oO0jiliTKnOUmOlVvCoBcDKpiDqRglW0h2UNiz6oim7tEJMDPVKeFzhwcfNcHozaVOHzxHogXLjkqk0dkHcUz1+aEqUlcXKQgqDQT3FueCFZshzzwC0LmCFXEJdV6Ls9IRPtcALG5ko+o/+ABvaIPj+68v7trOZQjLrFIGYIzjmnVEtglu7G+MwBDp3ZH9k+ttotc00X/2nzGfEbklgNwsbvzJVFBpe6RmAch0gojaQpU2M7m4NN4M5aHmP9oe5fJOcA7+A3r3aFIlgB1AkHoSPol57ehyAjv3lSr7BirLLa6aarabdOPFa63t8I5LL2ezZIdo4ZgrT2dQkQde9dEI1sylKwfadk2oIXI91Ncr6oVmNMNbAQ2GUQWSqLt+Bui4rN44NX8EVew9n6XnzzWncV88/6d3LjVqg6ENI819DJC9Di+EcvJ9MqceSoe7kiHQqHnktSSym/s9FfTOcoNj9x3oq2dLeiTEebUpYmYhqM0lctEzMQs/dswPLO8dFzcsfTo4ZeFBXkrxzlAuWFnQXVHxAQxcSYXpcp0Dq7cMkJdmRJ9UZTarya2AZwR/pObWzNNknWPPol7btorPLGjECcT3ZmSQAGjTeEzvZa1xcZOD7rSjNt6FVgcdQ/pM+ATalbsYG5ACcvqo7KtQxmJ2ro7huHmFCveNLjGoBieXBLSDbO2/csgDlhA3nlyQWy2YjAGWpjTkAqLymaj6feY7h+60uxNn4RMJwjcrCTqIbY2wjT39lfXsxEjIou0odkE5K2q8RDfHvXTSowvImxVG6txjkcx46rkyLjy8PfBeKerKs+bC4IcERtW4YWa5wktS4w70vq13POuW9caR0tGv/AOn7/wCM7m36r6QvnPwO6K0fyr6KV2cPyc3J9EHKh6vcqXLYzKnK6xfMqhyhs1/beOaAGrMko+KKTg1tRgnAe1/SU4alPxbcllB2H80NPQrLkSaZcG+yoSU7oOEhTD0rsRAR7HLhO5oseclB9aGFm/VTCQX11DiQd5nuKuLpGMlbKa8fMjiQTzIz+ybbRql72t3kBvn+6Q4Q6q2pnwj1TA1ZqsPAjyhF4F6OdtXGB7Gjg4+AMfRImsGITIjxJPAInbNzLmu4NI88vVVbLtpl7t5Jz5J7YtIYbOoFz8hyHJau1pBrYGu8+vTVLNiW2BueROZPnATthAyHveV0QjSsyk7ZI/fLdkoPOvf91xPvqVW92vf9lqSiuu/33j7rkPc1Pr6j7LlJVHxssc88lc23LTor7GnAVte6aNVxtnUh/wDBj/8A9A/pP0X0mV8t+B64dciP0n1C+pBdfD8nLy/RByoernlUvK1MyhxQVtWiq4d6JqOWU2ttH5NdrtxGaluiopywj6BSfMFK/ie3+a1rJjOfBVbF2ox4EOlHbWzDTzSkk0EW4yMk6k6l2XiOe4969ZVErVVaTajMDxIIWS2jsCrTMsONnmPuuTk4mso7IcqeHsMbUgE8isdtGpLyJ1PqtO1rgztZEjRZwWRq1QNwEnlCjOgxdhFCkW05/Mcp4DipYC3tH8sDqT78kwqhrQGjM7kLVpFzwNzc+pOpTohyOfQNR7RuBJKfW1sIAziIy4BC2DBIbx1j6rRWtrvBWvHH0ylIIs6YaMhHvNEE++ZXBsD33KDne+ZXSZHj3ffwyCHqv99MypVH++Q0QNzUjf73+aCkUXNb376rkvuay5Z2VR8zp3DsOSFNZxdDt6tt37kSA12uq5/Tc0HwMzDctPFpHovrQK+R/CbwLlg6r6w12S6uL5Ofk+j16HqK1z0NUerozKKxWD+Lc3tW3uHrD/EtZoeCfBRyaNuH6QlsNo1KDw5kxvBORX0ew20y6odkw9urTrK+T3NdzjrAXuzbh9Ko17HQ4HuI3grKMqwdHLxX/pI+y2F/IwuV1zWGgOXvJZ202xSfBJwPIzByTGnfMBjEDHP1Wjdqjlqnk9qWpeOAPil11QbSBwd/HvWhr3IDQYnhzSS7oPfLiI4D9ljKKWtlKViqzt3E4jxnNEXIwDsiSdYTO2tQ1oc52qMtrVrjMdn15ojBjcgfZOz8LcR/Ed3JO6TIXNbC5z/f0C6Ixoybs9c7gSqnv98t5UXv9/QIepU9/RMDyvU9+gSq5rKy5rpLdXXNTJlpELy4O5eLObW2ph7LTmfIBeLHsbKDozrjmq3PM6rlyhDZqvhI/wAen1X15ui5cuni+Tn5Poi5CvXq5amYFcaLAfFP4x0XLllyaN+D6My5e2+pXLlzo7paH1gZe3ogq9VwLnAkEu1XLlSOeR9S2O7EGF2cMGqp2jVM67ly5aPRzelVtm4TmtFQ0XLlUSWTdoqn71y5UIGqb0FX+gXLkDQmvHnPNIb55wuz3FcuWci0YKq84jmuXLlgzuh8n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32" name="AutoShape 12" descr="data:image/jpeg;base64,/9j/4AAQSkZJRgABAQAAAQABAAD/2wCEAAoHCBYVFRgWFhYZGBgaGBoaGBgYGBgYGhocGBkaGhoYGhgcIS4lHB4rHxgYJjgmKy8xNTU1GiQ7QDs0Py40NTEBDAwMEA8QHhISHjQrJCE0NDQ0NDQ0NDQ0NDQ0NDQ0NDQ0NDQ0NDQ0MTQ0NDQ0NDQ0NDQ0NDQ0NDQ0NDQ0NDQ0NP/AABEIARMAtwMBIgACEQEDEQH/xAAbAAACAwEBAQAAAAAAAAAAAAAEBQIDBgABB//EADwQAAEDAgMFBgQEBgEFAQAAAAEAAhEDBBIhMQVBUWFxIoGRobHwBhPB0TJCUuEjYnKCkvGiBxQ0ssIk/8QAGQEAAwEBAQAAAAAAAAAAAAAAAAECAwQF/8QAIBEAAgICAwEBAQEAAAAAAAAAAAECESExAxJBMlFxIv/aAAwDAQACEQMRAD8Ay7Xyr8AQ9OmiJyWBsiTICjUcqXu4L1lMlIbC7Yhe3AncosZCrq1AmB4WZIfAAZU8cqh4JKBF7IKmaQVVFpGqIc5AIk1oAVbtVW6odFzGk6oGG0qbYzVFamJ0V1PJTFOdSlYUAvooQ0oOacvYAEK6mCUWFHltTadQjGWrYyQZpkZhWMqFMkpvKA3Je1hlOHUi4IOrRgoGUPomMlBrCj2aLwgBACmpTzXI6q1ciwoLgLg0nRSaI1VmMIGetoBesIC8+ZIXmGM0CL3RCDdRkqx9bJQbWQNlZowuDAriJVbggk8wr1onJSYzirWwEFEBbQrmMCi+pOigGkJMFZdUp5IB7yCjabickPdWrtUwPBVle4Tqr9mW4OqaVaDWjJK6DYna0716GhTuHjQKDQSjYUG22ilXt2qig4hWXFXJICmoxrQl1w4bkQ/EUKaDpzTTFR1FkrkXRZAXIsYNdvI0VFs17znomYt5RFvaZpgV07YAKm4qjROXWvZSO7pdpAEQyVOnSCsY2BovGuzySsGi1rIUajMlwYV68GNEWAuuLnCutnuf0RJtJRdtQDUWBFludUbRphVvqDReOcen7IsBpTosG4Ie8c2EI2o7SULcEnj73IRLRD52E5Ig1nOCopUCVY4lu5GykiqrRhUsrZwizUDh3IFzAHSgA6meapunkDJW0WSoXbMkrAFo3EHNHNe0oS2ojeiH0Y0RQ7PKhG5chKhIOa5OhWNaNYAaKyldCVEWsDNVYAExIMr3UiEsdSJKspuk5o1wEKGy1QrrEgL2hCYNssa9fs/ChMTAxUzgK1QwgKWMFUImCpCVFkaap7sjZ2PtOEDcC3X9kLISdA9hs57xIYepyB8UbV2K4jNpHXd3hay0oAe/oi3HhAVKNGTk2fOn7CqAyBP9PJXjYr3jNgHXsxzE7ltKvUpTf3bQDByGpG7wUuVDVsRHY2DVwPvigLmy3R76+CjtXbLm/gkmY3eeWSHsryu8gkDmGicuhMnqAs7e6NP6RZZ7z6/RA31qRm0rY0GtIEgZiQRMEcQiKmzmOGY8MvNUpWJujB21yRkVdWqkp9f7BjtNz66+KU/9rBiExp2AsaRmp/McmbKPJeOoCEJgLC2VyKIAOi5FgE3BhCkFXPqBQc5AJHtOhmvayH+eQUwthjQBOxrwrri6BCoubfCPshhQedxAU0UU1+0UdZbOxDPNBtEOWq2RTL4yy3lUvwmT9IbN2FJxOGW6frxWstrQNGvgvKTQ0Tp1RlIz7jvhaJUYN3s5rMuA4pfcX7ASA5uWucnvwz5wlu1a9S5qfKY4sosMPe3V7hqwH9I39EdbWDGNgCB4eiTyXGGAC42gCJBJ7iD3H2Fmr+o57jhMncSO0OWIfiC2j7FvAd4lAXezGxkAOmSTiWlRjLXZpdkQCe+RvjLpMck62ZZgHA4Z6tzg8nNdx5jlpliKsrYsfLuhB/M2ciHbnN8xHBML+hhDX/oOZjVpjF3xnHFoUPYFbLYRBAzMyBGf6o3TvCp+aaLw12dN5OE72HXCTv8At0KZ0e1kfxDvBHEcdF1a1D2ER3Hc4bpTUb0Q3+ldWllI095e/okm0rARiA6pxs6plgO6Y7siD0PvIqVelA5H3PROvQTpmMLiNCuqGQrNrUcD8tD6hUMeCFJrYGAZXK/5ea5IZSymei9c6MkYxoOq9faAqnRIv+ViRFs4sKIdTDRkhi8Ep7HQypVQ6Ccx6fsi69RobuSVpIzEohtTKXIoTOsrYPcS44WDV2X1yT6htahSaGMOLdnqTygZnosjX2qzFhYwvJyzccI8ITSwpudAa1rZ/E5oOKN/aJLj47wmqRnJNmpsbh9V8uyjdw4zG/kmt252HA0w52p/Q37/AFJ4IW0Yy3pyYaABH075UrO9Y/Q5nOTlPRW/wIxvJZbUAwBrRACLa1eNCtAQkasgWqp7EQVS5yBC67pbxqET8rHTj+UjwgfVQrlGURAaORPjH2U0KXgns3wxr4jDGX8jgDHcHD/FNWxi66/QoOhSGAg6FgB6ThPkvaFQ4W4tQS0/RJOiGrBr+jgfjHHON5AjzGX+PBSrVgOh9Cvb98goG5yb6LOUvUOKvYq+IKUgxuzCzjXlai57bDxHos3c0o0SjKy6o9bdALktcwrkyhgyvhKMZckpe2iS5FtpwFTEg0gOGaAfbw5E0H7lN4zTFZSxo4qN0cspVzmgKwtBCQJibZtkX1Gg8xyELf7IsgO72As9a0wCwNEkunhrktZScQAxv4jlO5vM81awZu26Krio17+0RgZxiC8/Zs/5KNzaNeMTCARwiPDchfiPZLXNY2XgT2yxzmlw3kxnPMZ6rO/EBNo5n/bVHgYA5rCX1W1Jc7GMT3HBhwtyEHt5yAArjHFspyppJGv2XtInsPycMv2lOA9ZPYF4LljamHC/Rw5j1Eb1oXPwhKy0rCnOVL3ICttJrTBUae0WO/NHclZQTqQNxPlvRmPNx4N9+iBpvBcCCD0Vtd0U3EauOEf+o9ErIllnlF/8MHi0f8iSPRDVnww/5eGfpKruq4aGNG95A6NZhHnKHq1Jb3R4j91E3SJSyTuHqFR3YjkqGVcTAeasfpHX/SxUtltC+g+ZCRXDDJCdYcDuqAuCJPVOAMVupSuRLX5rlpQWeUXjEjHsBal9OnBVr6xhAWcHwUXSeI5oOhQL80S6mWhPwWGym6qE6KNs8l0K6jSG9G2FqMUxnKcQdIa2NAMbijPcm+yTik+PU5n6JdcVmsDWnJzjAH1PAJnsqnhYOck96uskQVjGrRlKbzY7H5OaCOBAPhwTlRe5UmW0LrDZwYcpMmc8zpET71Udq1w0QmT3hjZ3pJXYXlSxxXoEymxwl5idBnPcrWWVF34dermnwK9udlNL8bm4wRhcxxOGN2EDIHrx1WJ+J6Jp3BNrSdSzEfLxYSMI7LqY7LTMayDrvVKKolydm1oWuCoxzXZAmWnhHFHXdXCGN4DEeuixmwNuve9tOpk8OAdnI6g7x6emr2g7tnkAPASs5YG8tMWbQf2WHm//AJf7KkHQwTwJ8pUbuniYwD9XmHAf/JU79uRb/LHjIWUtDewGwuJpnx8TKbYw9sjX9kkoU8g0d/XgmrGlmfiFksDZRXfI0zWbr3BxlaC8cQZGbTpxad4PEcEkdQBec9dFpDAmTs7bFmvEytSGhcqtiE1sSSnltZyM0FYNbKZ1HhokKkJlpotaElv7kTkrLu9JGSXUaTnnNNCSZda1ZKa07hzR2MncTn4cEqNHAVzrk7k9aKaTDWlznhxJc4OGusz5rc24WN2bTL3NdvDh3hbFjoTWgiFE5Ly3hwkLzGlW0Kr2NOATyGs9U7opK8F+0K8ZSoWRDlnra9fLvmswkHsnHixeQgp5sZhMuIIk5TkoTuRo40ho+lKX3mzw4QQD1EpoXKqrWha2ZdTLnYLGva/CJBBBHWUyum6nm1e31yqalXE3qJ8CJ8ismxtNUyFqwOgH8rp9frKEvqmZPAH0Rlg0hgJ1dn77kh2hcHE/kwj+4Oj0IKlrFC2wezue20z2NI3g/qHH/a0ld0tneMiF85sNoFtYtfmxzoJOcEnskdOA3FbqjVIaAf6SeI/Kfp3LOS6lOPpQ5+vA5Eeh80kqmHkHdom7xEoB9El2iqOiWeNcuVdySBkuVUhWRYCwymNCoXBLnvkpnbABqYrBLmjJUKT8BRriCmuxvh81jjcIZ6/sqjFydIJSSVsTttn1TDGknl91odm/BeQNR2Z3Ba6ysGUwGsaBCtr1MI57gt48SW8nPLkb0IjsynRgMGcKms0ubAMc+BTGtQLRiccTj4Shn0i0weAPj+8pTjjBpxSyZ07Tq0/xmW/qAEf3Dd10TCjtNjxBOcdQqb6gWEkCWnVIq9nS1YXMO/Acp/oOSg9GKjJaNZTLeSKpvCwlK9q0zDT8xvCCHfae9aKwvHPbJaWneDkVF0ZSg4sbVKqX3Fzkuq1UsuKhScgige8rzOa6yrEsw64XDwdLfWELWVFvd4MbhnnTHi8DTkJ8CojsfJXU1V+cDHH9IaO8kSs7tWCzGBBd+LrET6eAWg206WP4FodlrlwWXfUxMcNxbMDdkPsVpLZzR0ZltvLgYz7+J3eHgtfQqTTwnUH6T6geJQNvY5gkZnQI+nTghu+ZP0Cwnk1TCsgBO9V3DANEXc2ssa4cM+UIJrsoK160qMrtiy6MmCuUb0iclyBgzBJTGixzskLSeJTa2qNA1TQngM2VsrG9rTpqei39CmGtDQMgFnfhjtFzu5aRdPFGlf6c3JK2WNVMZye5WMKhUWq2ZkKzJhDXzOyH8DB6Hf4+qLqnJdWEU3dD6KZK0VCVNMWHC4JZd7LY7PCFKkx+EEEE8Dl4FD17tzfxNI7svELlbR3Rf4DCzYw5BW4wEFWv+R8Cg620DwUWjTL2H164QNasgX3ZKHwvfkMhxmI98lDZapHXl2fwsGJ50bz3KywsSHtY4hzmn5lZw0xxDWA8Gie88kRaUGtBwEufpjO6dcA3H+bwTSlaCkzmdVUUYTlbLnVA9hG8AjuISrZ1rGcSSYA6AKxry2OuaZ2r8OER2nAx/K2cz1M+SLsjRU+2DAST2t53BKaNwDUAHHKd53Eq74suSxjGNyBdJjfER5me5KH1Q4B41gBwRSsa0a6pWgRuO76JFcvwuP6YmUUbrGwO35eI3pVeVcTTzGnmm5XISjSKLkyZGi5VUKgkTvC5UTkCNYhW0bt0qFKnKKLAAkWfSPg0fwA7iStESkXwiyLan/TPinhXbFUkcUts9BUXHsrmnNQJ1CoRYM11yewei8olevEscORSkC2J2tVVwyVGjVkK15XGzuEt23KClFWkFobqnvSurbjcs5FJ0LhRCqrjcNOH34o17COaWXbzxHSMlBaY32NTBAJ4+miNvXZZJbsuvDJ4SEyeJaHcR+30Wq1gxl9C+nTxPA1+6ZfIiuWngPCPvKX278NRp/mb3cfQrQ7Xp4X06g0PYJ66IiryKT8Mv8W2xBHDUf3RCzNs8gOGmvlkvom0KbazCMi5m7iP9+izVLZTQSX5nhu70OIReAO3eQwbpGnoqa7CWGOMcO6Uc+njdloMh3fRNbGxDmFpEtPuVMY3IqUqRj6RI7LgQRpOq5OL+zDHYX6flfvjgeK5V1I7GbF1hVzLgv0UrPZhcJcEdS2eGobLR9N+Fv8Axqf9ITclI/hGpNuwcJHgYTty7oO0jiliTKnOUmOlVvCoBcDKpiDqRglW0h2UNiz6oim7tEJMDPVKeFzhwcfNcHozaVOHzxHogXLjkqk0dkHcUz1+aEqUlcXKQgqDQT3FueCFZshzzwC0LmCFXEJdV6Ls9IRPtcALG5ko+o/+ABvaIPj+68v7trOZQjLrFIGYIzjmnVEtglu7G+MwBDp3ZH9k+ttotc00X/2nzGfEbklgNwsbvzJVFBpe6RmAch0gojaQpU2M7m4NN4M5aHmP9oe5fJOcA7+A3r3aFIlgB1AkHoSPol57ehyAjv3lSr7BirLLa6aarabdOPFa63t8I5LL2ezZIdo4ZgrT2dQkQde9dEI1sylKwfadk2oIXI91Ncr6oVmNMNbAQ2GUQWSqLt+Bui4rN44NX8EVew9n6XnzzWncV88/6d3LjVqg6ENI819DJC9Di+EcvJ9MqceSoe7kiHQqHnktSSym/s9FfTOcoNj9x3oq2dLeiTEebUpYmYhqM0lctEzMQs/dswPLO8dFzcsfTo4ZeFBXkrxzlAuWFnQXVHxAQxcSYXpcp0Dq7cMkJdmRJ9UZTarya2AZwR/pObWzNNknWPPol7btorPLGjECcT3ZmSQAGjTeEzvZa1xcZOD7rSjNt6FVgcdQ/pM+ATalbsYG5ACcvqo7KtQxmJ2ro7huHmFCveNLjGoBieXBLSDbO2/csgDlhA3nlyQWy2YjAGWpjTkAqLymaj6feY7h+60uxNn4RMJwjcrCTqIbY2wjT39lfXsxEjIou0odkE5K2q8RDfHvXTSowvImxVG6txjkcx46rkyLjy8PfBeKerKs+bC4IcERtW4YWa5wktS4w70vq13POuW9caR0tGv/AOn7/wCM7m36r6QvnPwO6K0fyr6KV2cPyc3J9EHKh6vcqXLYzKnK6xfMqhyhs1/beOaAGrMko+KKTg1tRgnAe1/SU4alPxbcllB2H80NPQrLkSaZcG+yoSU7oOEhTD0rsRAR7HLhO5oseclB9aGFm/VTCQX11DiQd5nuKuLpGMlbKa8fMjiQTzIz+ybbRql72t3kBvn+6Q4Q6q2pnwj1TA1ZqsPAjyhF4F6OdtXGB7Gjg4+AMfRImsGITIjxJPAInbNzLmu4NI88vVVbLtpl7t5Jz5J7YtIYbOoFz8hyHJau1pBrYGu8+vTVLNiW2BueROZPnATthAyHveV0QjSsyk7ZI/fLdkoPOvf91xPvqVW92vf9lqSiuu/33j7rkPc1Pr6j7LlJVHxssc88lc23LTor7GnAVte6aNVxtnUh/wDBj/8A9A/pP0X0mV8t+B64dciP0n1C+pBdfD8nLy/RByoernlUvK1MyhxQVtWiq4d6JqOWU2ttH5NdrtxGaluiopywj6BSfMFK/ie3+a1rJjOfBVbF2ox4EOlHbWzDTzSkk0EW4yMk6k6l2XiOe4969ZVErVVaTajMDxIIWS2jsCrTMsONnmPuuTk4mso7IcqeHsMbUgE8isdtGpLyJ1PqtO1rgztZEjRZwWRq1QNwEnlCjOgxdhFCkW05/Mcp4DipYC3tH8sDqT78kwqhrQGjM7kLVpFzwNzc+pOpTohyOfQNR7RuBJKfW1sIAziIy4BC2DBIbx1j6rRWtrvBWvHH0ylIIs6YaMhHvNEE++ZXBsD33KDne+ZXSZHj3ffwyCHqv99MypVH++Q0QNzUjf73+aCkUXNb376rkvuay5Z2VR8zp3DsOSFNZxdDt6tt37kSA12uq5/Tc0HwMzDctPFpHovrQK+R/CbwLlg6r6w12S6uL5Ofk+j16HqK1z0NUerozKKxWD+Lc3tW3uHrD/EtZoeCfBRyaNuH6QlsNo1KDw5kxvBORX0ew20y6odkw9urTrK+T3NdzjrAXuzbh9Ko17HQ4HuI3grKMqwdHLxX/pI+y2F/IwuV1zWGgOXvJZ202xSfBJwPIzByTGnfMBjEDHP1Wjdqjlqnk9qWpeOAPil11QbSBwd/HvWhr3IDQYnhzSS7oPfLiI4D9ljKKWtlKViqzt3E4jxnNEXIwDsiSdYTO2tQ1oc52qMtrVrjMdn15ojBjcgfZOz8LcR/Ed3JO6TIXNbC5z/f0C6Ixoybs9c7gSqnv98t5UXv9/QIepU9/RMDyvU9+gSq5rKy5rpLdXXNTJlpELy4O5eLObW2ph7LTmfIBeLHsbKDozrjmq3PM6rlyhDZqvhI/wAen1X15ui5cuni+Tn5Poi5CvXq5amYFcaLAfFP4x0XLllyaN+D6My5e2+pXLlzo7paH1gZe3ogq9VwLnAkEu1XLlSOeR9S2O7EGF2cMGqp2jVM67ly5aPRzelVtm4TmtFQ0XLlUSWTdoqn71y5UIGqb0FX+gXLkDQmvHnPNIb55wuz3FcuWci0YKq84jmuXLlgzuh8n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55575" y="977541"/>
            <a:ext cx="2287588" cy="2249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536399" y="962333"/>
            <a:ext cx="1993363" cy="22650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9729788" y="962333"/>
            <a:ext cx="2182294" cy="22650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466802913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rPr/>
                <a:pPr/>
                <a:t>10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  <a:sym typeface="Gilroy-Medium"/>
                </a:defRPr>
              </a:lvl1pPr>
            </a:lstStyle>
            <a:p>
              <a:pPr algn="ctr"/>
              <a:r>
                <a:rPr lang="ru-RU" dirty="0"/>
                <a:t>Текущее состояние</a:t>
              </a:r>
              <a:endParaRPr dirty="0"/>
            </a:p>
          </p:txBody>
        </p:sp>
      </p:grpSp>
      <p:sp>
        <p:nvSpPr>
          <p:cNvPr id="218" name="Прямоугольник 7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xmlns="" id="{B009003B-9423-BDAA-065A-55D740C0E9A8}"/>
              </a:ext>
            </a:extLst>
          </p:cNvPr>
          <p:cNvSpPr txBox="1"/>
          <p:nvPr/>
        </p:nvSpPr>
        <p:spPr>
          <a:xfrm>
            <a:off x="993679" y="612847"/>
            <a:ext cx="10372013" cy="56323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ctr"/>
            <a:r>
              <a:rPr lang="ru-RU" dirty="0"/>
              <a:t>Участие в конкурсе </a:t>
            </a:r>
            <a:r>
              <a:rPr lang="ru-RU" dirty="0" err="1"/>
              <a:t>студстартап</a:t>
            </a:r>
            <a:r>
              <a:rPr lang="ru-RU" dirty="0"/>
              <a:t>: победитель (укажите сезон и номер заявки, сертификат)/подали заявку/планируете подать заявку</a:t>
            </a:r>
          </a:p>
          <a:p>
            <a:pPr algn="ctr"/>
            <a:r>
              <a:rPr lang="ru-RU" dirty="0"/>
              <a:t>Участие в акселераторах</a:t>
            </a:r>
          </a:p>
          <a:p>
            <a:pPr algn="ctr"/>
            <a:r>
              <a:rPr lang="ru-RU" dirty="0"/>
              <a:t>Участие в тренингах</a:t>
            </a:r>
          </a:p>
          <a:p>
            <a:pPr algn="ctr"/>
            <a:r>
              <a:rPr lang="ru-RU" dirty="0"/>
              <a:t>Участие в стартап студии</a:t>
            </a:r>
            <a:br>
              <a:rPr lang="ru-RU" dirty="0"/>
            </a:br>
            <a:r>
              <a:rPr lang="ru-RU" dirty="0"/>
              <a:t>Участие в программе «Стартап как диплом»</a:t>
            </a:r>
          </a:p>
          <a:p>
            <a:pPr algn="ctr"/>
            <a:r>
              <a:rPr lang="ru-RU" dirty="0"/>
              <a:t>Участие в иных конкурсах и грантах</a:t>
            </a:r>
          </a:p>
          <a:p>
            <a:pPr algn="ctr"/>
            <a:r>
              <a:rPr lang="ru-RU" dirty="0"/>
              <a:t>Инвестиции</a:t>
            </a:r>
          </a:p>
          <a:p>
            <a:pPr algn="ctr"/>
            <a:r>
              <a:rPr lang="ru-RU" dirty="0"/>
              <a:t>Иные достижения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CE7FAE0A-E9CD-1433-6EB3-77BD3200CA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1408470" y="64060"/>
            <a:ext cx="848769" cy="640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81343965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Прямоугольник 7"/>
          <p:cNvSpPr/>
          <p:nvPr/>
        </p:nvSpPr>
        <p:spPr>
          <a:xfrm>
            <a:off x="6103137" y="1742787"/>
            <a:ext cx="6121525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357" name="Прямоугольник 10"/>
          <p:cNvSpPr/>
          <p:nvPr/>
        </p:nvSpPr>
        <p:spPr>
          <a:xfrm>
            <a:off x="6103137" y="-6261"/>
            <a:ext cx="6121527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358" name="Прямоугольник 13"/>
          <p:cNvSpPr/>
          <p:nvPr/>
        </p:nvSpPr>
        <p:spPr>
          <a:xfrm>
            <a:off x="6102381" y="5347906"/>
            <a:ext cx="2372738" cy="151588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359" name="Прямоугольник 9"/>
          <p:cNvSpPr/>
          <p:nvPr/>
        </p:nvSpPr>
        <p:spPr>
          <a:xfrm>
            <a:off x="8355782" y="-12041"/>
            <a:ext cx="3868879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pic>
        <p:nvPicPr>
          <p:cNvPr id="360" name="Рисунок 24" descr="Рисунок 24"/>
          <p:cNvPicPr>
            <a:picLocks noChangeAspect="1"/>
          </p:cNvPicPr>
          <p:nvPr/>
        </p:nvPicPr>
        <p:blipFill>
          <a:blip r:embed="rId2" cstate="print"/>
          <a:srcRect b="5188"/>
          <a:stretch>
            <a:fillRect/>
          </a:stretch>
        </p:blipFill>
        <p:spPr>
          <a:xfrm>
            <a:off x="8806690" y="2333918"/>
            <a:ext cx="3417973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361" name="image2.png" descr="image2.png"/>
          <p:cNvPicPr>
            <a:picLocks noChangeAspect="1"/>
          </p:cNvPicPr>
          <p:nvPr/>
        </p:nvPicPr>
        <p:blipFill>
          <a:blip r:embed="rId3" cstate="print"/>
          <a:srcRect t="720" b="5621"/>
          <a:stretch>
            <a:fillRect/>
          </a:stretch>
        </p:blipFill>
        <p:spPr>
          <a:xfrm>
            <a:off x="8362270" y="1788748"/>
            <a:ext cx="3896248" cy="5131928"/>
          </a:xfrm>
          <a:prstGeom prst="rect">
            <a:avLst/>
          </a:prstGeom>
          <a:ln w="12700">
            <a:miter lim="400000"/>
          </a:ln>
        </p:spPr>
      </p:pic>
      <p:sp>
        <p:nvSpPr>
          <p:cNvPr id="362" name="Текст 2"/>
          <p:cNvSpPr txBox="1"/>
          <p:nvPr/>
        </p:nvSpPr>
        <p:spPr>
          <a:xfrm>
            <a:off x="532008" y="995119"/>
            <a:ext cx="4831214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dirty="0"/>
              <a:t>СПАСИБО</a:t>
            </a:r>
            <a:r>
              <a:rPr sz="7200"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sz="7200"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r>
              <a:rPr lang="ru-RU" dirty="0"/>
              <a:t> ЛИДЕРА ПРОЕКТА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8 888 888 88 88 </a:t>
            </a: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" dirty="0"/>
              <a:t>E</a:t>
            </a:r>
            <a:r>
              <a:rPr dirty="0"/>
              <a:t>mail</a:t>
            </a:r>
            <a:endParaRPr lang="ru-RU" dirty="0"/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Сайт проекта (при наличии)</a:t>
            </a:r>
            <a:endParaRPr dirty="0"/>
          </a:p>
        </p:txBody>
      </p:sp>
      <p:grpSp>
        <p:nvGrpSpPr>
          <p:cNvPr id="2" name="Прямоугольник 16">
            <a:extLst>
              <a:ext uri="{FF2B5EF4-FFF2-40B4-BE49-F238E27FC236}">
                <a16:creationId xmlns:a16="http://schemas.microsoft.com/office/drawing/2014/main" xmlns="" id="{EF1E5DF7-D35F-4514-0D39-D5804AEB16CF}"/>
              </a:ext>
            </a:extLst>
          </p:cNvPr>
          <p:cNvGrpSpPr/>
          <p:nvPr/>
        </p:nvGrpSpPr>
        <p:grpSpPr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3" name="Прямоугольник">
              <a:extLst>
                <a:ext uri="{FF2B5EF4-FFF2-40B4-BE49-F238E27FC236}">
                  <a16:creationId xmlns:a16="http://schemas.microsoft.com/office/drawing/2014/main" xmlns="" id="{40476E7E-868E-9ABF-AACE-B90D611DC417}"/>
                </a:ext>
              </a:extLst>
            </p:cNvPr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4" name="Текст">
              <a:extLst>
                <a:ext uri="{FF2B5EF4-FFF2-40B4-BE49-F238E27FC236}">
                  <a16:creationId xmlns:a16="http://schemas.microsoft.com/office/drawing/2014/main" xmlns="" id="{18F39FB4-A7DF-9FF4-8CED-1509D4AB7913}"/>
                </a:ext>
              </a:extLst>
            </p:cNvPr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fld id="{86CB4B4D-7CA3-9044-876B-883B54F8677D}" type="slidenum">
                <a:rPr/>
                <a:pPr/>
                <a:t>11</a:t>
              </a:fld>
              <a:endParaRPr/>
            </a:p>
          </p:txBody>
        </p:sp>
      </p:grp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18011</TotalTime>
  <Words>468</Words>
  <Application>Microsoft Office PowerPoint</Application>
  <PresentationFormat>Произвольный</PresentationFormat>
  <Paragraphs>126</Paragraphs>
  <Slides>11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Алексей</cp:lastModifiedBy>
  <cp:revision>133</cp:revision>
  <dcterms:modified xsi:type="dcterms:W3CDTF">2023-11-24T09:51:07Z</dcterms:modified>
</cp:coreProperties>
</file>