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3"/>
    <p:sldId id="16767471" r:id="rId4"/>
    <p:sldId id="16767472" r:id="rId5"/>
    <p:sldId id="16767473" r:id="rId6"/>
    <p:sldId id="16767474" r:id="rId7"/>
    <p:sldId id="16767475" r:id="rId8"/>
    <p:sldId id="262" r:id="rId9"/>
    <p:sldId id="257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97D4EE-9518-453E-9937-E68924F57EB8}">
          <p14:sldIdLst>
            <p14:sldId id="256"/>
            <p14:sldId id="16767471"/>
            <p14:sldId id="16767472"/>
            <p14:sldId id="16767473"/>
            <p14:sldId id="16767474"/>
            <p14:sldId id="16767475"/>
          </p14:sldIdLst>
        </p14:section>
        <p14:section name="Приложения" id="{FC347334-2339-44D7-8AB6-37075970DA32}">
          <p14:sldIdLst>
            <p14:sldId id="262"/>
            <p14:sldId id="257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3C1"/>
    <a:srgbClr val="B5D8E1"/>
    <a:srgbClr val="FF0000"/>
    <a:srgbClr val="8F00FF"/>
    <a:srgbClr val="FCAF17"/>
    <a:srgbClr val="00B050"/>
    <a:srgbClr val="FD49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1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handoutMaster" Target="handoutMasters/handoutMaster1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ACCFF-94A6-483F-98AF-905814CE0763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81E19-7B25-43DD-8188-4459C89A32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5358F-9434-4E9B-9C5A-C44783BD4694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4C123-E484-4749-84E4-7411DE0E02C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AE96-F707-4F27-93F0-35EF67B37D46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345" y="237747"/>
            <a:ext cx="1226111" cy="47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88" y="261922"/>
            <a:ext cx="499623" cy="4301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43" y="117484"/>
            <a:ext cx="1226112" cy="7190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6D8C2-561B-4206-8AB5-DD6A60C8FD0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1659-38B3-493C-9A1D-6EBB60A0081F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овсем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2 строки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Слайд think-cell" r:id="rId3" imgW="6350" imgH="6350" progId="">
                  <p:embed/>
                </p:oleObj>
              </mc:Choice>
              <mc:Fallback>
                <p:oleObj name="Слайд think-cell" r:id="rId3" imgW="6350" imgH="6350" progId="">
                  <p:embed/>
                  <p:pic>
                    <p:nvPicPr>
                      <p:cNvPr id="0" name="Изображение 1024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/>
          <p:cNvSpPr>
            <a:spLocks noGrp="1"/>
          </p:cNvSpPr>
          <p:nvPr>
            <p:ph type="title" hasCustomPrompt="1"/>
          </p:nvPr>
        </p:nvSpPr>
        <p:spPr>
          <a:xfrm>
            <a:off x="347378" y="254563"/>
            <a:ext cx="10800519" cy="8309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000" b="1" kern="1200" spc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в две строки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6459416"/>
            <a:ext cx="11398250" cy="22961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ru-RU" dirty="0"/>
              <a:t>Источник / Примечание: 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FC78-0A6C-4AE9-BB5B-A509E77FDC16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solidFill>
            <a:srgbClr val="FF0000">
              <a:alpha val="60000"/>
            </a:srgbClr>
          </a:solidFill>
          <a:ln>
            <a:noFill/>
          </a:ln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29356599-0F77-482E-B5A3-2417453393DA}" type="slidenum">
              <a:rPr lang="ru-RU" smtClean="0"/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297226"/>
            <a:ext cx="1226111" cy="4785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243" y="6321401"/>
            <a:ext cx="499623" cy="4301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598" y="6176963"/>
            <a:ext cx="1226112" cy="7190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240-48C0-467F-B798-31C7B060AB67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708AF-8112-4C2D-867E-DD8B3AC3B210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2B27-D4D5-491D-A2E6-E6EC29F31999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9DC9-DDB3-4658-AF1A-6CFC1BC45134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D102-98B6-4C65-9A1E-C4D0F299FD6F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B448-1253-4D7C-825E-5369385F2C5F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CB14-B131-4C16-8503-010E53551094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EDD90-03DA-4AD3-B765-C149DDD450DF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521294" cy="49993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56599-0F77-482E-B5A3-2417453393DA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3.png"/><Relationship Id="rId7" Type="http://schemas.openxmlformats.org/officeDocument/2006/relationships/image" Target="../media/image12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14.png"/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.png"/><Relationship Id="rId1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6255" y="2384298"/>
            <a:ext cx="9144000" cy="1123378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b="1" spc="-1" dirty="0" smtClean="0">
                <a:solidFill>
                  <a:schemeClr val="dk1"/>
                </a:solidFill>
                <a:latin typeface="Times New Roman" panose="02020603050405020304"/>
                <a:sym typeface="+mn-ea"/>
              </a:rPr>
              <a:t>«Технология </a:t>
            </a:r>
            <a:r>
              <a:rPr lang="ru-RU" sz="3200" b="1" spc="-1" dirty="0">
                <a:solidFill>
                  <a:schemeClr val="dk1"/>
                </a:solidFill>
                <a:latin typeface="Times New Roman" panose="02020603050405020304"/>
                <a:sym typeface="+mn-ea"/>
              </a:rPr>
              <a:t>формирования профессиональной культуры на разных этапах развития </a:t>
            </a:r>
            <a:r>
              <a:rPr lang="ru-RU" sz="3200" b="1" spc="-1" dirty="0" smtClean="0">
                <a:solidFill>
                  <a:schemeClr val="dk1"/>
                </a:solidFill>
                <a:latin typeface="Times New Roman" panose="02020603050405020304"/>
                <a:sym typeface="+mn-ea"/>
              </a:rPr>
              <a:t>личности»</a:t>
            </a:r>
            <a:endParaRPr lang="ru-RU" sz="3200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430926" y="-397116"/>
            <a:ext cx="2450311" cy="268732"/>
            <a:chOff x="4501671" y="-358095"/>
            <a:chExt cx="2450311" cy="268732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501671" y="-358095"/>
              <a:ext cx="268641" cy="268641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4938005" y="-358004"/>
              <a:ext cx="268641" cy="268641"/>
            </a:xfrm>
            <a:prstGeom prst="rect">
              <a:avLst/>
            </a:prstGeom>
            <a:solidFill>
              <a:srgbClr val="8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374339" y="-358095"/>
              <a:ext cx="268641" cy="2686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683341" y="-358095"/>
              <a:ext cx="268641" cy="268641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810673" y="-358095"/>
              <a:ext cx="268641" cy="268641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6247007" y="-358095"/>
              <a:ext cx="268641" cy="26864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0639425" y="0"/>
            <a:ext cx="1552575" cy="6858000"/>
            <a:chOff x="11071932" y="0"/>
            <a:chExt cx="1120068" cy="493501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7" t="29281" r="36338"/>
            <a:stretch>
              <a:fillRect/>
            </a:stretch>
          </p:blipFill>
          <p:spPr>
            <a:xfrm>
              <a:off x="11071932" y="0"/>
              <a:ext cx="1120068" cy="2462943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48" t="29085" r="45357" b="196"/>
            <a:stretch>
              <a:fillRect/>
            </a:stretch>
          </p:blipFill>
          <p:spPr>
            <a:xfrm>
              <a:off x="11071932" y="2453818"/>
              <a:ext cx="1120068" cy="2481196"/>
            </a:xfrm>
            <a:prstGeom prst="rect">
              <a:avLst/>
            </a:prstGeom>
          </p:spPr>
        </p:pic>
      </p:grpSp>
      <p:sp>
        <p:nvSpPr>
          <p:cNvPr id="16" name="TextBox 4"/>
          <p:cNvSpPr txBox="1">
            <a:spLocks noChangeArrowheads="1"/>
          </p:cNvSpPr>
          <p:nvPr/>
        </p:nvSpPr>
        <p:spPr bwMode="auto">
          <a:xfrm>
            <a:off x="2727627" y="3621413"/>
            <a:ext cx="5421225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40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</a:pPr>
            <a:r>
              <a:rPr lang="ru-RU" sz="2000" spc="-1" dirty="0">
                <a:solidFill>
                  <a:schemeClr val="dk1"/>
                </a:solidFill>
                <a:latin typeface="Times New Roman" panose="02020603050405020304"/>
                <a:sym typeface="+mn-ea"/>
              </a:rPr>
              <a:t>Мы разрабатываем технологию, чтобы дети с ОВЗ нашли себя в мире профессиональной культуры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Заголовок 1"/>
          <p:cNvSpPr/>
          <p:nvPr/>
        </p:nvSpPr>
        <p:spPr>
          <a:xfrm>
            <a:off x="850845" y="-19770"/>
            <a:ext cx="10969920" cy="114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Команда: «</a:t>
            </a:r>
            <a:r>
              <a:rPr lang="ru-RU" sz="2800" b="1" strike="noStrike" spc="-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ПРОфкультура</a:t>
            </a:r>
            <a:r>
              <a:rPr lang="ru-RU" sz="2800" b="1" strike="noStrike" spc="-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0" name="Объект 6"/>
          <p:cNvPicPr/>
          <p:nvPr/>
        </p:nvPicPr>
        <p:blipFill>
          <a:blip r:embed="rId1"/>
          <a:stretch>
            <a:fillRect/>
          </a:stretch>
        </p:blipFill>
        <p:spPr>
          <a:xfrm>
            <a:off x="9991440" y="0"/>
            <a:ext cx="2199240" cy="1818360"/>
          </a:xfrm>
          <a:prstGeom prst="rect">
            <a:avLst/>
          </a:prstGeom>
          <a:ln w="0">
            <a:noFill/>
          </a:ln>
        </p:spPr>
      </p:pic>
      <p:pic>
        <p:nvPicPr>
          <p:cNvPr id="91" name="Picture 2" descr="C:\Users\Anastasia\Downloads\Шаблон презы ЧГУ\Pics\ЧГУ_лого_рус_гориз_прозрачныйdd фон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89880" y="354240"/>
            <a:ext cx="3114000" cy="914760"/>
          </a:xfrm>
          <a:prstGeom prst="rect">
            <a:avLst/>
          </a:prstGeom>
          <a:ln w="0">
            <a:noFill/>
          </a:ln>
        </p:spPr>
      </p:pic>
      <p:sp>
        <p:nvSpPr>
          <p:cNvPr id="92" name="Номер слайда 4"/>
          <p:cNvSpPr/>
          <p:nvPr/>
        </p:nvSpPr>
        <p:spPr>
          <a:xfrm>
            <a:off x="11432880" y="6356520"/>
            <a:ext cx="7567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360" tIns="58680" rIns="117360" bIns="58680" anchor="ctr">
            <a:noAutofit/>
          </a:bodyPr>
          <a:lstStyle/>
          <a:p>
            <a:pPr algn="r" defTabSz="1172210">
              <a:lnSpc>
                <a:spcPct val="100000"/>
              </a:lnSpc>
            </a:pPr>
            <a:fld id="{9AE4028A-E8A9-473A-95D5-36760B6AF312}" type="slidenum">
              <a:rPr lang="ru-RU" sz="1500" b="0" strike="noStrike" spc="-1">
                <a:solidFill>
                  <a:schemeClr val="dk1">
                    <a:tint val="75000"/>
                  </a:schemeClr>
                </a:solidFill>
                <a:latin typeface="JOst"/>
              </a:rPr>
            </a:fld>
            <a:endParaRPr lang="ru-RU" sz="15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6765" y="3451884"/>
            <a:ext cx="171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Урулина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Софья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Алексеевна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68650" y="3367601"/>
            <a:ext cx="2033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Пашкова Ангелина Дмитриевна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48131" y="3396033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Рубан Екатерина Ивановна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65496" y="3395407"/>
            <a:ext cx="22413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Горбунова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Карина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234232" y="3395406"/>
            <a:ext cx="2124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Закиева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Милана Эдуардовна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18926" y="3980182"/>
            <a:ext cx="1769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 команды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79558" y="3980808"/>
            <a:ext cx="1192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32251" y="3975741"/>
            <a:ext cx="1693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идей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566468" y="3941656"/>
            <a:ext cx="1459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873784" y="3980808"/>
            <a:ext cx="1476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сполнитель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22238" y="4345073"/>
            <a:ext cx="242355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Умеет брать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ответственность, видеть общую картину проекта, принимать финальные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Контакты: тел:+79210618990; почта: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saurulina3@chsu.ru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40630" y="4384823"/>
            <a:ext cx="16524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Нестандартное мышление,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предлагать новые форматы занятий для детей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ОВЗ.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45792" y="4382221"/>
            <a:ext cx="184146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 работоспособность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внимание к деталям, умение доводить задачи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конкретного результата.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06958" y="4350140"/>
            <a:ext cx="17381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работать с большими объемами информации и оценивать эффективность технологии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данных.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502509" y="4274499"/>
            <a:ext cx="15875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навыки, умение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договариваться, контроль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сроков и распределение задач внутри команды.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481508"/>
            <a:ext cx="23042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Поникарова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Валентина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Николаевна,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к.п.н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доцент кафедры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дефектологичсекого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52" y="1490407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845" y="1490407"/>
            <a:ext cx="1579563" cy="187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688" y="1432054"/>
            <a:ext cx="1573213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98" y="1443949"/>
            <a:ext cx="1633665" cy="1904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711" y="1452809"/>
            <a:ext cx="1836649" cy="1887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508" y="1410356"/>
            <a:ext cx="1523589" cy="186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Объект 6"/>
          <p:cNvPicPr/>
          <p:nvPr/>
        </p:nvPicPr>
        <p:blipFill>
          <a:blip r:embed="rId1"/>
          <a:stretch>
            <a:fillRect/>
          </a:stretch>
        </p:blipFill>
        <p:spPr>
          <a:xfrm>
            <a:off x="9991440" y="0"/>
            <a:ext cx="2199240" cy="18183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95" name="think-cell data - do not delete"/>
          <p:cNvGraphicFramePr>
            <a:graphicFrameLocks noChangeAspect="1"/>
          </p:cNvGraphicFramePr>
          <p:nvPr/>
        </p:nvGraphicFramePr>
        <p:xfrm>
          <a:off x="1440" y="1440"/>
          <a:ext cx="1080" cy="1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" r:id="rId2" imgW="6350" imgH="6350" progId="">
                  <p:embed/>
                </p:oleObj>
              </mc:Choice>
              <mc:Fallback>
                <p:oleObj name="" r:id="rId2" imgW="6350" imgH="635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0" y="1440"/>
                        <a:ext cx="1080" cy="1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Прямоугольник 11"/>
          <p:cNvSpPr/>
          <p:nvPr/>
        </p:nvSpPr>
        <p:spPr>
          <a:xfrm>
            <a:off x="412579" y="1411200"/>
            <a:ext cx="11473920" cy="5086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200" b="0" strike="noStrike" spc="-1" dirty="0">
              <a:solidFill>
                <a:schemeClr val="lt1"/>
              </a:solidFill>
              <a:latin typeface="JOst"/>
            </a:endParaRPr>
          </a:p>
        </p:txBody>
      </p:sp>
      <p:sp>
        <p:nvSpPr>
          <p:cNvPr id="98" name="TextBox 2"/>
          <p:cNvSpPr/>
          <p:nvPr/>
        </p:nvSpPr>
        <p:spPr>
          <a:xfrm>
            <a:off x="4251960" y="1502280"/>
            <a:ext cx="36237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00B0F0"/>
                </a:solidFill>
                <a:latin typeface="Arial Black" panose="020B0A04020102020204"/>
              </a:rPr>
              <a:t>Ценностное Предложение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99" name="Прямая соединительная линия 3"/>
          <p:cNvCxnSpPr/>
          <p:nvPr/>
        </p:nvCxnSpPr>
        <p:spPr>
          <a:xfrm>
            <a:off x="738360" y="2320560"/>
            <a:ext cx="10651320" cy="360"/>
          </a:xfrm>
          <a:prstGeom prst="straightConnector1">
            <a:avLst/>
          </a:prstGeom>
          <a:ln w="19050">
            <a:solidFill>
              <a:srgbClr val="4472C4"/>
            </a:solidFill>
          </a:ln>
        </p:spPr>
      </p:cxnSp>
      <p:pic>
        <p:nvPicPr>
          <p:cNvPr id="100" name="Picture 9" descr="Luxury "/>
          <p:cNvPicPr/>
          <p:nvPr/>
        </p:nvPicPr>
        <p:blipFill>
          <a:blip r:embed="rId4"/>
          <a:stretch>
            <a:fillRect/>
          </a:stretch>
        </p:blipFill>
        <p:spPr>
          <a:xfrm>
            <a:off x="5564160" y="1929600"/>
            <a:ext cx="762480" cy="762480"/>
          </a:xfrm>
          <a:prstGeom prst="rect">
            <a:avLst/>
          </a:prstGeom>
          <a:ln w="0">
            <a:noFill/>
          </a:ln>
        </p:spPr>
      </p:pic>
      <p:sp>
        <p:nvSpPr>
          <p:cNvPr id="101" name="Половина рамки 13"/>
          <p:cNvSpPr/>
          <p:nvPr/>
        </p:nvSpPr>
        <p:spPr>
          <a:xfrm>
            <a:off x="358920" y="1411200"/>
            <a:ext cx="914040" cy="91404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200" b="0" strike="noStrike" spc="-1">
              <a:solidFill>
                <a:schemeClr val="dk1"/>
              </a:solidFill>
              <a:latin typeface="JOst"/>
            </a:endParaRPr>
          </a:p>
        </p:txBody>
      </p:sp>
      <p:sp>
        <p:nvSpPr>
          <p:cNvPr id="102" name="Половина рамки 14"/>
          <p:cNvSpPr/>
          <p:nvPr/>
        </p:nvSpPr>
        <p:spPr>
          <a:xfrm rot="5400000">
            <a:off x="10919160" y="1411200"/>
            <a:ext cx="914040" cy="91404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200" b="0" strike="noStrike" spc="-1">
              <a:solidFill>
                <a:schemeClr val="dk1"/>
              </a:solidFill>
              <a:latin typeface="JOst"/>
            </a:endParaRPr>
          </a:p>
        </p:txBody>
      </p:sp>
      <p:sp>
        <p:nvSpPr>
          <p:cNvPr id="103" name="Половина рамки 15"/>
          <p:cNvSpPr/>
          <p:nvPr/>
        </p:nvSpPr>
        <p:spPr>
          <a:xfrm rot="10800000">
            <a:off x="10919160" y="5589720"/>
            <a:ext cx="914040" cy="91404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200" b="0" strike="noStrike" spc="-1">
              <a:solidFill>
                <a:schemeClr val="dk1"/>
              </a:solidFill>
              <a:latin typeface="JOst"/>
            </a:endParaRPr>
          </a:p>
        </p:txBody>
      </p:sp>
      <p:sp>
        <p:nvSpPr>
          <p:cNvPr id="104" name="Половина рамки 16"/>
          <p:cNvSpPr/>
          <p:nvPr/>
        </p:nvSpPr>
        <p:spPr>
          <a:xfrm rot="16200000">
            <a:off x="358920" y="5589720"/>
            <a:ext cx="914040" cy="914040"/>
          </a:xfrm>
          <a:prstGeom prst="halfFrame">
            <a:avLst>
              <a:gd name="adj1" fmla="val 8055"/>
              <a:gd name="adj2" fmla="val 7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horzOverflow="overflow"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200" b="0" strike="noStrike" spc="-1">
              <a:solidFill>
                <a:schemeClr val="dk1"/>
              </a:solidFill>
              <a:latin typeface="JOst"/>
            </a:endParaRPr>
          </a:p>
        </p:txBody>
      </p:sp>
      <p:sp>
        <p:nvSpPr>
          <p:cNvPr id="105" name="TextBox 17"/>
          <p:cNvSpPr/>
          <p:nvPr/>
        </p:nvSpPr>
        <p:spPr>
          <a:xfrm>
            <a:off x="2279273" y="2431515"/>
            <a:ext cx="1558800" cy="334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B0F0"/>
                </a:solidFill>
                <a:latin typeface="Arial Black" panose="020B0A04020102020204"/>
              </a:rPr>
              <a:t>Кто клиент?</a:t>
            </a:r>
            <a:endParaRPr lang="ru-RU" sz="1600" b="0" strike="noStrike" spc="-1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6" name="TextBox 18"/>
          <p:cNvSpPr/>
          <p:nvPr/>
        </p:nvSpPr>
        <p:spPr>
          <a:xfrm>
            <a:off x="7712460" y="2432235"/>
            <a:ext cx="259344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B0F0"/>
                </a:solidFill>
                <a:latin typeface="Arial Black" panose="020B0A04020102020204"/>
              </a:rPr>
              <a:t>Какие боли решаем?</a:t>
            </a:r>
            <a:endParaRPr lang="ru-RU" sz="1600" b="0" strike="noStrike" spc="-1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7" name="TextBox 19"/>
          <p:cNvSpPr/>
          <p:nvPr/>
        </p:nvSpPr>
        <p:spPr>
          <a:xfrm>
            <a:off x="1738193" y="4022653"/>
            <a:ext cx="264096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B0F0"/>
                </a:solidFill>
                <a:latin typeface="Arial Black" panose="020B0A04020102020204"/>
              </a:rPr>
              <a:t>Как мы это сделаем?</a:t>
            </a:r>
            <a:endParaRPr lang="ru-RU" sz="1600" b="0" strike="noStrike" spc="-1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8" name="TextBox 20"/>
          <p:cNvSpPr/>
          <p:nvPr/>
        </p:nvSpPr>
        <p:spPr>
          <a:xfrm>
            <a:off x="412579" y="2813519"/>
            <a:ext cx="5692497" cy="12091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Педагогический коллектив МАДОУ «Детский сад №</a:t>
            </a:r>
            <a:r>
              <a:rPr lang="ru-RU" sz="1600" b="0" strike="noStrike" spc="-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131»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Дети старшего дошкольного возраста с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ОВЗ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B0F0"/>
              </a:buClr>
              <a:buFont typeface="Arial" panose="020B0604020202020204"/>
              <a:buChar char="+"/>
            </a:pPr>
            <a:endParaRPr lang="ru-RU" sz="1400" b="0" strike="noStrike" spc="-1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09" name="TextBox 21"/>
          <p:cNvSpPr/>
          <p:nvPr/>
        </p:nvSpPr>
        <p:spPr>
          <a:xfrm>
            <a:off x="6064020" y="2765595"/>
            <a:ext cx="5815980" cy="19426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spcBef>
                <a:spcPts val="1190"/>
              </a:spcBef>
              <a:spcAft>
                <a:spcPts val="990"/>
              </a:spcAft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Преодолеваем недостаток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практикоориентированных</a:t>
            </a: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 формирования профессиональной культуры для детей с ОВЗ на этапе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оптации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Преодолеваем недостаток методических рекомендаций (методов приемов, средств) для формирования профессиональной культуры для детей с ОВЗ на этапе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оптации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Box 22"/>
          <p:cNvSpPr/>
          <p:nvPr/>
        </p:nvSpPr>
        <p:spPr>
          <a:xfrm flipH="1">
            <a:off x="599920" y="4356013"/>
            <a:ext cx="5726719" cy="206064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Разработаем и реализуем методические рекомендации  (методы, приемы, средства) для   формирования профессиональной культуры  у детей с ОВЗ на этапе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оптации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Разработаем и реализуем методические рекомендации  (методы, приемы, средства) для   формирования профессиональной культуры  у детей с ОВЗ на этапе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оптации</a:t>
            </a: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" name="TextBox 23"/>
          <p:cNvSpPr/>
          <p:nvPr/>
        </p:nvSpPr>
        <p:spPr>
          <a:xfrm>
            <a:off x="6878085" y="4734225"/>
            <a:ext cx="415404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B0F0"/>
                </a:solidFill>
                <a:latin typeface="Arial Black" panose="020B0A04020102020204"/>
              </a:rPr>
              <a:t>Какой будет эффект для клиента?</a:t>
            </a:r>
            <a:endParaRPr lang="ru-RU" sz="1600" b="0" strike="noStrike" spc="-1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12" name="TextBox 24"/>
          <p:cNvSpPr/>
          <p:nvPr/>
        </p:nvSpPr>
        <p:spPr>
          <a:xfrm>
            <a:off x="6578674" y="5083981"/>
            <a:ext cx="4789624" cy="132198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buClr>
                <a:srgbClr val="00B0F0"/>
              </a:buClr>
              <a:buFont typeface="Arial" panose="020B0604020202020204"/>
              <a:buChar char="+"/>
            </a:pP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Клиенты получают технологию формирования профессиональной культуры  у детей с ОВЗ на этапе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оптации</a:t>
            </a: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«под ключ» в виде: методических рекомендаций, </a:t>
            </a:r>
            <a:r>
              <a:rPr lang="ru-RU" sz="1600" b="0" strike="noStrike" spc="-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стимульного</a:t>
            </a:r>
            <a:r>
              <a:rPr lang="ru-RU" sz="1600" b="0" strike="noStrike" spc="-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дидактического материала, рабочей тетради</a:t>
            </a:r>
            <a:endParaRPr lang="ru-RU" sz="16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3" name="Picture 2" descr="C:\Users\Anastasia\Downloads\Шаблон презы ЧГУ\Pics\ЧГУ_лого_рус_гориз_прозрачныйdd фон.png"/>
          <p:cNvPicPr/>
          <p:nvPr/>
        </p:nvPicPr>
        <p:blipFill>
          <a:blip r:embed="rId5"/>
          <a:stretch>
            <a:fillRect/>
          </a:stretch>
        </p:blipFill>
        <p:spPr>
          <a:xfrm>
            <a:off x="389880" y="354240"/>
            <a:ext cx="3114000" cy="914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Заголовок 1"/>
          <p:cNvSpPr/>
          <p:nvPr/>
        </p:nvSpPr>
        <p:spPr>
          <a:xfrm>
            <a:off x="841320" y="641660"/>
            <a:ext cx="10969920" cy="33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numCol="1" spcCol="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r>
              <a:rPr lang="ru-RU" sz="2800" b="1" strike="noStrike" spc="-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Конкуренты</a:t>
            </a:r>
            <a:endParaRPr lang="ru-RU" sz="2800" b="1" strike="noStrike" spc="-1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6" name="Объект 6"/>
          <p:cNvPicPr/>
          <p:nvPr/>
        </p:nvPicPr>
        <p:blipFill>
          <a:blip r:embed="rId1"/>
          <a:stretch>
            <a:fillRect/>
          </a:stretch>
        </p:blipFill>
        <p:spPr>
          <a:xfrm>
            <a:off x="9991440" y="0"/>
            <a:ext cx="2199240" cy="1818360"/>
          </a:xfrm>
          <a:prstGeom prst="rect">
            <a:avLst/>
          </a:prstGeom>
          <a:ln w="0">
            <a:noFill/>
          </a:ln>
        </p:spPr>
      </p:pic>
      <p:pic>
        <p:nvPicPr>
          <p:cNvPr id="117" name="Picture 2" descr="C:\Users\Anastasia\Downloads\Шаблон презы ЧГУ\Pics\ЧГУ_лого_рус_гориз_прозрачныйdd фон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389880" y="354240"/>
            <a:ext cx="3114000" cy="914760"/>
          </a:xfrm>
          <a:prstGeom prst="rect">
            <a:avLst/>
          </a:prstGeom>
          <a:ln w="0">
            <a:noFill/>
          </a:ln>
        </p:spPr>
      </p:pic>
      <p:sp>
        <p:nvSpPr>
          <p:cNvPr id="118" name="Номер слайда 4"/>
          <p:cNvSpPr/>
          <p:nvPr/>
        </p:nvSpPr>
        <p:spPr>
          <a:xfrm>
            <a:off x="11432880" y="6356520"/>
            <a:ext cx="75672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7360" tIns="58680" rIns="117360" bIns="58680" anchor="ctr">
            <a:noAutofit/>
          </a:bodyPr>
          <a:lstStyle/>
          <a:p>
            <a:pPr algn="r" defTabSz="1172210">
              <a:lnSpc>
                <a:spcPct val="100000"/>
              </a:lnSpc>
            </a:pPr>
            <a:fld id="{8D15319E-A0CC-4B39-B1A8-2B781446DA90}" type="slidenum">
              <a:rPr lang="ru-RU" sz="1500" b="0" strike="noStrike" spc="-1">
                <a:solidFill>
                  <a:schemeClr val="dk1">
                    <a:tint val="75000"/>
                  </a:schemeClr>
                </a:solidFill>
                <a:latin typeface="JOst"/>
              </a:rPr>
            </a:fld>
            <a:endParaRPr lang="ru-RU" sz="15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79" y="1190411"/>
            <a:ext cx="10588202" cy="55221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/>
          <p:nvPr/>
        </p:nvSpPr>
        <p:spPr bwMode="auto">
          <a:xfrm>
            <a:off x="318293" y="354354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Рынок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/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210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/>
          <p:nvPr/>
        </p:nvGraphicFramePr>
        <p:xfrm>
          <a:off x="1043940" y="1383030"/>
          <a:ext cx="9518650" cy="2042160"/>
        </p:xfrm>
        <a:graphic>
          <a:graphicData uri="http://schemas.openxmlformats.org/drawingml/2006/table">
            <a:tbl>
              <a:tblPr/>
              <a:tblGrid>
                <a:gridCol w="1461135"/>
                <a:gridCol w="3662680"/>
                <a:gridCol w="4394835"/>
              </a:tblGrid>
              <a:tr h="39751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 i="0" dirty="0" err="1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Показатель</a:t>
                      </a:r>
                      <a:endParaRPr sz="1200" b="1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Значение</a:t>
                      </a:r>
                      <a:endParaRPr sz="1200" b="1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Пояснение</a:t>
                      </a:r>
                      <a:endParaRPr sz="1200" b="1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География продаж</a:t>
                      </a:r>
                      <a:endParaRPr sz="1200" b="1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0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г. Череповец (Вологодская область)</a:t>
                      </a:r>
                      <a:endParaRPr sz="1200" b="0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00" b="0" i="0" dirty="0" smtClean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старте — один детский сад (МАДОУ №131). В перспективе — все коррекционные группы и специализированные ДОУ города и области</a:t>
                      </a:r>
                      <a:endParaRPr sz="1200" b="0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 i="0" dirty="0" err="1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Потенциал</a:t>
                      </a:r>
                      <a:r>
                        <a:rPr sz="1200" b="1" i="0" dirty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1" i="0" dirty="0" err="1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продаж</a:t>
                      </a:r>
                      <a:endParaRPr sz="1200" b="1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00" b="0" i="0" dirty="0" smtClean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Бесплатная передача материалов (социальный проект). Потенциал — тиражирование технологии в другие ДОУ региона</a:t>
                      </a:r>
                      <a:endParaRPr sz="1200" b="0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00" b="0" i="0" dirty="0" smtClean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Детские сады не платят за продукт. Ценность — экономия времени педагогов, внедрение практико-ориентированной технологии, соответствие ФГОС</a:t>
                      </a:r>
                      <a:endParaRPr sz="1200" b="0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Текстовое поле 4"/>
          <p:cNvSpPr txBox="1"/>
          <p:nvPr/>
        </p:nvSpPr>
        <p:spPr>
          <a:xfrm>
            <a:off x="3329940" y="3655695"/>
            <a:ext cx="5080000" cy="4330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lnSpc>
                <a:spcPts val="1800"/>
              </a:lnSpc>
              <a:spcBef>
                <a:spcPts val="1900"/>
              </a:spcBef>
              <a:spcAft>
                <a:spcPts val="900"/>
              </a:spcAft>
            </a:pPr>
            <a:r>
              <a:rPr lang="ru-RU" sz="3600" b="1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Оценка рынка</a:t>
            </a:r>
            <a:endParaRPr lang="ru-RU" sz="3600" b="1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/>
          <p:nvPr/>
        </p:nvGraphicFramePr>
        <p:xfrm>
          <a:off x="1009015" y="4088765"/>
          <a:ext cx="9587230" cy="2268220"/>
        </p:xfrm>
        <a:graphic>
          <a:graphicData uri="http://schemas.openxmlformats.org/drawingml/2006/table">
            <a:tbl>
              <a:tblPr/>
              <a:tblGrid>
                <a:gridCol w="3597275"/>
                <a:gridCol w="1459230"/>
                <a:gridCol w="4530725"/>
              </a:tblGrid>
              <a:tr h="42418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Показатель</a:t>
                      </a:r>
                      <a:endParaRPr sz="1200" b="1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Значение</a:t>
                      </a:r>
                      <a:endParaRPr sz="1200" b="1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Расчёт и обоснование</a:t>
                      </a:r>
                      <a:endParaRPr sz="1200" b="1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468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TAM (Total Addressable Market)</a:t>
                      </a:r>
                      <a:b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</a:b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Общий объём рынка</a:t>
                      </a:r>
                      <a:endParaRPr sz="1200" b="1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16 000</a:t>
                      </a:r>
                      <a:endParaRPr sz="1200" b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Общее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количество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детских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садах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Череповца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данным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200" b="0" dirty="0" err="1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январь 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6 года</a:t>
                      </a:r>
                      <a:r>
                        <a:rPr sz="1200" b="0" dirty="0" smtClean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)</a:t>
                      </a:r>
                      <a:endParaRPr sz="1200" b="0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468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SAM (Serviceable Available Market)</a:t>
                      </a:r>
                      <a:b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</a:b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Доступный объём рынка</a:t>
                      </a:r>
                      <a:endParaRPr sz="1200" b="1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2 080</a:t>
                      </a:r>
                      <a:endParaRPr sz="1200" b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Количество детей с ОВЗ в дошкольных учреждениях Череповца (оценка 13% от TAM, по среднероссийским данным)</a:t>
                      </a:r>
                      <a:endParaRPr sz="1200" b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468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SOM (Serviceable &amp; Obtainable Market)</a:t>
                      </a:r>
                      <a:b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</a:br>
                      <a:r>
                        <a:rPr sz="1200" b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Реально достижимый объём рынка</a:t>
                      </a:r>
                      <a:endParaRPr sz="1200" b="1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~500</a:t>
                      </a:r>
                      <a:endParaRPr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2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 с ОВЗ старшего дошкольного возраста (5–7 лет) в коррекционных группах детских садов Череповца</a:t>
                      </a:r>
                      <a:endParaRPr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/>
          <p:nvPr/>
        </p:nvSpPr>
        <p:spPr bwMode="auto">
          <a:xfrm>
            <a:off x="1221898" y="416584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/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 (источники)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/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210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3562350" y="3758565"/>
            <a:ext cx="6289675" cy="321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lnSpc>
                <a:spcPts val="1800"/>
              </a:lnSpc>
              <a:spcBef>
                <a:spcPts val="1900"/>
              </a:spcBef>
              <a:spcAft>
                <a:spcPts val="900"/>
              </a:spcAft>
            </a:pPr>
            <a:r>
              <a:rPr lang="ru-RU" altLang="ru-RU" sz="3600" b="1" dirty="0">
                <a:solidFill>
                  <a:srgbClr val="0F1115"/>
                </a:solidFill>
                <a:latin typeface="Times New Roman" panose="02020603050405020304" pitchFamily="18" charset="0"/>
                <a:ea typeface="quote-cjk-patch"/>
                <a:cs typeface="Times New Roman" panose="02020603050405020304" pitchFamily="18" charset="0"/>
              </a:rPr>
              <a:t>Важно для нашего проекта</a:t>
            </a:r>
            <a:endParaRPr lang="ru-RU" altLang="ru-RU" sz="3600" b="1" dirty="0">
              <a:solidFill>
                <a:srgbClr val="0F1115"/>
              </a:solidFill>
              <a:latin typeface="Times New Roman" panose="02020603050405020304" pitchFamily="18" charset="0"/>
              <a:ea typeface="quote-cjk-patch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/>
          <p:nvPr/>
        </p:nvGraphicFramePr>
        <p:xfrm>
          <a:off x="983432" y="4128507"/>
          <a:ext cx="10029825" cy="2625385"/>
        </p:xfrm>
        <a:graphic>
          <a:graphicData uri="http://schemas.openxmlformats.org/drawingml/2006/table">
            <a:tbl>
              <a:tblPr/>
              <a:tblGrid>
                <a:gridCol w="3343275"/>
                <a:gridCol w="2704465"/>
                <a:gridCol w="3982085"/>
              </a:tblGrid>
              <a:tr h="371772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1" i="0" dirty="0" err="1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Уровень</a:t>
                      </a:r>
                      <a:r>
                        <a:rPr sz="1400" b="1" i="0" dirty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1" i="0" dirty="0" err="1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охвата</a:t>
                      </a:r>
                      <a:endParaRPr sz="1400" b="1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1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Количество детей</a:t>
                      </a:r>
                      <a:endParaRPr sz="1400" b="1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1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Что это значит</a:t>
                      </a:r>
                      <a:endParaRPr sz="1400" b="1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404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Старт (2026 год)</a:t>
                      </a:r>
                      <a:endParaRPr sz="1400" b="0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~50–100</a:t>
                      </a:r>
                      <a:endParaRPr sz="1400" b="0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0" i="0" dirty="0" smtClean="0">
                          <a:solidFill>
                            <a:srgbClr val="0F111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детский сад №131, несколько групп компенсирующей направленности (дети с ОВЗ)</a:t>
                      </a:r>
                      <a:endParaRPr sz="1400" b="0" i="0" dirty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3410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Городской масштаб (потенциал SOM)</a:t>
                      </a:r>
                      <a:endParaRPr sz="1400" b="0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~500</a:t>
                      </a:r>
                      <a:endParaRPr sz="14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дети с ОВЗ старшего дошкольного возраста (5–7 лет) в коррекционных группах детских садов Череповца — целевая аудитория проекта</a:t>
                      </a:r>
                      <a:endParaRPr sz="14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614045"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i="0">
                          <a:solidFill>
                            <a:srgbClr val="0F1115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Региональный масштаб (потенциал расширения)</a:t>
                      </a:r>
                      <a:endParaRPr sz="1400" b="0" i="0">
                        <a:solidFill>
                          <a:srgbClr val="0F1115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i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~1 600</a:t>
                      </a:r>
                      <a:endParaRPr sz="14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С учётом данных по Вологодской области (7 884 дошкольника с ОВЗ, из них ≈20% дети с ОВЗ старшего дошкольного возраста)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400" b="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343472" y="1412776"/>
          <a:ext cx="9927590" cy="2041711"/>
        </p:xfrm>
        <a:graphic>
          <a:graphicData uri="http://schemas.openxmlformats.org/drawingml/2006/table">
            <a:tbl>
              <a:tblPr/>
              <a:tblGrid>
                <a:gridCol w="5127625"/>
                <a:gridCol w="4799965"/>
              </a:tblGrid>
              <a:tr h="4065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1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Показатель</a:t>
                      </a:r>
                      <a:endParaRPr sz="1400" b="1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1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Источник</a:t>
                      </a:r>
                      <a:endParaRPr sz="1400" b="1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122237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37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Численность детей в детских садах Череповца (16 000+ воспитанников, 80 ДОУ)</a:t>
                      </a:r>
                      <a:endParaRPr sz="1400" b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en-US"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cherinfo.ru</a:t>
                      </a:r>
                      <a:endParaRPr lang="en-US" sz="1400" b="0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Доля детей с ОВЗ в детских садах (≈13%)</a:t>
                      </a:r>
                      <a:endParaRPr sz="1400" b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ПМПК-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статистика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отчёты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о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работе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компенсирующих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групп</a:t>
                      </a:r>
                      <a:endParaRPr sz="1400" b="0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949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lang="ru-RU" sz="1400" b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Доля</a:t>
                      </a:r>
                      <a:r>
                        <a:rPr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старшего </a:t>
                      </a:r>
                      <a:r>
                        <a:rPr sz="1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дошкольн</a:t>
                      </a: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ого</a:t>
                      </a:r>
                      <a:r>
                        <a:rPr lang="ru-RU" sz="14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возраста с ОВЗ</a:t>
                      </a:r>
                      <a:r>
                        <a:rPr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(≈20% </a:t>
                      </a:r>
                      <a:r>
                        <a:rPr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)</a:t>
                      </a:r>
                      <a:endParaRPr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0" marR="122237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JOst"/>
                        </a:defRPr>
                      </a:lvl9pPr>
                    </a:lstStyle>
                    <a:p>
                      <a:pPr algn="ctr">
                        <a:lnSpc>
                          <a:spcPts val="1500"/>
                        </a:lnSpc>
                      </a:pP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Территориальная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ПМПК,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статистика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выпускников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коррекционных</a:t>
                      </a:r>
                      <a:r>
                        <a:rPr sz="1400" b="0" dirty="0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400" b="0" dirty="0" err="1">
                          <a:latin typeface="Times New Roman" panose="02020603050405020304" pitchFamily="18" charset="0"/>
                          <a:ea typeface="quote-cjk-patch"/>
                          <a:cs typeface="Times New Roman" panose="02020603050405020304" pitchFamily="18" charset="0"/>
                        </a:rPr>
                        <a:t>групп</a:t>
                      </a:r>
                      <a:endParaRPr sz="1400" b="0" dirty="0">
                        <a:latin typeface="Times New Roman" panose="02020603050405020304" pitchFamily="18" charset="0"/>
                        <a:ea typeface="quote-cjk-patch"/>
                        <a:cs typeface="Times New Roman" panose="02020603050405020304" pitchFamily="18" charset="0"/>
                      </a:endParaRPr>
                    </a:p>
                  </a:txBody>
                  <a:tcPr marL="122237" marR="0" marT="76517" marB="76517" anchor="ctr">
                    <a:lnL w="12700">
                      <a:solidFill>
                        <a:sysClr val="windowText" lastClr="000000"/>
                      </a:solidFill>
                      <a:prstDash val="solid"/>
                    </a:lnL>
                    <a:lnR w="12700">
                      <a:solidFill>
                        <a:sysClr val="windowText" lastClr="000000"/>
                      </a:solidFill>
                      <a:prstDash val="solid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8200" y="852805"/>
            <a:ext cx="11012170" cy="5207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Технологии формирования ранней профориентации детей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старшего дошкольного возраста с ОВЗ</a:t>
            </a:r>
            <a:endParaRPr lang="ru-RU" sz="3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93948" y="142176"/>
            <a:ext cx="5404104" cy="5205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2"/>
          <p:cNvSpPr txBox="1"/>
          <p:nvPr/>
        </p:nvSpPr>
        <p:spPr>
          <a:xfrm>
            <a:off x="838200" y="1814830"/>
            <a:ext cx="10250805" cy="355219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2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Адаптированный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язык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короткие фразы, простые слова, без сложных терминов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Доступный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хронометраж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занятия 15–20 минут идеально для удержания внимания детей с ОВЗ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Чёткая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структура занятия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от названия профессии до её пользы для общества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Готов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 использованию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педагог может взять и сразу применить, без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доработок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50000"/>
              </a:lnSpc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Бесплатно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для ДОУ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— создаётся силами студентов, передаётся безвозмездно</a:t>
            </a:r>
            <a:endParaRPr lang="ru-RU" dirty="0">
              <a:latin typeface="+mj-lt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430926" y="-397116"/>
            <a:ext cx="2450311" cy="268732"/>
            <a:chOff x="4501671" y="-358095"/>
            <a:chExt cx="2450311" cy="268732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501671" y="-358095"/>
              <a:ext cx="268641" cy="268641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938005" y="-358004"/>
              <a:ext cx="268641" cy="268641"/>
            </a:xfrm>
            <a:prstGeom prst="rect">
              <a:avLst/>
            </a:prstGeom>
            <a:solidFill>
              <a:srgbClr val="8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374339" y="-358095"/>
              <a:ext cx="268641" cy="2686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6683341" y="-358095"/>
              <a:ext cx="268641" cy="268641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810673" y="-358095"/>
              <a:ext cx="268641" cy="268641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6247007" y="-358095"/>
              <a:ext cx="268641" cy="26864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8200" y="852668"/>
            <a:ext cx="8113776" cy="52057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проблемы к решению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93948" y="142176"/>
            <a:ext cx="5404104" cy="5205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2"/>
          <p:cNvSpPr txBox="1"/>
          <p:nvPr/>
        </p:nvSpPr>
        <p:spPr>
          <a:xfrm>
            <a:off x="884417" y="2505977"/>
            <a:ext cx="4989789" cy="920750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Недостаток практикоориентированных технологий формирования профессиональной культуры на разных этапах развития личности.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" name="Текст 2"/>
          <p:cNvSpPr txBox="1"/>
          <p:nvPr/>
        </p:nvSpPr>
        <p:spPr>
          <a:xfrm>
            <a:off x="6418792" y="2505976"/>
            <a:ext cx="4989789" cy="286004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Разработать и внедрить практикоориентированную технологию формирования профессиональной культуры для разных этапов развития личности (с акцентом на детей старшего дошкольного возраста с 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ОВЗ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и педагогов).</a:t>
            </a:r>
            <a:endParaRPr lang="en-US" altLang="en-US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ru-RU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Диагностический материал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, с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ценарные разработки мероприятий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, р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абочая тетрадь (цветная, 170 стр.)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, м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етодические рекомендации</a:t>
            </a:r>
            <a:r>
              <a:rPr lang="ru-RU" altLang="en-US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)</a:t>
            </a:r>
            <a:endParaRPr lang="ru-RU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8200" y="2100280"/>
            <a:ext cx="120840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18792" y="2100280"/>
            <a:ext cx="108013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6096000" y="1899935"/>
            <a:ext cx="0" cy="328480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Группа 22"/>
          <p:cNvGrpSpPr/>
          <p:nvPr/>
        </p:nvGrpSpPr>
        <p:grpSpPr>
          <a:xfrm>
            <a:off x="4430926" y="-397116"/>
            <a:ext cx="2450311" cy="268732"/>
            <a:chOff x="4501671" y="-358095"/>
            <a:chExt cx="2450311" cy="268732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4501671" y="-358095"/>
              <a:ext cx="268641" cy="268641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38005" y="-358004"/>
              <a:ext cx="268641" cy="268641"/>
            </a:xfrm>
            <a:prstGeom prst="rect">
              <a:avLst/>
            </a:prstGeom>
            <a:solidFill>
              <a:srgbClr val="8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374339" y="-358095"/>
              <a:ext cx="268641" cy="2686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683341" y="-358095"/>
              <a:ext cx="268641" cy="268641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810673" y="-358095"/>
              <a:ext cx="268641" cy="268641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247007" y="-358095"/>
              <a:ext cx="268641" cy="26864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38200" y="852668"/>
            <a:ext cx="8113776" cy="520573"/>
          </a:xfrm>
        </p:spPr>
        <p:txBody>
          <a:bodyPr>
            <a:normAutofit fontScale="90000"/>
          </a:bodyPr>
          <a:lstStyle/>
          <a:p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Пример занятия </a:t>
            </a:r>
            <a:endParaRPr lang="ru-RU" sz="3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93948" y="142176"/>
            <a:ext cx="5404104" cy="5205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38200" y="3341025"/>
            <a:ext cx="2867885" cy="1173982"/>
          </a:xfrm>
          <a:prstGeom prst="rect">
            <a:avLst/>
          </a:prstGeom>
          <a:noFill/>
          <a:ln w="28575">
            <a:solidFill>
              <a:srgbClr val="FCAF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444490" y="1837690"/>
            <a:ext cx="6519545" cy="838835"/>
          </a:xfrm>
          <a:prstGeom prst="rect">
            <a:avLst/>
          </a:prstGeom>
          <a:noFill/>
          <a:ln w="28575">
            <a:solidFill>
              <a:srgbClr val="8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44490" y="2921635"/>
            <a:ext cx="6519545" cy="838835"/>
          </a:xfrm>
          <a:prstGeom prst="rect">
            <a:avLst/>
          </a:prstGeom>
          <a:noFill/>
          <a:ln w="28575">
            <a:solidFill>
              <a:srgbClr val="8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Где работает?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хлебозаводе «Череповецхлеб» или в пекарне рядом с домом.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444490" y="4005580"/>
            <a:ext cx="6519545" cy="838835"/>
          </a:xfrm>
          <a:prstGeom prst="rect">
            <a:avLst/>
          </a:prstGeom>
          <a:noFill/>
          <a:ln w="28575">
            <a:solidFill>
              <a:srgbClr val="8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Какие инструменты использует?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Большую печь, тестомес, нож для теста, формы для выпечки.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444490" y="5185410"/>
            <a:ext cx="6510655" cy="838835"/>
          </a:xfrm>
          <a:prstGeom prst="rect">
            <a:avLst/>
          </a:prstGeom>
          <a:noFill/>
          <a:ln w="28575">
            <a:solidFill>
              <a:srgbClr val="8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Каким должен быть?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Аккуратным, трудолюбивым, внимательным, заботливым.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4" name="Соединитель: уступ 23"/>
          <p:cNvCxnSpPr>
            <a:stCxn id="12" idx="3"/>
            <a:endCxn id="20" idx="1"/>
          </p:cNvCxnSpPr>
          <p:nvPr/>
        </p:nvCxnSpPr>
        <p:spPr>
          <a:xfrm flipV="1">
            <a:off x="3705860" y="2257425"/>
            <a:ext cx="1738630" cy="1670685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оединитель: уступ 25"/>
          <p:cNvCxnSpPr>
            <a:stCxn id="12" idx="3"/>
            <a:endCxn id="21" idx="1"/>
          </p:cNvCxnSpPr>
          <p:nvPr/>
        </p:nvCxnSpPr>
        <p:spPr>
          <a:xfrm flipV="1">
            <a:off x="3705860" y="3341370"/>
            <a:ext cx="1738630" cy="586740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: уступ 28"/>
          <p:cNvCxnSpPr>
            <a:stCxn id="12" idx="3"/>
            <a:endCxn id="22" idx="1"/>
          </p:cNvCxnSpPr>
          <p:nvPr/>
        </p:nvCxnSpPr>
        <p:spPr>
          <a:xfrm>
            <a:off x="3705860" y="3928110"/>
            <a:ext cx="1738630" cy="497205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: уступ 31"/>
          <p:cNvCxnSpPr>
            <a:stCxn id="12" idx="3"/>
            <a:endCxn id="23" idx="1"/>
          </p:cNvCxnSpPr>
          <p:nvPr/>
        </p:nvCxnSpPr>
        <p:spPr>
          <a:xfrm>
            <a:off x="3705860" y="3928110"/>
            <a:ext cx="1738630" cy="1677035"/>
          </a:xfrm>
          <a:prstGeom prst="bentConnector3">
            <a:avLst>
              <a:gd name="adj1" fmla="val 50000"/>
            </a:avLst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Группа 50"/>
          <p:cNvGrpSpPr/>
          <p:nvPr/>
        </p:nvGrpSpPr>
        <p:grpSpPr>
          <a:xfrm>
            <a:off x="4430926" y="-397116"/>
            <a:ext cx="2450311" cy="268732"/>
            <a:chOff x="4501671" y="-358095"/>
            <a:chExt cx="2450311" cy="268732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4501671" y="-358095"/>
              <a:ext cx="268641" cy="268641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938005" y="-358004"/>
              <a:ext cx="268641" cy="268641"/>
            </a:xfrm>
            <a:prstGeom prst="rect">
              <a:avLst/>
            </a:prstGeom>
            <a:solidFill>
              <a:srgbClr val="8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5374339" y="-358095"/>
              <a:ext cx="268641" cy="2686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6683341" y="-358095"/>
              <a:ext cx="268641" cy="268641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5810673" y="-358095"/>
              <a:ext cx="268641" cy="268641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6247007" y="-358095"/>
              <a:ext cx="268641" cy="26864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Текстовое поле 2"/>
          <p:cNvSpPr txBox="1"/>
          <p:nvPr/>
        </p:nvSpPr>
        <p:spPr>
          <a:xfrm>
            <a:off x="838200" y="3728085"/>
            <a:ext cx="286766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рофессия «</a:t>
            </a:r>
            <a:r>
              <a:rPr lang="ru-RU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Пекарь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»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5444490" y="1846580"/>
            <a:ext cx="609600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Что делает пекарь?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Замешивает тесто, делает булочки, батоны, пирожки и сладкие </a:t>
            </a:r>
            <a:endParaRPr lang="en-US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algn="l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  <a:sym typeface="Gilroy-Light"/>
              </a:defRPr>
            </a:pP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крендели.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Ost">
      <a:majorFont>
        <a:latin typeface="JOst"/>
        <a:ea typeface=""/>
        <a:cs typeface=""/>
      </a:majorFont>
      <a:minorFont>
        <a:latin typeface="JOs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5179</Words>
  <Application>WPS Presentation</Application>
  <PresentationFormat>Произвольный</PresentationFormat>
  <Paragraphs>208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9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Times New Roman</vt:lpstr>
      <vt:lpstr>Arial Black</vt:lpstr>
      <vt:lpstr>Gilroy-Light</vt:lpstr>
      <vt:lpstr>Segoe Print</vt:lpstr>
      <vt:lpstr>JOst</vt:lpstr>
      <vt:lpstr>Microsoft YaHei</vt:lpstr>
      <vt:lpstr>Arial Unicode MS</vt:lpstr>
      <vt:lpstr>Times New Roman</vt:lpstr>
      <vt:lpstr>Arial</vt:lpstr>
      <vt:lpstr>JOst</vt:lpstr>
      <vt:lpstr>Arial Black</vt:lpstr>
      <vt:lpstr>quote-cjk-patch</vt:lpstr>
      <vt:lpstr>Тема Office</vt:lpstr>
      <vt:lpstr>Тизер, титульный слайд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Очень длинный заголовок слайда</vt:lpstr>
      <vt:lpstr>Очень длинный заголовок слайда</vt:lpstr>
      <vt:lpstr>Очень длинный заголовок слайда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Илья Коняшов</dc:creator>
  <cp:lastModifiedBy>WPS_1623735007</cp:lastModifiedBy>
  <cp:revision>34</cp:revision>
  <dcterms:created xsi:type="dcterms:W3CDTF">2024-04-21T07:35:00Z</dcterms:created>
  <dcterms:modified xsi:type="dcterms:W3CDTF">2026-05-25T19:05:25Z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1049-12.1.0.26372</vt:lpwstr>
  </property>
  <property fmtid="{D5CDD505-2E9C-101B-9397-08002B2CF9AE}" pid="3" name="ICV">
    <vt:lpwstr>18C58AAA4EC04DBDA51493508911C7B1_13</vt:lpwstr>
  </property>
</Properties>
</file>