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8E08C"/>
    <a:srgbClr val="F57777"/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5" autoAdjust="0"/>
    <p:restoredTop sz="88582" autoAdjust="0"/>
  </p:normalViewPr>
  <p:slideViewPr>
    <p:cSldViewPr snapToGrid="0" snapToObjects="1" showGuides="1">
      <p:cViewPr varScale="1">
        <p:scale>
          <a:sx n="62" d="100"/>
          <a:sy n="62" d="100"/>
        </p:scale>
        <p:origin x="976" y="5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esktop\&#1087;&#1088;&#1086;&#1077;&#1082;&#1090;%20&#1055;&#1052;&#1059;\Ekonom_raschyo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Unit-</a:t>
            </a:r>
            <a:r>
              <a:rPr lang="ru-RU" sz="1800" dirty="0"/>
              <a:t>экономика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Доход</c:v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Лист2!$C$2:$L$2</c:f>
              <c:strCache>
                <c:ptCount val="10"/>
                <c:pt idx="0">
                  <c:v>01.24.</c:v>
                </c:pt>
                <c:pt idx="1">
                  <c:v>02.24.</c:v>
                </c:pt>
                <c:pt idx="2">
                  <c:v>03.24.</c:v>
                </c:pt>
                <c:pt idx="3">
                  <c:v>04.24.</c:v>
                </c:pt>
                <c:pt idx="4">
                  <c:v>05.24.</c:v>
                </c:pt>
                <c:pt idx="5">
                  <c:v>06.24.</c:v>
                </c:pt>
                <c:pt idx="6">
                  <c:v>07.24.</c:v>
                </c:pt>
                <c:pt idx="7">
                  <c:v>08.24.</c:v>
                </c:pt>
                <c:pt idx="8">
                  <c:v>09.24.</c:v>
                </c:pt>
                <c:pt idx="9">
                  <c:v>10.24.</c:v>
                </c:pt>
              </c:strCache>
            </c:strRef>
          </c:cat>
          <c:val>
            <c:numRef>
              <c:f>Лист2!$C$3:$L$3</c:f>
              <c:numCache>
                <c:formatCode>General</c:formatCode>
                <c:ptCount val="10"/>
                <c:pt idx="0">
                  <c:v>150</c:v>
                </c:pt>
                <c:pt idx="1">
                  <c:v>300</c:v>
                </c:pt>
                <c:pt idx="2">
                  <c:v>75</c:v>
                </c:pt>
                <c:pt idx="3">
                  <c:v>900</c:v>
                </c:pt>
                <c:pt idx="4">
                  <c:v>600</c:v>
                </c:pt>
                <c:pt idx="5">
                  <c:v>1500</c:v>
                </c:pt>
                <c:pt idx="6">
                  <c:v>600</c:v>
                </c:pt>
                <c:pt idx="7">
                  <c:v>3000</c:v>
                </c:pt>
                <c:pt idx="8">
                  <c:v>2250</c:v>
                </c:pt>
                <c:pt idx="9">
                  <c:v>2250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3D-4A36-95F8-26A1A19D68D0}"/>
            </c:ext>
          </c:extLst>
        </c:ser>
        <c:ser>
          <c:idx val="1"/>
          <c:order val="1"/>
          <c:tx>
            <c:v>Расход</c:v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Лист2!$C$2:$L$2</c:f>
              <c:strCache>
                <c:ptCount val="10"/>
                <c:pt idx="0">
                  <c:v>01.24.</c:v>
                </c:pt>
                <c:pt idx="1">
                  <c:v>02.24.</c:v>
                </c:pt>
                <c:pt idx="2">
                  <c:v>03.24.</c:v>
                </c:pt>
                <c:pt idx="3">
                  <c:v>04.24.</c:v>
                </c:pt>
                <c:pt idx="4">
                  <c:v>05.24.</c:v>
                </c:pt>
                <c:pt idx="5">
                  <c:v>06.24.</c:v>
                </c:pt>
                <c:pt idx="6">
                  <c:v>07.24.</c:v>
                </c:pt>
                <c:pt idx="7">
                  <c:v>08.24.</c:v>
                </c:pt>
                <c:pt idx="8">
                  <c:v>09.24.</c:v>
                </c:pt>
                <c:pt idx="9">
                  <c:v>10.24.</c:v>
                </c:pt>
              </c:strCache>
            </c:strRef>
          </c:cat>
          <c:val>
            <c:numRef>
              <c:f>Лист2!$C$4:$L$4</c:f>
              <c:numCache>
                <c:formatCode>0</c:formatCode>
                <c:ptCount val="10"/>
                <c:pt idx="0">
                  <c:v>2453.5</c:v>
                </c:pt>
                <c:pt idx="1">
                  <c:v>393</c:v>
                </c:pt>
                <c:pt idx="2">
                  <c:v>1363.75</c:v>
                </c:pt>
                <c:pt idx="3">
                  <c:v>484</c:v>
                </c:pt>
                <c:pt idx="4">
                  <c:v>1430</c:v>
                </c:pt>
                <c:pt idx="5">
                  <c:v>547</c:v>
                </c:pt>
                <c:pt idx="6">
                  <c:v>1445</c:v>
                </c:pt>
                <c:pt idx="7">
                  <c:v>742</c:v>
                </c:pt>
                <c:pt idx="8">
                  <c:v>1911.5</c:v>
                </c:pt>
                <c:pt idx="9">
                  <c:v>646.5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3D-4A36-95F8-26A1A19D68D0}"/>
            </c:ext>
          </c:extLst>
        </c:ser>
        <c:ser>
          <c:idx val="2"/>
          <c:order val="2"/>
          <c:tx>
            <c:v>Прибыль</c:v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Лист2!$C$2:$L$2</c:f>
              <c:strCache>
                <c:ptCount val="10"/>
                <c:pt idx="0">
                  <c:v>01.24.</c:v>
                </c:pt>
                <c:pt idx="1">
                  <c:v>02.24.</c:v>
                </c:pt>
                <c:pt idx="2">
                  <c:v>03.24.</c:v>
                </c:pt>
                <c:pt idx="3">
                  <c:v>04.24.</c:v>
                </c:pt>
                <c:pt idx="4">
                  <c:v>05.24.</c:v>
                </c:pt>
                <c:pt idx="5">
                  <c:v>06.24.</c:v>
                </c:pt>
                <c:pt idx="6">
                  <c:v>07.24.</c:v>
                </c:pt>
                <c:pt idx="7">
                  <c:v>08.24.</c:v>
                </c:pt>
                <c:pt idx="8">
                  <c:v>09.24.</c:v>
                </c:pt>
                <c:pt idx="9">
                  <c:v>10.24.</c:v>
                </c:pt>
              </c:strCache>
            </c:strRef>
          </c:cat>
          <c:val>
            <c:numRef>
              <c:f>Лист2!$C$5:$L$5</c:f>
              <c:numCache>
                <c:formatCode>0</c:formatCode>
                <c:ptCount val="10"/>
                <c:pt idx="0">
                  <c:v>-2303.5</c:v>
                </c:pt>
                <c:pt idx="1">
                  <c:v>-93</c:v>
                </c:pt>
                <c:pt idx="2">
                  <c:v>-1288.75</c:v>
                </c:pt>
                <c:pt idx="3">
                  <c:v>416</c:v>
                </c:pt>
                <c:pt idx="4">
                  <c:v>-830</c:v>
                </c:pt>
                <c:pt idx="5">
                  <c:v>953</c:v>
                </c:pt>
                <c:pt idx="6">
                  <c:v>-845</c:v>
                </c:pt>
                <c:pt idx="7">
                  <c:v>2258</c:v>
                </c:pt>
                <c:pt idx="8">
                  <c:v>338.5</c:v>
                </c:pt>
                <c:pt idx="9">
                  <c:v>1603.5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3D-4A36-95F8-26A1A19D6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1391583"/>
        <c:axId val="2058198175"/>
      </c:barChart>
      <c:catAx>
        <c:axId val="2091391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58198175"/>
        <c:crosses val="autoZero"/>
        <c:auto val="1"/>
        <c:lblAlgn val="ctr"/>
        <c:lblOffset val="100"/>
        <c:noMultiLvlLbl val="0"/>
      </c:catAx>
      <c:valAx>
        <c:axId val="2058198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13915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>
    <p:fade/>
  </p:transition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7832" y="2298834"/>
            <a:ext cx="6436544" cy="1495017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Использование тепла отходящих газов барабанных </a:t>
            </a:r>
            <a:r>
              <a:rPr lang="ru-RU" dirty="0" err="1">
                <a:latin typeface="Verdana" panose="020B0604030504040204" pitchFamily="34" charset="0"/>
                <a:ea typeface="Verdana" panose="020B0604030504040204" pitchFamily="34" charset="0"/>
              </a:rPr>
              <a:t>грануляторов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-сушилок (БГС) в производстве аммофоса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1334" y="3817086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Мы </a:t>
            </a:r>
            <a:r>
              <a:rPr lang="ru-RU" sz="2000" dirty="0" smtClean="0"/>
              <a:t>разрабатываем нашу идею, </a:t>
            </a:r>
            <a:r>
              <a:rPr lang="ru-RU" sz="2000" dirty="0"/>
              <a:t>чтобы производство было более выгодным и экологичным!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Проблема клиента </a:t>
            </a:r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endParaRPr lang="ru-RU" sz="2000" dirty="0"/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Актуальность </a:t>
            </a:r>
            <a:r>
              <a:rPr lang="ru-RU" sz="2000" b="1" dirty="0">
                <a:solidFill>
                  <a:srgbClr val="FF0000"/>
                </a:solidFill>
              </a:rPr>
              <a:t>проблемы</a:t>
            </a:r>
          </a:p>
          <a:p>
            <a:r>
              <a:rPr lang="ru-RU" sz="2000" dirty="0"/>
              <a:t>  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C8E25B-2C1A-ED9A-1B37-5EF8CB5E2C9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95206" y="4911257"/>
            <a:ext cx="748489" cy="74848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CAF745-CF81-4D29-3130-7CEB709EE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63423">
            <a:off x="5145271" y="4882438"/>
            <a:ext cx="817605" cy="8176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8385D1-7A1B-7DF4-11C5-FB888F6FF7D7}"/>
              </a:ext>
            </a:extLst>
          </p:cNvPr>
          <p:cNvSpPr txBox="1"/>
          <p:nvPr/>
        </p:nvSpPr>
        <p:spPr>
          <a:xfrm>
            <a:off x="5787884" y="5641848"/>
            <a:ext cx="1363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Отходящие газы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8E611C-B352-9FBA-AAC3-60A648D95C77}"/>
              </a:ext>
            </a:extLst>
          </p:cNvPr>
          <p:cNvSpPr txBox="1"/>
          <p:nvPr/>
        </p:nvSpPr>
        <p:spPr>
          <a:xfrm>
            <a:off x="5277224" y="1357621"/>
            <a:ext cx="16359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Дымовые газы в атмосферу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4EBD9779-9127-6DC8-454F-37A2178DEF4F}"/>
              </a:ext>
            </a:extLst>
          </p:cNvPr>
          <p:cNvCxnSpPr>
            <a:cxnSpLocks/>
            <a:stCxn id="7" idx="0"/>
            <a:endCxn id="3" idx="2"/>
          </p:cNvCxnSpPr>
          <p:nvPr/>
        </p:nvCxnSpPr>
        <p:spPr>
          <a:xfrm flipV="1">
            <a:off x="6095206" y="1880841"/>
            <a:ext cx="1" cy="660341"/>
          </a:xfrm>
          <a:prstGeom prst="straightConnector1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C03C72A-AA94-86E0-8188-A16042203FC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12846" y="2110810"/>
            <a:ext cx="748489" cy="74848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9E636A9-A1B5-FB49-8AC3-582CCF2F5D0A}"/>
              </a:ext>
            </a:extLst>
          </p:cNvPr>
          <p:cNvSpPr/>
          <p:nvPr/>
        </p:nvSpPr>
        <p:spPr>
          <a:xfrm>
            <a:off x="5190914" y="2541182"/>
            <a:ext cx="1808583" cy="87074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</a:rPr>
              <a:t>БГС</a:t>
            </a:r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4133-302A-6397-775F-553D92C224D4}"/>
              </a:ext>
            </a:extLst>
          </p:cNvPr>
          <p:cNvSpPr txBox="1"/>
          <p:nvPr/>
        </p:nvSpPr>
        <p:spPr>
          <a:xfrm>
            <a:off x="993912" y="1557647"/>
            <a:ext cx="104363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/>
              <a:t>Использование отходящих газов из БГС для уменьшения расхода природного газа.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E2DF13-A853-56FD-B06F-C172DC5F8A70}"/>
              </a:ext>
            </a:extLst>
          </p:cNvPr>
          <p:cNvSpPr txBox="1"/>
          <p:nvPr/>
        </p:nvSpPr>
        <p:spPr>
          <a:xfrm>
            <a:off x="609521" y="1074469"/>
            <a:ext cx="62815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Наше решение проблемы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ECB3BA-53DF-C8AA-B5CF-82A0C74BE20E}"/>
              </a:ext>
            </a:extLst>
          </p:cNvPr>
          <p:cNvSpPr txBox="1"/>
          <p:nvPr/>
        </p:nvSpPr>
        <p:spPr>
          <a:xfrm>
            <a:off x="609521" y="2003021"/>
            <a:ext cx="62815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Суть технологии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CE9B04-B64A-5C91-557C-135BD3A9BA48}"/>
              </a:ext>
            </a:extLst>
          </p:cNvPr>
          <p:cNvSpPr txBox="1"/>
          <p:nvPr/>
        </p:nvSpPr>
        <p:spPr>
          <a:xfrm>
            <a:off x="609521" y="4855961"/>
            <a:ext cx="62815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Уникальность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D1B4FB6-7B64-DCB6-6DD6-E4F5D47ADFA3}"/>
              </a:ext>
            </a:extLst>
          </p:cNvPr>
          <p:cNvSpPr/>
          <p:nvPr/>
        </p:nvSpPr>
        <p:spPr>
          <a:xfrm>
            <a:off x="4148383" y="2281576"/>
            <a:ext cx="1329498" cy="32248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 атмосферу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8483158-C7B5-C5E9-6470-E2C0F8690737}"/>
              </a:ext>
            </a:extLst>
          </p:cNvPr>
          <p:cNvSpPr/>
          <p:nvPr/>
        </p:nvSpPr>
        <p:spPr>
          <a:xfrm>
            <a:off x="714761" y="2903599"/>
            <a:ext cx="1261475" cy="39470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природный газ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09BD697-879E-9336-E0B6-95939B0D9F7E}"/>
              </a:ext>
            </a:extLst>
          </p:cNvPr>
          <p:cNvSpPr/>
          <p:nvPr/>
        </p:nvSpPr>
        <p:spPr>
          <a:xfrm>
            <a:off x="5612755" y="4393899"/>
            <a:ext cx="2010670" cy="2909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а</a:t>
            </a:r>
            <a:r>
              <a:rPr lang="ru-RU" sz="1400" dirty="0" smtClean="0">
                <a:solidFill>
                  <a:schemeClr val="tx1"/>
                </a:solidFill>
              </a:rPr>
              <a:t>тмосферный воздух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898C644-779A-B3D6-3405-DAB47C501DE8}"/>
              </a:ext>
            </a:extLst>
          </p:cNvPr>
          <p:cNvSpPr/>
          <p:nvPr/>
        </p:nvSpPr>
        <p:spPr>
          <a:xfrm>
            <a:off x="2566168" y="2903599"/>
            <a:ext cx="99060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Топка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4678BDA-9F6C-B6C6-7357-96D25E3BC2A1}"/>
              </a:ext>
            </a:extLst>
          </p:cNvPr>
          <p:cNvSpPr/>
          <p:nvPr/>
        </p:nvSpPr>
        <p:spPr>
          <a:xfrm>
            <a:off x="5612755" y="2886940"/>
            <a:ext cx="1741339" cy="42802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Камера смешения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63C31AE-9EE9-E178-0E8D-7021B1180228}"/>
              </a:ext>
            </a:extLst>
          </p:cNvPr>
          <p:cNvSpPr/>
          <p:nvPr/>
        </p:nvSpPr>
        <p:spPr>
          <a:xfrm>
            <a:off x="10468956" y="2886940"/>
            <a:ext cx="990600" cy="42802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Абсорбер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C3FD10A-309E-40E3-8ED8-E01974D9C30B}"/>
              </a:ext>
            </a:extLst>
          </p:cNvPr>
          <p:cNvSpPr/>
          <p:nvPr/>
        </p:nvSpPr>
        <p:spPr>
          <a:xfrm>
            <a:off x="8245609" y="2889151"/>
            <a:ext cx="990600" cy="42802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БГС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6DC8A9B-C828-E277-FFC5-23EE98CA62A4}"/>
              </a:ext>
            </a:extLst>
          </p:cNvPr>
          <p:cNvSpPr/>
          <p:nvPr/>
        </p:nvSpPr>
        <p:spPr>
          <a:xfrm>
            <a:off x="4034998" y="3711146"/>
            <a:ext cx="1542482" cy="26773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Теплообменник</a:t>
            </a:r>
          </a:p>
        </p:txBody>
      </p:sp>
      <p:cxnSp>
        <p:nvCxnSpPr>
          <p:cNvPr id="29" name="Соединитель: уступ 28">
            <a:extLst>
              <a:ext uri="{FF2B5EF4-FFF2-40B4-BE49-F238E27FC236}">
                <a16:creationId xmlns:a16="http://schemas.microsoft.com/office/drawing/2014/main" id="{DE0ED7C9-8375-7FAF-C212-B00A35E04528}"/>
              </a:ext>
            </a:extLst>
          </p:cNvPr>
          <p:cNvCxnSpPr>
            <a:cxnSpLocks/>
            <a:stCxn id="9" idx="1"/>
            <a:endCxn id="27" idx="2"/>
          </p:cNvCxnSpPr>
          <p:nvPr/>
        </p:nvCxnSpPr>
        <p:spPr>
          <a:xfrm rot="10800000">
            <a:off x="4806239" y="3978880"/>
            <a:ext cx="806516" cy="5604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1BD7B38F-35A8-A804-1202-AF950B9B9602}"/>
              </a:ext>
            </a:extLst>
          </p:cNvPr>
          <p:cNvCxnSpPr>
            <a:cxnSpLocks/>
            <a:stCxn id="8" idx="3"/>
            <a:endCxn id="11" idx="1"/>
          </p:cNvCxnSpPr>
          <p:nvPr/>
        </p:nvCxnSpPr>
        <p:spPr>
          <a:xfrm>
            <a:off x="1976236" y="3100952"/>
            <a:ext cx="589932" cy="270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оединитель: уступ 34">
            <a:extLst>
              <a:ext uri="{FF2B5EF4-FFF2-40B4-BE49-F238E27FC236}">
                <a16:creationId xmlns:a16="http://schemas.microsoft.com/office/drawing/2014/main" id="{70309727-DD34-E1E6-1404-D3FC56D5BA6C}"/>
              </a:ext>
            </a:extLst>
          </p:cNvPr>
          <p:cNvCxnSpPr>
            <a:cxnSpLocks/>
            <a:stCxn id="27" idx="1"/>
            <a:endCxn id="11" idx="2"/>
          </p:cNvCxnSpPr>
          <p:nvPr/>
        </p:nvCxnSpPr>
        <p:spPr>
          <a:xfrm rot="10800000">
            <a:off x="3061468" y="3303709"/>
            <a:ext cx="973530" cy="54130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129219FD-94A7-682F-0A58-B61CA339FB2B}"/>
              </a:ext>
            </a:extLst>
          </p:cNvPr>
          <p:cNvCxnSpPr>
            <a:cxnSpLocks/>
            <a:stCxn id="11" idx="3"/>
            <a:endCxn id="23" idx="1"/>
          </p:cNvCxnSpPr>
          <p:nvPr/>
        </p:nvCxnSpPr>
        <p:spPr>
          <a:xfrm flipV="1">
            <a:off x="3556768" y="3100952"/>
            <a:ext cx="2055987" cy="270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84524866-0F9A-63D0-B255-5ACFB1991AA5}"/>
              </a:ext>
            </a:extLst>
          </p:cNvPr>
          <p:cNvCxnSpPr>
            <a:cxnSpLocks/>
            <a:stCxn id="23" idx="3"/>
            <a:endCxn id="26" idx="1"/>
          </p:cNvCxnSpPr>
          <p:nvPr/>
        </p:nvCxnSpPr>
        <p:spPr>
          <a:xfrm>
            <a:off x="7354094" y="3100952"/>
            <a:ext cx="891515" cy="221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>
            <a:extLst>
              <a:ext uri="{FF2B5EF4-FFF2-40B4-BE49-F238E27FC236}">
                <a16:creationId xmlns:a16="http://schemas.microsoft.com/office/drawing/2014/main" id="{B2B645EB-F9D6-D843-1EE3-1AAA348032FB}"/>
              </a:ext>
            </a:extLst>
          </p:cNvPr>
          <p:cNvCxnSpPr>
            <a:cxnSpLocks/>
            <a:stCxn id="26" idx="3"/>
            <a:endCxn id="25" idx="1"/>
          </p:cNvCxnSpPr>
          <p:nvPr/>
        </p:nvCxnSpPr>
        <p:spPr>
          <a:xfrm flipV="1">
            <a:off x="9236209" y="3100952"/>
            <a:ext cx="1232747" cy="221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: уступ 51">
            <a:extLst>
              <a:ext uri="{FF2B5EF4-FFF2-40B4-BE49-F238E27FC236}">
                <a16:creationId xmlns:a16="http://schemas.microsoft.com/office/drawing/2014/main" id="{AD28B036-6A00-DBAA-97E3-02B41FD4AD1F}"/>
              </a:ext>
            </a:extLst>
          </p:cNvPr>
          <p:cNvCxnSpPr>
            <a:cxnSpLocks/>
            <a:stCxn id="25" idx="2"/>
            <a:endCxn id="27" idx="3"/>
          </p:cNvCxnSpPr>
          <p:nvPr/>
        </p:nvCxnSpPr>
        <p:spPr>
          <a:xfrm rot="5400000">
            <a:off x="8005844" y="886600"/>
            <a:ext cx="530049" cy="538677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>
            <a:extLst>
              <a:ext uri="{FF2B5EF4-FFF2-40B4-BE49-F238E27FC236}">
                <a16:creationId xmlns:a16="http://schemas.microsoft.com/office/drawing/2014/main" id="{5472BF54-3C6B-FF32-C4E7-DB8008930B0C}"/>
              </a:ext>
            </a:extLst>
          </p:cNvPr>
          <p:cNvCxnSpPr>
            <a:cxnSpLocks/>
            <a:stCxn id="27" idx="0"/>
            <a:endCxn id="7" idx="2"/>
          </p:cNvCxnSpPr>
          <p:nvPr/>
        </p:nvCxnSpPr>
        <p:spPr>
          <a:xfrm flipV="1">
            <a:off x="4806239" y="2604057"/>
            <a:ext cx="6893" cy="110708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Соединитель: уступ 60">
            <a:extLst>
              <a:ext uri="{FF2B5EF4-FFF2-40B4-BE49-F238E27FC236}">
                <a16:creationId xmlns:a16="http://schemas.microsoft.com/office/drawing/2014/main" id="{1AA74D2F-A2E3-2653-4B37-640E787A3CB3}"/>
              </a:ext>
            </a:extLst>
          </p:cNvPr>
          <p:cNvCxnSpPr>
            <a:cxnSpLocks/>
            <a:stCxn id="27" idx="0"/>
            <a:endCxn id="23" idx="2"/>
          </p:cNvCxnSpPr>
          <p:nvPr/>
        </p:nvCxnSpPr>
        <p:spPr>
          <a:xfrm rot="5400000" flipH="1" flipV="1">
            <a:off x="5446741" y="2674462"/>
            <a:ext cx="396182" cy="167718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339CB29-7618-9CF9-50A9-38E22A3C950A}"/>
              </a:ext>
            </a:extLst>
          </p:cNvPr>
          <p:cNvSpPr txBox="1"/>
          <p:nvPr/>
        </p:nvSpPr>
        <p:spPr>
          <a:xfrm>
            <a:off x="993910" y="5323750"/>
            <a:ext cx="104363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На данный момент никто не использует отходящие из БГС </a:t>
            </a:r>
            <a:r>
              <a:rPr lang="ru-RU" sz="1800" dirty="0" err="1"/>
              <a:t>газы</a:t>
            </a:r>
            <a:r>
              <a:rPr lang="ru-RU" sz="1800" dirty="0"/>
              <a:t> в виде вторичного источника энергии.</a:t>
            </a:r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40638" y="1026835"/>
            <a:ext cx="9687418" cy="537481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Наш клиент</a:t>
            </a:r>
          </a:p>
          <a:p>
            <a:r>
              <a:rPr lang="ru-RU" sz="2400" dirty="0"/>
              <a:t>   Производство минеральных удобрений (аммофоса)</a:t>
            </a:r>
          </a:p>
          <a:p>
            <a:endParaRPr lang="ru-RU" sz="2400" dirty="0"/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C2498C46-F2D7-6289-33C5-532D4E2B69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4" t="30137" r="29788" b="27360"/>
          <a:stretch/>
        </p:blipFill>
        <p:spPr bwMode="auto">
          <a:xfrm>
            <a:off x="3190522" y="2208274"/>
            <a:ext cx="5809368" cy="414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FF0000"/>
                </a:solidFill>
              </a:rPr>
              <a:t>Как мы зарабатываем</a:t>
            </a:r>
          </a:p>
          <a:p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Предоставление услуг по расчету теплообменников для утилизации тепла отходящих </a:t>
            </a:r>
          </a:p>
          <a:p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газов барабанных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грануляторов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-сушилок (БГС) в производстве аммофоса.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Расчет экономики продукта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EB387883-6F74-175B-749E-D94A0A794E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9030607"/>
              </p:ext>
            </p:extLst>
          </p:nvPr>
        </p:nvGraphicFramePr>
        <p:xfrm>
          <a:off x="1285461" y="2593297"/>
          <a:ext cx="9130747" cy="4129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Где продаем?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1500" b="1" dirty="0">
              <a:solidFill>
                <a:srgbClr val="FF0000"/>
              </a:solidFill>
            </a:endParaRPr>
          </a:p>
          <a:p>
            <a:r>
              <a:rPr lang="ru-RU" sz="2000" b="1" dirty="0">
                <a:solidFill>
                  <a:srgbClr val="FF0000"/>
                </a:solidFill>
              </a:rPr>
              <a:t>Рост рынка</a:t>
            </a:r>
          </a:p>
          <a:p>
            <a:r>
              <a:rPr lang="ru-RU" sz="1500" dirty="0"/>
              <a:t>   </a:t>
            </a:r>
            <a:r>
              <a:rPr lang="ru-RU" sz="1800" dirty="0"/>
              <a:t>Другие производители минеральных удобрений в России.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TAM, SAM, SOM (оценка рынка)</a:t>
            </a:r>
          </a:p>
          <a:p>
            <a:endParaRPr lang="ru-RU" dirty="0"/>
          </a:p>
          <a:p>
            <a:endParaRPr lang="ru-RU" sz="2100" dirty="0"/>
          </a:p>
          <a:p>
            <a:endParaRPr lang="ru-RU" sz="1500" b="1" dirty="0">
              <a:solidFill>
                <a:srgbClr val="FF0000"/>
              </a:solidFill>
            </a:endParaRPr>
          </a:p>
          <a:p>
            <a:endParaRPr lang="ru-RU" sz="1500" b="1" dirty="0">
              <a:solidFill>
                <a:srgbClr val="FF0000"/>
              </a:solidFill>
            </a:endParaRPr>
          </a:p>
          <a:p>
            <a:endParaRPr lang="en-US" sz="15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47F1961-E68C-78E5-14E7-0F025F398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0" y="1282779"/>
            <a:ext cx="1828880" cy="89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49022769-896A-4D7D-38A8-8882BC40E391}"/>
              </a:ext>
            </a:extLst>
          </p:cNvPr>
          <p:cNvGrpSpPr/>
          <p:nvPr/>
        </p:nvGrpSpPr>
        <p:grpSpPr>
          <a:xfrm>
            <a:off x="2731705" y="3219060"/>
            <a:ext cx="6265888" cy="3149928"/>
            <a:chOff x="4649859" y="3601265"/>
            <a:chExt cx="4731960" cy="2455810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814FE0E1-48C6-F261-6F59-714DA87F788C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6503889" y="3965455"/>
              <a:ext cx="1113343" cy="0"/>
            </a:xfrm>
            <a:prstGeom prst="line">
              <a:avLst/>
            </a:prstGeom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51933754-587D-6075-99FA-B88E4830DDA6}"/>
                </a:ext>
              </a:extLst>
            </p:cNvPr>
            <p:cNvGrpSpPr/>
            <p:nvPr/>
          </p:nvGrpSpPr>
          <p:grpSpPr>
            <a:xfrm>
              <a:off x="4649859" y="3601265"/>
              <a:ext cx="2441692" cy="2455810"/>
              <a:chOff x="4649859" y="3601265"/>
              <a:chExt cx="2441692" cy="2455810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DDA065F2-4D25-6D7C-0DBF-FDA1B63DE28C}"/>
                  </a:ext>
                </a:extLst>
              </p:cNvPr>
              <p:cNvGrpSpPr/>
              <p:nvPr/>
            </p:nvGrpSpPr>
            <p:grpSpPr>
              <a:xfrm>
                <a:off x="4649859" y="3601265"/>
                <a:ext cx="2441692" cy="2455810"/>
                <a:chOff x="7916511" y="3420769"/>
                <a:chExt cx="2441692" cy="2455810"/>
              </a:xfrm>
            </p:grpSpPr>
            <p:sp>
              <p:nvSpPr>
                <p:cNvPr id="3" name="Овал 2">
                  <a:extLst>
                    <a:ext uri="{FF2B5EF4-FFF2-40B4-BE49-F238E27FC236}">
                      <a16:creationId xmlns:a16="http://schemas.microsoft.com/office/drawing/2014/main" id="{879997C6-E287-C380-9477-0EAC9BA5C965}"/>
                    </a:ext>
                  </a:extLst>
                </p:cNvPr>
                <p:cNvSpPr/>
                <p:nvPr/>
              </p:nvSpPr>
              <p:spPr>
                <a:xfrm>
                  <a:off x="7916511" y="3420769"/>
                  <a:ext cx="2441692" cy="245581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4" name="Овал 3">
                  <a:extLst>
                    <a:ext uri="{FF2B5EF4-FFF2-40B4-BE49-F238E27FC236}">
                      <a16:creationId xmlns:a16="http://schemas.microsoft.com/office/drawing/2014/main" id="{DE8D4223-D102-EB6E-F56D-45BA54555C72}"/>
                    </a:ext>
                  </a:extLst>
                </p:cNvPr>
                <p:cNvSpPr/>
                <p:nvPr/>
              </p:nvSpPr>
              <p:spPr>
                <a:xfrm>
                  <a:off x="8265984" y="4114800"/>
                  <a:ext cx="1742746" cy="176177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" name="Овал 6">
                  <a:extLst>
                    <a:ext uri="{FF2B5EF4-FFF2-40B4-BE49-F238E27FC236}">
                      <a16:creationId xmlns:a16="http://schemas.microsoft.com/office/drawing/2014/main" id="{9212528D-DEA7-0EDA-723A-E1AADB8BCC33}"/>
                    </a:ext>
                  </a:extLst>
                </p:cNvPr>
                <p:cNvSpPr/>
                <p:nvPr/>
              </p:nvSpPr>
              <p:spPr>
                <a:xfrm>
                  <a:off x="8512317" y="4657379"/>
                  <a:ext cx="1250079" cy="121920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BF29E5-C3BF-2C01-41A3-99DFEB04E15E}"/>
                  </a:ext>
                </a:extLst>
              </p:cNvPr>
              <p:cNvSpPr txBox="1"/>
              <p:nvPr/>
            </p:nvSpPr>
            <p:spPr>
              <a:xfrm>
                <a:off x="5237518" y="3780789"/>
                <a:ext cx="12663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800" b="1" dirty="0"/>
                  <a:t>TAM</a:t>
                </a:r>
                <a:endParaRPr lang="ru-RU" sz="1800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84B66A4-9BC7-E540-F086-C62EAF088067}"/>
                  </a:ext>
                </a:extLst>
              </p:cNvPr>
              <p:cNvSpPr txBox="1"/>
              <p:nvPr/>
            </p:nvSpPr>
            <p:spPr>
              <a:xfrm>
                <a:off x="5245665" y="4459359"/>
                <a:ext cx="12663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b="1" dirty="0"/>
                  <a:t>S</a:t>
                </a:r>
                <a:r>
                  <a:rPr lang="ru-RU" sz="1800" b="1" dirty="0"/>
                  <a:t>AM</a:t>
                </a:r>
                <a:endParaRPr lang="ru-RU" sz="1800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C0B5532-7E48-0D31-BA8C-6FEE1F024F9D}"/>
                  </a:ext>
                </a:extLst>
              </p:cNvPr>
              <p:cNvSpPr txBox="1"/>
              <p:nvPr/>
            </p:nvSpPr>
            <p:spPr>
              <a:xfrm>
                <a:off x="5245665" y="5262809"/>
                <a:ext cx="12663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b="1" dirty="0"/>
                  <a:t>SO</a:t>
                </a:r>
                <a:r>
                  <a:rPr lang="ru-RU" sz="1800" b="1" dirty="0"/>
                  <a:t>M</a:t>
                </a:r>
                <a:endParaRPr lang="ru-RU" sz="1800" dirty="0"/>
              </a:p>
            </p:txBody>
          </p:sp>
        </p:grp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02B2E3D4-F44B-2378-5AC5-BB1F7C9659B4}"/>
                </a:ext>
              </a:extLst>
            </p:cNvPr>
            <p:cNvCxnSpPr>
              <a:cxnSpLocks/>
            </p:cNvCxnSpPr>
            <p:nvPr/>
          </p:nvCxnSpPr>
          <p:spPr>
            <a:xfrm>
              <a:off x="6318250" y="5447475"/>
              <a:ext cx="1298982" cy="0"/>
            </a:xfrm>
            <a:prstGeom prst="line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76DD7A1A-44E3-0FE4-F161-C0044A151A73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6512036" y="4644025"/>
              <a:ext cx="1105196" cy="0"/>
            </a:xfrm>
            <a:prstGeom prst="line">
              <a:avLst/>
            </a:prstGeom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8FD5C0FE-877F-0B4B-E5AD-FADCEE019105}"/>
                </a:ext>
              </a:extLst>
            </p:cNvPr>
            <p:cNvSpPr/>
            <p:nvPr/>
          </p:nvSpPr>
          <p:spPr>
            <a:xfrm>
              <a:off x="7594372" y="3944023"/>
              <a:ext cx="45719" cy="4571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A3C316FB-12FE-9AC6-58BE-37F955694AE4}"/>
                </a:ext>
              </a:extLst>
            </p:cNvPr>
            <p:cNvSpPr/>
            <p:nvPr/>
          </p:nvSpPr>
          <p:spPr>
            <a:xfrm>
              <a:off x="7594371" y="4621165"/>
              <a:ext cx="45719" cy="4571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10F66BD9-1EA4-DC98-6197-B4B17CB2B26F}"/>
                </a:ext>
              </a:extLst>
            </p:cNvPr>
            <p:cNvSpPr/>
            <p:nvPr/>
          </p:nvSpPr>
          <p:spPr>
            <a:xfrm>
              <a:off x="7594371" y="5424615"/>
              <a:ext cx="45719" cy="45719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0BC377B-5F2D-06C1-511A-6CDB46A7D5D0}"/>
                </a:ext>
              </a:extLst>
            </p:cNvPr>
            <p:cNvSpPr txBox="1"/>
            <p:nvPr/>
          </p:nvSpPr>
          <p:spPr>
            <a:xfrm>
              <a:off x="7594372" y="3786084"/>
              <a:ext cx="1783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/>
                <a:t>₽85,2 </a:t>
              </a:r>
              <a:r>
                <a:rPr lang="ru-RU" sz="1800" dirty="0"/>
                <a:t>млн.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9626D33-AF69-7815-8073-F45949F8D57D}"/>
                </a:ext>
              </a:extLst>
            </p:cNvPr>
            <p:cNvSpPr txBox="1"/>
            <p:nvPr/>
          </p:nvSpPr>
          <p:spPr>
            <a:xfrm>
              <a:off x="7594372" y="4487080"/>
              <a:ext cx="1783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/>
                <a:t>₽</a:t>
              </a:r>
              <a:r>
                <a:rPr lang="ru-RU" sz="1800" dirty="0"/>
                <a:t>68,2</a:t>
              </a:r>
              <a:r>
                <a:rPr lang="en-US" sz="1800" dirty="0"/>
                <a:t> </a:t>
              </a:r>
              <a:r>
                <a:rPr lang="ru-RU" sz="1800" dirty="0"/>
                <a:t>млн.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48985ED-57A8-27DF-5CD0-9F344C8626BA}"/>
                </a:ext>
              </a:extLst>
            </p:cNvPr>
            <p:cNvSpPr txBox="1"/>
            <p:nvPr/>
          </p:nvSpPr>
          <p:spPr>
            <a:xfrm>
              <a:off x="7598284" y="5298307"/>
              <a:ext cx="1783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/>
                <a:t>₽</a:t>
              </a:r>
              <a:r>
                <a:rPr lang="ru-RU" sz="1800" dirty="0"/>
                <a:t>10,1</a:t>
              </a:r>
              <a:r>
                <a:rPr lang="en-US" sz="1800" dirty="0"/>
                <a:t> </a:t>
              </a:r>
              <a:r>
                <a:rPr lang="ru-RU" sz="1800" dirty="0"/>
                <a:t>млн.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19776" y="6357823"/>
            <a:ext cx="757411" cy="365210"/>
          </a:xfrm>
        </p:spPr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374814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FF0000"/>
                </a:solidFill>
              </a:rPr>
              <a:t>Прямые и косвенные конкуренты. Наше отличие от них.</a:t>
            </a:r>
          </a:p>
          <a:p>
            <a:r>
              <a:rPr lang="ru-RU" sz="1800" dirty="0"/>
              <a:t> 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48B1F7-1B1B-0444-8F92-2B4BCE7945BE}"/>
              </a:ext>
            </a:extLst>
          </p:cNvPr>
          <p:cNvSpPr txBox="1"/>
          <p:nvPr/>
        </p:nvSpPr>
        <p:spPr>
          <a:xfrm>
            <a:off x="755296" y="6129603"/>
            <a:ext cx="106798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/>
              <a:t>Главными</a:t>
            </a:r>
            <a:r>
              <a:rPr lang="ru-RU" sz="1400" dirty="0"/>
              <a:t> </a:t>
            </a:r>
            <a:r>
              <a:rPr lang="ru-RU" sz="1400" b="1" dirty="0"/>
              <a:t>преимуществами</a:t>
            </a:r>
            <a:r>
              <a:rPr lang="ru-RU" sz="1400" dirty="0"/>
              <a:t> нашего проекта являются: специализация на конкретных задачах, быстрая и оперативная работа, средняя стоимость услуг. 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300B9B13-9FBF-526F-9E5B-6DDF75E3F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109007"/>
              </p:ext>
            </p:extLst>
          </p:nvPr>
        </p:nvGraphicFramePr>
        <p:xfrm>
          <a:off x="609521" y="1380362"/>
          <a:ext cx="10973415" cy="46516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0737">
                  <a:extLst>
                    <a:ext uri="{9D8B030D-6E8A-4147-A177-3AD203B41FA5}">
                      <a16:colId xmlns:a16="http://schemas.microsoft.com/office/drawing/2014/main" val="3151942869"/>
                    </a:ext>
                  </a:extLst>
                </a:gridCol>
                <a:gridCol w="1510361">
                  <a:extLst>
                    <a:ext uri="{9D8B030D-6E8A-4147-A177-3AD203B41FA5}">
                      <a16:colId xmlns:a16="http://schemas.microsoft.com/office/drawing/2014/main" val="4164559129"/>
                    </a:ext>
                  </a:extLst>
                </a:gridCol>
                <a:gridCol w="1342529">
                  <a:extLst>
                    <a:ext uri="{9D8B030D-6E8A-4147-A177-3AD203B41FA5}">
                      <a16:colId xmlns:a16="http://schemas.microsoft.com/office/drawing/2014/main" val="3454384873"/>
                    </a:ext>
                  </a:extLst>
                </a:gridCol>
                <a:gridCol w="1384271">
                  <a:extLst>
                    <a:ext uri="{9D8B030D-6E8A-4147-A177-3AD203B41FA5}">
                      <a16:colId xmlns:a16="http://schemas.microsoft.com/office/drawing/2014/main" val="728427953"/>
                    </a:ext>
                  </a:extLst>
                </a:gridCol>
                <a:gridCol w="1342075">
                  <a:extLst>
                    <a:ext uri="{9D8B030D-6E8A-4147-A177-3AD203B41FA5}">
                      <a16:colId xmlns:a16="http://schemas.microsoft.com/office/drawing/2014/main" val="2594349743"/>
                    </a:ext>
                  </a:extLst>
                </a:gridCol>
                <a:gridCol w="2134538">
                  <a:extLst>
                    <a:ext uri="{9D8B030D-6E8A-4147-A177-3AD203B41FA5}">
                      <a16:colId xmlns:a16="http://schemas.microsoft.com/office/drawing/2014/main" val="3875063235"/>
                    </a:ext>
                  </a:extLst>
                </a:gridCol>
                <a:gridCol w="1878904">
                  <a:extLst>
                    <a:ext uri="{9D8B030D-6E8A-4147-A177-3AD203B41FA5}">
                      <a16:colId xmlns:a16="http://schemas.microsoft.com/office/drawing/2014/main" val="984773066"/>
                    </a:ext>
                  </a:extLst>
                </a:gridCol>
              </a:tblGrid>
              <a:tr h="3847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Критерий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78" marR="63878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Наш проект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78" marR="6387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«Циклон»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78" marR="6387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«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</a:rPr>
                        <a:t>ПроТепло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»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78" marR="6387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«Аксион»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78" marR="6387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«НОРД»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78" marR="6387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«Комплексное снабжение»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78" marR="6387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993016"/>
                  </a:ext>
                </a:extLst>
              </a:tr>
              <a:tr h="551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Цены и стоимость оборудования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78" marR="6387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+/-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+/-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+/-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795887"/>
                  </a:ext>
                </a:extLst>
              </a:tr>
              <a:tr h="11844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Быстрота выполнения заказа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78" marR="6387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+/-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+/-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149488"/>
                  </a:ext>
                </a:extLst>
              </a:tr>
              <a:tr h="1035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Специализация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78" marR="6387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+/-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+/-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solidFill>
                            <a:srgbClr val="FF66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-/+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solidFill>
                            <a:srgbClr val="FF66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-/+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+/-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405666"/>
                  </a:ext>
                </a:extLst>
              </a:tr>
              <a:tr h="1453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Вариативность работы с клиентами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78" marR="6387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3878" marR="6387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264848"/>
                  </a:ext>
                </a:extLst>
              </a:tr>
            </a:tbl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BF6EE23-2220-E564-DE20-AE4316E14827}"/>
              </a:ext>
            </a:extLst>
          </p:cNvPr>
          <p:cNvCxnSpPr>
            <a:cxnSpLocks/>
          </p:cNvCxnSpPr>
          <p:nvPr/>
        </p:nvCxnSpPr>
        <p:spPr>
          <a:xfrm>
            <a:off x="1976619" y="2346135"/>
            <a:ext cx="960150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AE5DC05-B1F0-07D2-A048-90074B938A9E}"/>
              </a:ext>
            </a:extLst>
          </p:cNvPr>
          <p:cNvCxnSpPr>
            <a:cxnSpLocks/>
          </p:cNvCxnSpPr>
          <p:nvPr/>
        </p:nvCxnSpPr>
        <p:spPr>
          <a:xfrm>
            <a:off x="1976619" y="4562178"/>
            <a:ext cx="960150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E59E29E-22C5-38A6-8556-D4B1870BEADE}"/>
              </a:ext>
            </a:extLst>
          </p:cNvPr>
          <p:cNvCxnSpPr>
            <a:cxnSpLocks/>
          </p:cNvCxnSpPr>
          <p:nvPr/>
        </p:nvCxnSpPr>
        <p:spPr>
          <a:xfrm>
            <a:off x="1976619" y="3525300"/>
            <a:ext cx="960150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65763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Предварительные договоренности</a:t>
            </a:r>
          </a:p>
          <a:p>
            <a:r>
              <a:rPr lang="ru-RU" sz="2000" dirty="0"/>
              <a:t>   Заказчик предоставляет нам информацию о своих потребностях и требованиях к услуге.</a:t>
            </a:r>
          </a:p>
          <a:p>
            <a:endParaRPr lang="ru-RU" sz="1600" dirty="0"/>
          </a:p>
          <a:p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Ключевые партнерства</a:t>
            </a:r>
          </a:p>
          <a:p>
            <a:endParaRPr lang="ru-RU" sz="2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ru-RU" sz="2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ru-RU" sz="2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ru-RU" sz="2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ru-RU" sz="2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ru-RU" sz="2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816C6F8-507B-EC7A-2E03-A8E65CE5F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56" y="4743342"/>
            <a:ext cx="2857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D07F7A5-36A7-E626-3598-510600D8AD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4" t="22527" r="28655" b="23492"/>
          <a:stretch/>
        </p:blipFill>
        <p:spPr bwMode="auto">
          <a:xfrm>
            <a:off x="3620434" y="2710470"/>
            <a:ext cx="1795574" cy="129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D483F0C5-CE28-6FA6-40A3-52157ACCE3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761" b="82834" l="18177" r="80751">
                        <a14:foregroundMark x1="23850" y1="61506" x2="23850" y2="61506"/>
                        <a14:foregroundMark x1="30624" y1="67212" x2="30624" y2="67212"/>
                        <a14:foregroundMark x1="37878" y1="67493" x2="37878" y2="67493"/>
                        <a14:foregroundMark x1="45301" y1="66978" x2="45301" y2="66978"/>
                        <a14:foregroundMark x1="54107" y1="67493" x2="54107" y2="67493"/>
                        <a14:foregroundMark x1="50014" y1="65388" x2="50014" y2="65388"/>
                        <a14:foregroundMark x1="64352" y1="70907" x2="64352" y2="70907"/>
                        <a14:foregroundMark x1="71775" y1="67212" x2="71775" y2="67212"/>
                        <a14:foregroundMark x1="78069" y1="67212" x2="78069" y2="67212"/>
                        <a14:backgroundMark x1="31414" y1="54163" x2="31414" y2="541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46" t="22852" r="18459" b="17268"/>
          <a:stretch/>
        </p:blipFill>
        <p:spPr bwMode="auto">
          <a:xfrm>
            <a:off x="5814704" y="4604108"/>
            <a:ext cx="1912443" cy="109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CE90EAFE-26F6-C469-AB40-70203569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843" y="2710470"/>
            <a:ext cx="1489190" cy="141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0519ABE-E7AD-DED0-4CAE-436B514AA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9"/>
          <a:stretch/>
        </p:blipFill>
        <p:spPr bwMode="auto">
          <a:xfrm>
            <a:off x="10158455" y="4331989"/>
            <a:ext cx="1549257" cy="136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Объект 1">
            <a:extLst>
              <a:ext uri="{FF2B5EF4-FFF2-40B4-BE49-F238E27FC236}">
                <a16:creationId xmlns:a16="http://schemas.microsoft.com/office/drawing/2014/main" id="{CF2939F9-08D9-54C6-6EE8-0795E2FF7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635" y="1149297"/>
            <a:ext cx="10971372" cy="5208526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Срок превращения идеи в конечный продукт и выход его на рынок</a:t>
            </a:r>
          </a:p>
          <a:p>
            <a:endParaRPr lang="ru-RU" sz="18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400" b="1" dirty="0">
              <a:solidFill>
                <a:srgbClr val="FF0000"/>
              </a:solidFill>
            </a:endParaRPr>
          </a:p>
          <a:p>
            <a:endParaRPr lang="ru-RU" sz="2000" b="1" dirty="0" smtClean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Будущие </a:t>
            </a:r>
            <a:r>
              <a:rPr lang="ru-RU" sz="2000" b="1" dirty="0">
                <a:solidFill>
                  <a:srgbClr val="FF0000"/>
                </a:solidFill>
              </a:rPr>
              <a:t>каналы продаж</a:t>
            </a:r>
          </a:p>
          <a:p>
            <a:endParaRPr lang="ru-RU" b="1" dirty="0">
              <a:solidFill>
                <a:srgbClr val="FF0000"/>
              </a:solidFill>
            </a:endParaRPr>
          </a:p>
          <a:p>
            <a:endParaRPr lang="ru-RU" sz="3200" b="1" dirty="0">
              <a:solidFill>
                <a:srgbClr val="FF0000"/>
              </a:solidFill>
            </a:endParaRPr>
          </a:p>
          <a:p>
            <a:r>
              <a:rPr lang="ru-RU" sz="2000" b="1" dirty="0">
                <a:solidFill>
                  <a:srgbClr val="FF0000"/>
                </a:solidFill>
              </a:rPr>
              <a:t>Прогнозируемая доля на рынке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97C6D34-56DE-EEB6-7053-5A34A1554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557" y="4110775"/>
            <a:ext cx="1149297" cy="114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процент значок">
            <a:extLst>
              <a:ext uri="{FF2B5EF4-FFF2-40B4-BE49-F238E27FC236}">
                <a16:creationId xmlns:a16="http://schemas.microsoft.com/office/drawing/2014/main" id="{9C801E80-E8D1-AE1B-697C-3894B245E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05" y="5677283"/>
            <a:ext cx="574649" cy="57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A1D3D50-C194-8B8B-91D3-C4A37789D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4471" t="35170" r="62864" b="35522"/>
          <a:stretch/>
        </p:blipFill>
        <p:spPr>
          <a:xfrm>
            <a:off x="5379269" y="5539365"/>
            <a:ext cx="674198" cy="8771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204B4B0-56BB-0F52-D033-7080D30AFDB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rcRect l="19921" t="31234" r="58560" b="31804"/>
          <a:stretch/>
        </p:blipFill>
        <p:spPr>
          <a:xfrm>
            <a:off x="5131508" y="1563633"/>
            <a:ext cx="1843917" cy="178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7" name="Объект 1">
            <a:extLst>
              <a:ext uri="{FF2B5EF4-FFF2-40B4-BE49-F238E27FC236}">
                <a16:creationId xmlns:a16="http://schemas.microsoft.com/office/drawing/2014/main" id="{18CD98C8-CAA2-97CC-0ADC-3E59C1989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374814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Необходимая сумма </a:t>
            </a:r>
            <a:r>
              <a:rPr lang="ru-RU" sz="3200" b="1" dirty="0" err="1">
                <a:solidFill>
                  <a:srgbClr val="FF0000"/>
                </a:solidFill>
              </a:rPr>
              <a:t>стартап</a:t>
            </a:r>
            <a:r>
              <a:rPr lang="ru-RU" sz="3200" b="1" dirty="0">
                <a:solidFill>
                  <a:srgbClr val="FF0000"/>
                </a:solidFill>
              </a:rPr>
              <a:t>-проекту</a:t>
            </a:r>
          </a:p>
          <a:p>
            <a:pPr algn="ctr"/>
            <a:r>
              <a:rPr lang="en-US" sz="3200" dirty="0"/>
              <a:t>₽</a:t>
            </a:r>
            <a:r>
              <a:rPr lang="ru-RU" sz="3200" dirty="0"/>
              <a:t> </a:t>
            </a:r>
            <a:r>
              <a:rPr lang="en-US" sz="3200" dirty="0"/>
              <a:t>3</a:t>
            </a:r>
            <a:r>
              <a:rPr lang="ru-RU" sz="3200" smtClean="0"/>
              <a:t>,36 </a:t>
            </a:r>
            <a:r>
              <a:rPr lang="ru-RU" sz="3200" dirty="0"/>
              <a:t>млн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На что необходимо данная сумма?</a:t>
            </a:r>
          </a:p>
          <a:p>
            <a:r>
              <a:rPr lang="ru-RU" sz="3200" dirty="0"/>
              <a:t>   </a:t>
            </a:r>
          </a:p>
          <a:p>
            <a:endParaRPr lang="ru-RU" sz="3200" b="1" dirty="0">
              <a:solidFill>
                <a:srgbClr val="FF0000"/>
              </a:solidFill>
            </a:endParaRPr>
          </a:p>
          <a:p>
            <a:endParaRPr lang="ru-RU" sz="3200" b="1" dirty="0">
              <a:solidFill>
                <a:srgbClr val="FF0000"/>
              </a:solidFill>
            </a:endParaRPr>
          </a:p>
          <a:p>
            <a:endParaRPr lang="ru-RU" sz="3200" b="1" dirty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Что получит инвестор? </a:t>
            </a:r>
          </a:p>
          <a:p>
            <a:r>
              <a:rPr lang="ru-RU" sz="3200" dirty="0"/>
              <a:t>   Вложения инвестора окупятся в течение </a:t>
            </a:r>
            <a:r>
              <a:rPr lang="ru-RU" sz="3200" dirty="0" smtClean="0"/>
              <a:t>5 </a:t>
            </a:r>
            <a:r>
              <a:rPr lang="ru-RU" sz="3200" dirty="0"/>
              <a:t>лет.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CAC1162-70E8-7188-5777-9AA496D40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0" y="2716395"/>
            <a:ext cx="2421846" cy="242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DBD8686-256F-820C-5D2F-3C433C4BA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725" y="2749890"/>
            <a:ext cx="2386961" cy="238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0E4E148-909D-C290-EC4A-B150C43AA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5435" r="95217">
                        <a14:foregroundMark x1="44783" y1="32375" x2="44783" y2="32375"/>
                        <a14:foregroundMark x1="48913" y1="21625" x2="48913" y2="21625"/>
                        <a14:foregroundMark x1="59348" y1="16875" x2="59348" y2="16875"/>
                        <a14:foregroundMark x1="70435" y1="36000" x2="70435" y2="36000"/>
                        <a14:foregroundMark x1="66413" y1="25750" x2="66413" y2="25750"/>
                        <a14:foregroundMark x1="70435" y1="21375" x2="73478" y2="17500"/>
                        <a14:foregroundMark x1="64891" y1="27500" x2="59565" y2="33625"/>
                        <a14:foregroundMark x1="61522" y1="39750" x2="81087" y2="31250"/>
                        <a14:foregroundMark x1="70000" y1="62750" x2="72826" y2="64000"/>
                        <a14:foregroundMark x1="77391" y1="66875" x2="77391" y2="66875"/>
                        <a14:foregroundMark x1="77391" y1="64250" x2="76087" y2="66875"/>
                        <a14:foregroundMark x1="74239" y1="61250" x2="80870" y2="59250"/>
                        <a14:foregroundMark x1="81957" y1="61000" x2="85652" y2="68375"/>
                        <a14:foregroundMark x1="86739" y1="69750" x2="68478" y2="67750"/>
                        <a14:foregroundMark x1="66630" y1="61250" x2="72717" y2="62875"/>
                        <a14:foregroundMark x1="68913" y1="70750" x2="83152" y2="71625"/>
                        <a14:foregroundMark x1="38913" y1="28625" x2="66087" y2="56000"/>
                        <a14:foregroundMark x1="55761" y1="28375" x2="61522" y2="7625"/>
                        <a14:foregroundMark x1="47174" y1="8500" x2="45326" y2="12250"/>
                        <a14:foregroundMark x1="43804" y1="13375" x2="47935" y2="23000"/>
                        <a14:foregroundMark x1="13370" y1="47250" x2="21739" y2="43750"/>
                        <a14:foregroundMark x1="16087" y1="41125" x2="22935" y2="48750"/>
                        <a14:foregroundMark x1="20978" y1="50000" x2="14565" y2="49125"/>
                        <a14:foregroundMark x1="72500" y1="72125" x2="79565" y2="72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15" r="6349"/>
          <a:stretch/>
        </p:blipFill>
        <p:spPr bwMode="auto">
          <a:xfrm>
            <a:off x="9159045" y="2749890"/>
            <a:ext cx="2421848" cy="238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pic>
        <p:nvPicPr>
          <p:cNvPr id="1026" name="Picture 2" descr="КГ">
            <a:extLst>
              <a:ext uri="{FF2B5EF4-FFF2-40B4-BE49-F238E27FC236}">
                <a16:creationId xmlns:a16="http://schemas.microsoft.com/office/drawing/2014/main" id="{D4C4177F-7ECF-7AA5-BCA1-52B89C282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672" y="1091374"/>
            <a:ext cx="1714500" cy="17145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Ч">
            <a:extLst>
              <a:ext uri="{FF2B5EF4-FFF2-40B4-BE49-F238E27FC236}">
                <a16:creationId xmlns:a16="http://schemas.microsoft.com/office/drawing/2014/main" id="{DEC89638-2599-691E-A135-BB5F6883D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672" y="3848415"/>
            <a:ext cx="1714500" cy="17145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АМ">
            <a:extLst>
              <a:ext uri="{FF2B5EF4-FFF2-40B4-BE49-F238E27FC236}">
                <a16:creationId xmlns:a16="http://schemas.microsoft.com/office/drawing/2014/main" id="{D017BB92-612C-3705-F432-AC66EB3A9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46" y="3849465"/>
            <a:ext cx="1714500" cy="17145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ФИ">
            <a:extLst>
              <a:ext uri="{FF2B5EF4-FFF2-40B4-BE49-F238E27FC236}">
                <a16:creationId xmlns:a16="http://schemas.microsoft.com/office/drawing/2014/main" id="{AA7AD40E-2B41-E0F0-83C6-A7CD2052C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725" y="3848415"/>
            <a:ext cx="1695600" cy="16956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А">
            <a:extLst>
              <a:ext uri="{FF2B5EF4-FFF2-40B4-BE49-F238E27FC236}">
                <a16:creationId xmlns:a16="http://schemas.microsoft.com/office/drawing/2014/main" id="{15A196B3-817A-3D5D-1544-827CAC555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725" y="1091374"/>
            <a:ext cx="1714500" cy="17145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ВК">
            <a:extLst>
              <a:ext uri="{FF2B5EF4-FFF2-40B4-BE49-F238E27FC236}">
                <a16:creationId xmlns:a16="http://schemas.microsoft.com/office/drawing/2014/main" id="{9C62389B-1A6F-DDC0-6DD9-8814EBD46B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9" t="1051" r="10565" b="18611"/>
          <a:stretch/>
        </p:blipFill>
        <p:spPr bwMode="auto">
          <a:xfrm>
            <a:off x="5217698" y="3848415"/>
            <a:ext cx="1714501" cy="169701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3BA1E17D-5EAD-6A54-B2A0-5812FAB2D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9" t="11328" r="11230" b="42429"/>
          <a:stretch/>
        </p:blipFill>
        <p:spPr bwMode="auto">
          <a:xfrm>
            <a:off x="9887751" y="3848415"/>
            <a:ext cx="1714501" cy="165995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FD78FB-0E84-3F7A-5E26-DC3F5E93D5EF}"/>
              </a:ext>
            </a:extLst>
          </p:cNvPr>
          <p:cNvSpPr txBox="1"/>
          <p:nvPr/>
        </p:nvSpPr>
        <p:spPr>
          <a:xfrm>
            <a:off x="1993542" y="2825983"/>
            <a:ext cx="34927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Лидер</a:t>
            </a:r>
          </a:p>
          <a:p>
            <a:pPr algn="ctr"/>
            <a:r>
              <a:rPr lang="ru-RU" sz="1600" dirty="0"/>
              <a:t>Горбунов Кирилл тел:+79210591209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81EC3-4338-826B-FE52-0C5AD66F2311}"/>
              </a:ext>
            </a:extLst>
          </p:cNvPr>
          <p:cNvSpPr txBox="1"/>
          <p:nvPr/>
        </p:nvSpPr>
        <p:spPr>
          <a:xfrm>
            <a:off x="6663595" y="2825984"/>
            <a:ext cx="34927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/>
              <a:t>Трекер</a:t>
            </a:r>
            <a:endParaRPr lang="ru-RU" sz="1600" b="1" dirty="0"/>
          </a:p>
          <a:p>
            <a:pPr algn="ctr"/>
            <a:r>
              <a:rPr lang="ru-RU" sz="1600" dirty="0" err="1"/>
              <a:t>Аксенчик</a:t>
            </a:r>
            <a:r>
              <a:rPr lang="ru-RU" sz="1600" dirty="0"/>
              <a:t> Константин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D53408-A40F-7182-9CC3-C47EF32756DF}"/>
              </a:ext>
            </a:extLst>
          </p:cNvPr>
          <p:cNvSpPr txBox="1"/>
          <p:nvPr/>
        </p:nvSpPr>
        <p:spPr>
          <a:xfrm>
            <a:off x="-341484" y="5766488"/>
            <a:ext cx="34927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Маркетолог</a:t>
            </a:r>
          </a:p>
          <a:p>
            <a:pPr algn="ctr"/>
            <a:r>
              <a:rPr lang="ru-RU" sz="1600" dirty="0"/>
              <a:t>Маклаков Артём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2A434-34D2-58AF-BE65-C940BDF71D8D}"/>
              </a:ext>
            </a:extLst>
          </p:cNvPr>
          <p:cNvSpPr txBox="1"/>
          <p:nvPr/>
        </p:nvSpPr>
        <p:spPr>
          <a:xfrm>
            <a:off x="1973284" y="5767538"/>
            <a:ext cx="34927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Мастер презентации</a:t>
            </a:r>
          </a:p>
          <a:p>
            <a:pPr algn="ctr"/>
            <a:r>
              <a:rPr lang="ru-RU" sz="1600" dirty="0"/>
              <a:t>Чурсина Ксения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FDD5AA-26D4-1A19-BACB-2739BCEE42D0}"/>
              </a:ext>
            </a:extLst>
          </p:cNvPr>
          <p:cNvSpPr txBox="1"/>
          <p:nvPr/>
        </p:nvSpPr>
        <p:spPr>
          <a:xfrm>
            <a:off x="4348826" y="5768214"/>
            <a:ext cx="34927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Копирайтер, советник</a:t>
            </a:r>
          </a:p>
          <a:p>
            <a:pPr algn="ctr"/>
            <a:r>
              <a:rPr lang="ru-RU" sz="1600" dirty="0"/>
              <a:t>Кукла Валерия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73ABD0-F6E6-0799-D540-64D8723472FA}"/>
              </a:ext>
            </a:extLst>
          </p:cNvPr>
          <p:cNvSpPr txBox="1"/>
          <p:nvPr/>
        </p:nvSpPr>
        <p:spPr>
          <a:xfrm>
            <a:off x="6654145" y="5779085"/>
            <a:ext cx="34927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Генератор идей</a:t>
            </a:r>
          </a:p>
          <a:p>
            <a:pPr algn="ctr"/>
            <a:r>
              <a:rPr lang="ru-RU" sz="1600" dirty="0"/>
              <a:t>Иванов Фёдор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C13E1F-3D23-0F08-B2F9-2304025A7F8D}"/>
              </a:ext>
            </a:extLst>
          </p:cNvPr>
          <p:cNvSpPr txBox="1"/>
          <p:nvPr/>
        </p:nvSpPr>
        <p:spPr>
          <a:xfrm>
            <a:off x="8998621" y="5773048"/>
            <a:ext cx="34927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Копирайтер, экономист</a:t>
            </a:r>
          </a:p>
          <a:p>
            <a:pPr algn="ctr"/>
            <a:r>
              <a:rPr lang="ru-RU" sz="1600" dirty="0"/>
              <a:t>Медников Игорь</a:t>
            </a: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2853</TotalTime>
  <Words>367</Words>
  <Application>Microsoft Office PowerPoint</Application>
  <PresentationFormat>Произвольный</PresentationFormat>
  <Paragraphs>152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Verdana</vt:lpstr>
      <vt:lpstr>Презентация</vt:lpstr>
      <vt:lpstr>Использование тепла отходящих газов барабанных грануляторов-сушилок (БГС) в производстве аммофоса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Kirill</cp:lastModifiedBy>
  <cp:revision>444</cp:revision>
  <dcterms:created xsi:type="dcterms:W3CDTF">2022-04-04T12:37:27Z</dcterms:created>
  <dcterms:modified xsi:type="dcterms:W3CDTF">2023-11-30T17:04:39Z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