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6" roundtripDataSignature="AMtx7mjwaiyS/KSruxw3RPGYyO7CxbHci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6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Название должно включать не больше 10 слов, которые отражают суть проекта - продукт, на кого нацелен, какой результат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При наличии – «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логотип»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9" name="Google Shape;169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200"/>
              <a:buFont typeface="Arial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strike="noStrike">
              <a:solidFill>
                <a:srgbClr val="012F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i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1"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7" name="Google Shape;17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Как именно образом ваши товары и услуги помогут потребителям справляться с проблемой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Количественные показатели достижения 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цели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(KPI)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Times New Roman"/>
              <a:buNone/>
            </a:pP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Взаимосвязь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между выявленной проблемой и потенциальным потребителем. </a:t>
            </a:r>
            <a:r>
              <a:rPr i="0" lang="ru-RU" sz="1200">
                <a:latin typeface="Calibri"/>
                <a:ea typeface="Calibri"/>
                <a:cs typeface="Calibri"/>
                <a:sym typeface="Calibri"/>
              </a:rPr>
              <a:t>Информация о потенциальных потребителях с указанием их характеристик: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для юридических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категория бизнеса, отрасль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, и т.д.; для физических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демографические данные, вкусы, уровень образования, уровень потребления и т.д.; географическое расположение потребителей, сектор рынка (B2B, B2C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и др.)</a:t>
            </a:r>
            <a:endParaRPr b="0" i="1" sz="10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5" name="Google Shape;18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Как ваш продукт (технология или услуга) может решить проблему и облегчить "боль" клиента? Опишите механизм, действия - как работает Ваша </a:t>
            </a:r>
            <a:r>
              <a:rPr b="1" i="0" lang="ru-RU" sz="1200" u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ИДЕЯ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Указывается максимально понятно и емко информация о продукте, лежащем в основе стартап-проекта, благодаря реализации которого планируется получать основной доход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На основе какого </a:t>
            </a:r>
            <a:r>
              <a:rPr b="0" lang="ru-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научно-технического решения и/или результата </a:t>
            </a: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будет создан продукт?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ru-RU" sz="1200">
                <a:latin typeface="Arial"/>
                <a:ea typeface="Arial"/>
                <a:cs typeface="Arial"/>
                <a:sym typeface="Arial"/>
              </a:rPr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6" name="Google Shape;186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3" name="Google Shape;193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Как ваш продукт (технология или услуга) может решить проблему и облегчить "боль" клиента? Опишите механизм, действия - как работает Ваша </a:t>
            </a:r>
            <a:r>
              <a:rPr b="1" i="0" lang="ru-RU" sz="1200" u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ИДЕЯ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Указывается максимально понятно и емко информация о продукте, лежащем в основе стартап-проекта, благодаря реализации которого планируется получать основной доход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На основе какого </a:t>
            </a:r>
            <a:r>
              <a:rPr b="0" lang="ru-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научно-технического решения и/или результата </a:t>
            </a: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будет создан продукт?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ru-RU" sz="1200">
                <a:latin typeface="Arial"/>
                <a:ea typeface="Arial"/>
                <a:cs typeface="Arial"/>
                <a:sym typeface="Arial"/>
              </a:rPr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4" name="Google Shape;194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1" name="Google Shape;201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кого? Какую потребность закрывает? Каким образом?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привести кратко обоснование сегмента и доли рынка, потенциальные возможности для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масштабирования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</a:t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Кто Ваш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клиент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который будет приобретать Ваш продукт? Опишите Ваш целевой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рынок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. Это ниша, новый или существующий рынок? Покажите, насколько велик рынок. Предоставьте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источники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 любой рыночной информации, которую вы использовали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Анализ данных о пользователях в количестве пользователей и в денежных показателях (модель рынка PAM-TAM-SAM-SOM)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1" name="Google Shape;21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СРАВНИТЕЛЬНАЯ ТАБЛИЦА!!!!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наиболее значимых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качественных и количественных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характеристик продукта, которые обеспечивают конкурентные преимущества в сравнении с существующими конкурентами (сравнение по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стоимостным, техническим параметрам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и проч.)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Ценностное предложение: формулируется объяснение, почему клиенты должны вести дела с вами, а не с вашими конкурентами, и с самого начала делает очевидными преимущества ваших продуктов или услуг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Обоснование реализуемости и устойчивости бизнеса: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конкурентные преимущества,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включая наличие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уникальных РИД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действующих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индустриальных партнеров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доступ к ограниченным ресурсам и т.д.; дефицит, дешевизна, уникальность и т.п.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Приведите аргументы в пользу реализуемости бизнес-идеи, в чем ее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полезность и востребованность продукта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по сравнению с другими продуктами на рынке, чем обосновывается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потенциальная прибыльность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бизнеса, насколько будет бизнес устойчивым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i="0"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9" name="Google Shape;219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i="0" lang="ru-RU" sz="1200"/>
              <a:t>Модель А. Остервальдера</a:t>
            </a:r>
            <a:endParaRPr b="1" i="0" sz="1200"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ru-RU" sz="1200"/>
              <a:t>Модель в Lean Canvas</a:t>
            </a:r>
            <a:endParaRPr b="0" i="0"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Каким образом продукт будет приносить доходы и прибыль?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Схема организации продаж: создание собственной сбытовой сети, поиск дилеров и партнеров, продажа франшизы, оптовые или розничные продажи и др.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Какие потребуются РЕСУРСЫ и ПАРТНЕРЫ для того, чтобы получать доходы от созданного продукта?</a:t>
            </a:r>
            <a:endParaRPr/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Каналы продвижения 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будущего продукта - </a:t>
            </a: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маркетинговая стратегия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, привести кратко аргументы в пользу выбора тех или иных каналов продвижения </a:t>
            </a:r>
            <a:endParaRPr b="0" i="0"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b="0" i="1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способа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который планируется использовать для создания ценности и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получения прибыли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в том числе, как планируется выстраивать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отношения с потребителями и поставщиками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способы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привлечения финансовых и иных ресурсов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какие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каналы продвижения и сбыта продукта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планируется использовать и развивать, и т.д. </a:t>
            </a:r>
            <a:endParaRPr/>
          </a:p>
        </p:txBody>
      </p:sp>
      <p:sp>
        <p:nvSpPr>
          <p:cNvPr id="220" name="Google Shape;220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2" name="Google Shape;232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i="0" lang="ru-RU" sz="1200"/>
              <a:t>Модель А. Остервальдера</a:t>
            </a:r>
            <a:endParaRPr b="1" i="0" sz="1200"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ru-RU" sz="1200"/>
              <a:t>Модель в Lean Canvas</a:t>
            </a:r>
            <a:endParaRPr b="0" i="0"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Каким образом продукт будет приносить доходы и прибыль?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Схема организации продаж: создание собственной сбытовой сети, поиск дилеров и партнеров, продажа франшизы, оптовые или розничные продажи и др.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Какие потребуются РЕСУРСЫ и ПАРТНЕРЫ для того, чтобы получать доходы от созданного продукта?</a:t>
            </a:r>
            <a:endParaRPr/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Каналы продвижения 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будущего продукта - </a:t>
            </a: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маркетинговая стратегия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, привести кратко аргументы в пользу выбора тех или иных каналов продвижения </a:t>
            </a:r>
            <a:endParaRPr b="0" i="0"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b="0" i="1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способа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который планируется использовать для создания ценности и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получения прибыли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в том числе, как планируется выстраивать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отношения с потребителями и поставщиками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способы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привлечения финансовых и иных ресурсов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какие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каналы продвижения и сбыта продукта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планируется использовать и развивать, и т.д. </a:t>
            </a:r>
            <a:endParaRPr/>
          </a:p>
        </p:txBody>
      </p:sp>
      <p:sp>
        <p:nvSpPr>
          <p:cNvPr id="233" name="Google Shape;233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0" name="Google Shape;240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2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7" name="Google Shape;97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03" name="Google Shape;103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2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3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p3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p3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p3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p3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3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3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3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9" Type="http://schemas.openxmlformats.org/officeDocument/2006/relationships/image" Target="../media/image4.png"/><Relationship Id="rId5" Type="http://schemas.openxmlformats.org/officeDocument/2006/relationships/image" Target="../media/image9.png"/><Relationship Id="rId6" Type="http://schemas.openxmlformats.org/officeDocument/2006/relationships/image" Target="../media/image6.png"/><Relationship Id="rId7" Type="http://schemas.openxmlformats.org/officeDocument/2006/relationships/image" Target="../media/image12.png"/><Relationship Id="rId8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"/>
          <p:cNvSpPr txBox="1"/>
          <p:nvPr/>
        </p:nvSpPr>
        <p:spPr>
          <a:xfrm>
            <a:off x="462987" y="1423688"/>
            <a:ext cx="10051408" cy="3642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3F3F3F"/>
                </a:solidFill>
              </a:rPr>
              <a:t>Изучение иностранных языков на основе искусственного интеллекта с автоматической обратной связью для развития навыков устной речи</a:t>
            </a:r>
            <a:endParaRPr b="0" i="1" sz="44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1"/>
          <p:cNvSpPr txBox="1"/>
          <p:nvPr/>
        </p:nvSpPr>
        <p:spPr>
          <a:xfrm>
            <a:off x="666750" y="5013547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14042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1"/>
          <p:cNvSpPr txBox="1"/>
          <p:nvPr/>
        </p:nvSpPr>
        <p:spPr>
          <a:xfrm>
            <a:off x="4760088" y="4401799"/>
            <a:ext cx="7184984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ru-RU" sz="16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«WizLang — говори с легкостью, учись с вдохновленем!»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/>
          </a:p>
        </p:txBody>
      </p:sp>
      <p:sp>
        <p:nvSpPr>
          <p:cNvPr id="173" name="Google Shape;173;p2"/>
          <p:cNvSpPr txBox="1"/>
          <p:nvPr/>
        </p:nvSpPr>
        <p:spPr>
          <a:xfrm>
            <a:off x="803275" y="1284514"/>
            <a:ext cx="11020425" cy="53709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Недостаточное фокусирование на произношении иностранной речи при самостоятельном изучении.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lang="ru-RU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Программы для оценки речи с использованием ИИ помогают улучшить их навыки говорения, включая </a:t>
            </a:r>
            <a:r>
              <a:rPr b="1" lang="ru-RU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беглость устной речи — 75%</a:t>
            </a:r>
            <a:r>
              <a:rPr lang="ru-RU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r>
              <a:rPr b="1" lang="ru-RU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грамматический диапазон — 60%</a:t>
            </a:r>
            <a:r>
              <a:rPr lang="ru-RU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r>
              <a:rPr b="1" lang="ru-RU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произношение — 80%</a:t>
            </a:r>
            <a:r>
              <a:rPr lang="ru-RU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r>
              <a:rPr b="1" lang="ru-RU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устный речь — 65%</a:t>
            </a:r>
            <a:r>
              <a:rPr lang="ru-RU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r>
              <a:rPr b="1" lang="ru-RU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навыки чтения вслух — 87,5%</a:t>
            </a:r>
            <a:r>
              <a:rPr lang="ru-RU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Результаты показали, что ИИ способствуют улучшению навыков учащихся.</a:t>
            </a:r>
            <a:endParaRPr/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rPr b="1" lang="ru-RU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«Исследование проводилось в Китае»</a:t>
            </a:r>
            <a:endParaRPr/>
          </a:p>
          <a:p>
            <a:pPr indent="-1651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4" name="Google Shape;174;p2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/>
          </a:p>
        </p:txBody>
      </p:sp>
      <p:sp>
        <p:nvSpPr>
          <p:cNvPr id="181" name="Google Shape;181;p3"/>
          <p:cNvSpPr txBox="1"/>
          <p:nvPr/>
        </p:nvSpPr>
        <p:spPr>
          <a:xfrm>
            <a:off x="803275" y="1284519"/>
            <a:ext cx="11020426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ИИ позволяет выявить конкретные ошибки и недочеты в речи. На основе результатов анализа можно сформировать персонализированные коррекции и обратную связь. 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Держатель проблемы — человек, сталкивающийся с трудностями в правильном произношении языка при самостоятельном изучении. 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2" name="Google Shape;182;p3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4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endParaRPr/>
          </a:p>
        </p:txBody>
      </p:sp>
      <p:sp>
        <p:nvSpPr>
          <p:cNvPr id="189" name="Google Shape;189;p4"/>
          <p:cNvSpPr txBox="1"/>
          <p:nvPr/>
        </p:nvSpPr>
        <p:spPr>
          <a:xfrm>
            <a:off x="803275" y="1284514"/>
            <a:ext cx="11020425" cy="44429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600"/>
              <a:buFont typeface="Arial"/>
              <a:buChar char="•"/>
            </a:pPr>
            <a:r>
              <a:rPr lang="ru-RU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Продукт дает персонализированные уроки, использует передовые алгоритмы машинного обучения для анализа произношения и предоставления обратной связи.</a:t>
            </a:r>
            <a:endParaRPr sz="26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0" name="Google Shape;190;p4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5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endParaRPr/>
          </a:p>
        </p:txBody>
      </p:sp>
      <p:sp>
        <p:nvSpPr>
          <p:cNvPr id="197" name="Google Shape;197;p5"/>
          <p:cNvSpPr txBox="1"/>
          <p:nvPr/>
        </p:nvSpPr>
        <p:spPr>
          <a:xfrm>
            <a:off x="990600" y="1376142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600"/>
              <a:buFont typeface="Arial"/>
              <a:buChar char="•"/>
            </a:pPr>
            <a:r>
              <a:rPr lang="ru-RU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Уникальный аспект проекта заключается в использовании анимированного персонажа для визуализации процесса обучения. Этот персонаж делает обучение интересным, предоставляя визуальные подсказки.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600"/>
              <a:buFont typeface="Arial"/>
              <a:buChar char="•"/>
            </a:pPr>
            <a:r>
              <a:rPr lang="ru-RU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Уровень готовности продукта TRL</a:t>
            </a:r>
            <a:r>
              <a:rPr b="1" lang="ru-RU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ru-RU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Сформулирована техническая концепция, установлены возможные области применения разработки</a:t>
            </a:r>
            <a:endParaRPr/>
          </a:p>
          <a:p>
            <a:pPr indent="-1778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600"/>
              <a:buFont typeface="Arial"/>
              <a:buNone/>
            </a:pPr>
            <a:r>
              <a:t/>
            </a:r>
            <a:endParaRPr sz="26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8" name="Google Shape;198;p5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6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/>
          </a:p>
        </p:txBody>
      </p:sp>
      <p:cxnSp>
        <p:nvCxnSpPr>
          <p:cNvPr id="205" name="Google Shape;205;p6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descr="Изображение выглядит как текст, круг, снимок экрана, Шрифт&#10;&#10;Автоматически созданное описание" id="206" name="Google Shape;206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3275" y="1727443"/>
            <a:ext cx="4416795" cy="4416795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6"/>
          <p:cNvSpPr txBox="1"/>
          <p:nvPr/>
        </p:nvSpPr>
        <p:spPr>
          <a:xfrm>
            <a:off x="5085302" y="1727443"/>
            <a:ext cx="10515600" cy="48626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78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600"/>
              <a:buFont typeface="Arial"/>
              <a:buNone/>
            </a:pPr>
            <a:r>
              <a:t/>
            </a:r>
            <a:endParaRPr sz="26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6"/>
          <p:cNvSpPr txBox="1"/>
          <p:nvPr/>
        </p:nvSpPr>
        <p:spPr>
          <a:xfrm>
            <a:off x="5304410" y="1656323"/>
            <a:ext cx="6500875" cy="489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rgbClr val="1AAAE2"/>
                </a:solidFill>
                <a:latin typeface="Arial"/>
                <a:ea typeface="Arial"/>
                <a:cs typeface="Arial"/>
                <a:sym typeface="Arial"/>
              </a:rPr>
              <a:t>РАМ — </a:t>
            </a:r>
            <a:r>
              <a:rPr b="1"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60 млрд долларов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rgbClr val="1AAAE2"/>
                </a:solidFill>
                <a:latin typeface="Arial"/>
                <a:ea typeface="Arial"/>
                <a:cs typeface="Arial"/>
                <a:sym typeface="Arial"/>
              </a:rPr>
              <a:t>ТАМ — </a:t>
            </a:r>
            <a:r>
              <a:rPr b="1"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15 млрд долларов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rgbClr val="1AAAE2"/>
                </a:solidFill>
                <a:latin typeface="Arial"/>
                <a:ea typeface="Arial"/>
                <a:cs typeface="Arial"/>
                <a:sym typeface="Arial"/>
              </a:rPr>
              <a:t>SAM</a:t>
            </a:r>
            <a:r>
              <a:rPr b="1"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ru-RU" sz="2800">
                <a:solidFill>
                  <a:srgbClr val="1AAAE2"/>
                </a:solidFill>
                <a:latin typeface="Arial"/>
                <a:ea typeface="Arial"/>
                <a:cs typeface="Arial"/>
                <a:sym typeface="Arial"/>
              </a:rPr>
              <a:t>—</a:t>
            </a:r>
            <a:r>
              <a:rPr b="1"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10 млрд долларов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rgbClr val="1AAAE2"/>
                </a:solidFill>
                <a:latin typeface="Arial"/>
                <a:ea typeface="Arial"/>
                <a:cs typeface="Arial"/>
                <a:sym typeface="Arial"/>
              </a:rPr>
              <a:t>SOM — </a:t>
            </a:r>
            <a:r>
              <a:rPr b="1"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 млрд долларов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«данные за 2021 год»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Сегмент: 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1AAAE2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Учащиеся образовательных учреждений Путешественники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1AAAE2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Переводчики 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1AAAE2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Преподаватели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1AAAE2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люди, интересующиеся национальной культурой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7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КОНКУРЕНТЫ</a:t>
            </a:r>
            <a:endParaRPr/>
          </a:p>
        </p:txBody>
      </p:sp>
      <p:sp>
        <p:nvSpPr>
          <p:cNvPr id="215" name="Google Shape;215;p7"/>
          <p:cNvSpPr txBox="1"/>
          <p:nvPr/>
        </p:nvSpPr>
        <p:spPr>
          <a:xfrm>
            <a:off x="803275" y="1296278"/>
            <a:ext cx="11020425" cy="51045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AAAE2"/>
              </a:buClr>
              <a:buSzPts val="1800"/>
              <a:buFont typeface="Arial"/>
              <a:buChar char="•"/>
            </a:pPr>
            <a:r>
              <a:rPr b="1"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Duolingo</a:t>
            </a: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1" marL="685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AAAE2"/>
              </a:buClr>
              <a:buSzPts val="1800"/>
              <a:buFont typeface="Arial"/>
              <a:buChar char="•"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Предоставляет курсы по различным языкам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1" marL="685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AAAE2"/>
              </a:buClr>
              <a:buSzPts val="1800"/>
              <a:buFont typeface="Arial"/>
              <a:buChar char="•"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Использует геймификацию для обучения через увлекательные игры и упражнения.</a:t>
            </a:r>
            <a:endParaRPr/>
          </a:p>
          <a:p>
            <a:pPr indent="-228600" lvl="1" marL="685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AAAE2"/>
              </a:buClr>
              <a:buSzPts val="1800"/>
              <a:buFont typeface="Arial"/>
              <a:buChar char="•"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Позволяет пользователям выбирать уровень сложности и проходить обучение на своем темпе.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AAAE2"/>
              </a:buClr>
              <a:buSzPts val="1800"/>
              <a:buFont typeface="Arial"/>
              <a:buChar char="•"/>
            </a:pPr>
            <a:r>
              <a:rPr b="1"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Rosetta Stone</a:t>
            </a: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/>
          </a:p>
          <a:p>
            <a:pPr indent="-228600" lvl="1" marL="685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AAAE2"/>
              </a:buClr>
              <a:buSzPts val="1800"/>
              <a:buFont typeface="Arial"/>
              <a:buChar char="•"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Предоставляет курсы по различным языкам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1" marL="685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AAAE2"/>
              </a:buClr>
              <a:buSzPts val="1800"/>
              <a:buFont typeface="Arial"/>
              <a:buChar char="•"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Использует метод виртуальной иммерсии для погружения пользователя в языковую среду</a:t>
            </a:r>
            <a:r>
              <a:rPr b="0" i="0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AAAE2"/>
              </a:buClr>
              <a:buSzPts val="1800"/>
              <a:buFont typeface="Arial"/>
              <a:buChar char="•"/>
            </a:pPr>
            <a:r>
              <a:rPr b="1"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Babbel</a:t>
            </a: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/>
          </a:p>
          <a:p>
            <a:pPr indent="-228600" lvl="1" marL="685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AAAE2"/>
              </a:buClr>
              <a:buSzPts val="1800"/>
              <a:buFont typeface="Arial"/>
              <a:buChar char="•"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Предоставляет упражнения, основанные на реальных сценариях общения.</a:t>
            </a:r>
            <a:endParaRPr b="1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1AAAE2"/>
              </a:buClr>
              <a:buSzPts val="1800"/>
              <a:buFont typeface="Arial"/>
              <a:buNone/>
            </a:pPr>
            <a:r>
              <a:rPr b="1"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Преимущество моего продукта:</a:t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1AAAE2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Использование передовых алгоритмов машинного обучения для анализа данных.</a:t>
            </a:r>
            <a:endParaRPr/>
          </a:p>
          <a:p>
            <a:pPr indent="-228600" lvl="0" marL="2286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1AAAE2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Высокоточный анализ и коррекция произношения. </a:t>
            </a:r>
            <a:endParaRPr/>
          </a:p>
          <a:p>
            <a:pPr indent="-228600" lvl="0" marL="2286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1AAAE2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Персонализированный подход к каждому пользователю, учитывающий его уровень знаний.</a:t>
            </a:r>
            <a:endParaRPr/>
          </a:p>
        </p:txBody>
      </p:sp>
      <p:cxnSp>
        <p:nvCxnSpPr>
          <p:cNvPr id="216" name="Google Shape;216;p7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8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/>
          </a:p>
        </p:txBody>
      </p:sp>
      <p:cxnSp>
        <p:nvCxnSpPr>
          <p:cNvPr id="223" name="Google Shape;223;p8"/>
          <p:cNvCxnSpPr/>
          <p:nvPr/>
        </p:nvCxnSpPr>
        <p:spPr>
          <a:xfrm>
            <a:off x="803275" y="1314450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descr="Изображение выглядит как черный, темнота&#10;&#10;Автоматически созданное описание" id="224" name="Google Shape;224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34718" y="1350423"/>
            <a:ext cx="2062525" cy="34000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черный, темнота&#10;&#10;Автоматически созданное описание" id="225" name="Google Shape;225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285698" y="1348937"/>
            <a:ext cx="2101752" cy="428940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черный, темнота&#10;&#10;Автоматически созданное описание" id="226" name="Google Shape;226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598385" y="1348937"/>
            <a:ext cx="1952360" cy="397368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черный, темнота&#10;&#10;Автоматически созданное описание" id="227" name="Google Shape;227;p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475225" y="1348937"/>
            <a:ext cx="2027497" cy="24682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черный, темнота&#10;&#10;Автоматически созданное описание" id="228" name="Google Shape;228;p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85449" y="1348937"/>
            <a:ext cx="2054068" cy="411373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черный, темнота&#10;&#10;Автоматически созданное описание" id="229" name="Google Shape;229;p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139369" y="5631487"/>
            <a:ext cx="5789736" cy="1175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9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ДОРОЖНАЯ КАРТА</a:t>
            </a:r>
            <a:endParaRPr/>
          </a:p>
        </p:txBody>
      </p:sp>
      <p:cxnSp>
        <p:nvCxnSpPr>
          <p:cNvPr id="236" name="Google Shape;236;p9"/>
          <p:cNvCxnSpPr/>
          <p:nvPr/>
        </p:nvCxnSpPr>
        <p:spPr>
          <a:xfrm>
            <a:off x="803275" y="1314450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37" name="Google Shape;237;p9"/>
          <p:cNvSpPr txBox="1"/>
          <p:nvPr/>
        </p:nvSpPr>
        <p:spPr>
          <a:xfrm>
            <a:off x="803274" y="1314450"/>
            <a:ext cx="11020425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Подготовительный этап (Месяц 1-3)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Провести анализ конкурентов и требований пользователей.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Разработать спецификации продукта, включая основные функции и особенности.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Найти и нанять разработчиков, дизайнеров и экспертов по образованию.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Разработка MVP (Месяц 4-6)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Создать дизайн интерфейса.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Начать создание минимально необходимого продукта с базовыми функциями.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Провести внутреннее тестирование сотрудниками и оценить функциональность.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Собрать обратную связь от тестировщиков и внести необходимые корректировки.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Запуск и маркетинг (Месяц 7-9)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Запустить MVP на рынок и собрать первые отзывы.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Произвести масштабное тестирование среди ограниченной аудитории.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Разработать маркетинговую стратегию для привлечения пользователей.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Масштабирование и партнерства (Месяц 10-12)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Внедрить новые функции и улучшения на основе обратной связи и анализа использования.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Продолжить маркетинговые исследования для расширения аудитории.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0"/>
          <p:cNvSpPr txBox="1"/>
          <p:nvPr/>
        </p:nvSpPr>
        <p:spPr>
          <a:xfrm>
            <a:off x="705734" y="1692919"/>
            <a:ext cx="8397626" cy="22246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ru-RU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/>
          </a:p>
        </p:txBody>
      </p:sp>
      <p:sp>
        <p:nvSpPr>
          <p:cNvPr id="244" name="Google Shape;244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2023-11-28T09:56:41Z</dcterms:created>
  <dc:creator>Руковичникова Анастасия Романовна</dc:creator>
</cp:coreProperties>
</file>