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77" autoAdjust="0"/>
    <p:restoredTop sz="55056" autoAdjust="0"/>
  </p:normalViewPr>
  <p:slideViewPr>
    <p:cSldViewPr>
      <p:cViewPr varScale="1">
        <p:scale>
          <a:sx n="86" d="100"/>
          <a:sy n="86" d="100"/>
        </p:scale>
        <p:origin x="100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15.12.2023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15.12.2023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8F00FF"/>
                </a:solidFill>
              </a:rPr>
              <a:t>На стол и К!</a:t>
            </a:r>
            <a:br>
              <a:rPr lang="ru-RU" dirty="0">
                <a:solidFill>
                  <a:srgbClr val="8F00FF"/>
                </a:solidFill>
              </a:rPr>
            </a:br>
            <a:r>
              <a:rPr lang="ru-RU" sz="2800" dirty="0">
                <a:solidFill>
                  <a:srgbClr val="8F00FF"/>
                </a:solidFill>
              </a:rPr>
              <a:t>Разработка и производство  настольных игр</a:t>
            </a:r>
            <a:br>
              <a:rPr lang="ru-RU" dirty="0">
                <a:solidFill>
                  <a:srgbClr val="8F00FF"/>
                </a:solidFill>
              </a:rPr>
            </a:b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704" y="5138080"/>
            <a:ext cx="4752528" cy="1195114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>
                <a:solidFill>
                  <a:srgbClr val="8F00FF"/>
                </a:solidFill>
              </a:rPr>
              <a:t>Долгалев</a:t>
            </a:r>
            <a:r>
              <a:rPr lang="ru-RU" dirty="0">
                <a:solidFill>
                  <a:srgbClr val="8F00FF"/>
                </a:solidFill>
              </a:rPr>
              <a:t> Александр</a:t>
            </a:r>
          </a:p>
          <a:p>
            <a:r>
              <a:rPr lang="ru-RU" dirty="0">
                <a:solidFill>
                  <a:srgbClr val="8F00FF"/>
                </a:solidFill>
              </a:rPr>
              <a:t>Баранов Артем</a:t>
            </a:r>
          </a:p>
          <a:p>
            <a:r>
              <a:rPr lang="ru-RU" dirty="0">
                <a:solidFill>
                  <a:srgbClr val="8F00FF"/>
                </a:solidFill>
              </a:rPr>
              <a:t>Харламова Мария</a:t>
            </a:r>
          </a:p>
          <a:p>
            <a:r>
              <a:rPr lang="ru-RU" dirty="0" err="1">
                <a:solidFill>
                  <a:srgbClr val="8F00FF"/>
                </a:solidFill>
              </a:rPr>
              <a:t>Замотина</a:t>
            </a:r>
            <a:r>
              <a:rPr lang="ru-RU" dirty="0">
                <a:solidFill>
                  <a:srgbClr val="8F00FF"/>
                </a:solidFill>
              </a:rPr>
              <a:t> Екатерина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0955" y="1052882"/>
            <a:ext cx="11457868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457200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Наша компания выделила две ключевые проблемы современного общества: </a:t>
            </a:r>
          </a:p>
          <a:p>
            <a:pPr marL="457200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1) 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Проблема организации досуга в семье и развития фундаментальных способностей детей. </a:t>
            </a:r>
          </a:p>
          <a:p>
            <a:pPr marL="457200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2) Проблема плохой организации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досуга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у людей с 25+ лет.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Этот сегмент является основным покупателем</a:t>
            </a:r>
            <a:endParaRPr lang="ru-RU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CDBF0B-00F8-4FE2-B345-DC7ACD30B1F4}"/>
              </a:ext>
            </a:extLst>
          </p:cNvPr>
          <p:cNvSpPr txBox="1"/>
          <p:nvPr/>
        </p:nvSpPr>
        <p:spPr>
          <a:xfrm>
            <a:off x="479376" y="2239512"/>
            <a:ext cx="9638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/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Мы предполагаем, что наш продукт сможет помочь решить данные проблемы.</a:t>
            </a:r>
          </a:p>
        </p:txBody>
      </p:sp>
      <p:pic>
        <p:nvPicPr>
          <p:cNvPr id="2050" name="Picture 2" descr="Настольные игры. Как весело провести время с семьей и друзьями">
            <a:extLst>
              <a:ext uri="{FF2B5EF4-FFF2-40B4-BE49-F238E27FC236}">
                <a16:creationId xmlns:a16="http://schemas.microsoft.com/office/drawing/2014/main" id="{2BBEE1AE-4240-421E-A63F-C47FD381E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2608844"/>
            <a:ext cx="5756607" cy="447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06306" y="2385127"/>
            <a:ext cx="11457868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253745"/>
            <a:ext cx="8849676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solidFill>
                  <a:schemeClr val="tx1"/>
                </a:solidFill>
              </a:rPr>
              <a:t>Основная бизнес-идея нашей команды состоит в том, чтобы разрабатывать и производить уникальные карточные настольные игры с учетом и анализом существующих экологических проблем.</a:t>
            </a:r>
          </a:p>
        </p:txBody>
      </p:sp>
      <p:pic>
        <p:nvPicPr>
          <p:cNvPr id="1026" name="Picture 2" descr="Не компьютером единым: топ-10 настольных игр для всей семьи - РИА Новости,  27.01.2021">
            <a:extLst>
              <a:ext uri="{FF2B5EF4-FFF2-40B4-BE49-F238E27FC236}">
                <a16:creationId xmlns:a16="http://schemas.microsoft.com/office/drawing/2014/main" id="{CC29D9EB-C5DC-4FE1-BF82-02BD8B78C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649" y="2222671"/>
            <a:ext cx="7521182" cy="423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26613" y="1124744"/>
            <a:ext cx="108292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Потребительские сегменты </a:t>
            </a:r>
          </a:p>
          <a:p>
            <a:r>
              <a:rPr lang="ru-RU" dirty="0"/>
              <a:t>Наши основные потребительские сегменты это семьи с детьми возраста 3+ лет (20,7% всего населения России) и люди возраста 25-35 лет (21% всего населения России).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692794" y="2012015"/>
            <a:ext cx="108064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Проблемы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Наша компания предполагает, что семьи с детьми смогут пользоваться нашим товаром для эффективного развития мышления и логики ребенка, а также решить проблему в общении родителей с детьми.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 помощью нашего предложения взрослые смогут отдохнуть от тяжелого рабочего дня, а дети получат хорошую возможность развить абстрактное мышление, логику и творческие способности.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Наша компания предлагает возможность рабочему сегменту социума разнообразить свой рабочий день временем, проведенным за игрой, во время перерыва. Люди смогут качественно отдохнуть, тем самым может увеличиться их уровень жизни и работоспособности.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28581" y="4838278"/>
            <a:ext cx="1058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Уникальное ценностное предложения</a:t>
            </a:r>
          </a:p>
          <a:p>
            <a:r>
              <a:rPr lang="ru-RU" dirty="0"/>
              <a:t>Принимаются заказы на разработку индивидуальных игр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1398128"/>
            <a:ext cx="10409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Анализ конкурентов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726912" y="4511617"/>
            <a:ext cx="104816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Конкурентные преимущества</a:t>
            </a:r>
          </a:p>
          <a:p>
            <a:r>
              <a:rPr lang="ru-RU" dirty="0"/>
              <a:t>Мы можем утверждать, что у конкурентов хорошая репутация, у нашей же кампании пока что нет репутации.</a:t>
            </a:r>
            <a:br>
              <a:rPr lang="ru-RU" dirty="0"/>
            </a:br>
            <a:r>
              <a:rPr lang="ru-RU" dirty="0"/>
              <a:t>Также у конкурентов есть коммуникация с иностранными партнерами и имеются многопрофильные разработки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19992" y="805883"/>
            <a:ext cx="10697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Аналоги</a:t>
            </a:r>
          </a:p>
          <a:p>
            <a:r>
              <a:rPr lang="ru-RU" dirty="0"/>
              <a:t>Кампании, производящие схожую продукцию: «</a:t>
            </a:r>
            <a:r>
              <a:rPr lang="en-US" dirty="0"/>
              <a:t>Hobby world</a:t>
            </a:r>
            <a:r>
              <a:rPr lang="ru-RU" dirty="0"/>
              <a:t>»</a:t>
            </a:r>
            <a:r>
              <a:rPr lang="en-US" dirty="0"/>
              <a:t>, </a:t>
            </a:r>
            <a:r>
              <a:rPr lang="ru-RU" dirty="0"/>
              <a:t>«</a:t>
            </a:r>
            <a:r>
              <a:rPr lang="ru-RU" dirty="0" err="1"/>
              <a:t>Мосигра</a:t>
            </a:r>
            <a:r>
              <a:rPr lang="ru-RU" dirty="0"/>
              <a:t>», «Стиль жизни»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AD53A8F-D184-48F1-A981-A80218697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959416"/>
              </p:ext>
            </p:extLst>
          </p:nvPr>
        </p:nvGraphicFramePr>
        <p:xfrm>
          <a:off x="726913" y="1788875"/>
          <a:ext cx="6809247" cy="2560320"/>
        </p:xfrm>
        <a:graphic>
          <a:graphicData uri="http://schemas.openxmlformats.org/drawingml/2006/table">
            <a:tbl>
              <a:tblPr firstRow="1" firstCol="1" bandRow="1">
                <a:tableStyleId>{88B73998-3D1B-0215-E569-903491C1766C}</a:tableStyleId>
              </a:tblPr>
              <a:tblGrid>
                <a:gridCol w="1350705">
                  <a:extLst>
                    <a:ext uri="{9D8B030D-6E8A-4147-A177-3AD203B41FA5}">
                      <a16:colId xmlns:a16="http://schemas.microsoft.com/office/drawing/2014/main" val="3177531950"/>
                    </a:ext>
                  </a:extLst>
                </a:gridCol>
                <a:gridCol w="1362218">
                  <a:extLst>
                    <a:ext uri="{9D8B030D-6E8A-4147-A177-3AD203B41FA5}">
                      <a16:colId xmlns:a16="http://schemas.microsoft.com/office/drawing/2014/main" val="2592517776"/>
                    </a:ext>
                  </a:extLst>
                </a:gridCol>
                <a:gridCol w="1362678">
                  <a:extLst>
                    <a:ext uri="{9D8B030D-6E8A-4147-A177-3AD203B41FA5}">
                      <a16:colId xmlns:a16="http://schemas.microsoft.com/office/drawing/2014/main" val="2729059952"/>
                    </a:ext>
                  </a:extLst>
                </a:gridCol>
                <a:gridCol w="1382481">
                  <a:extLst>
                    <a:ext uri="{9D8B030D-6E8A-4147-A177-3AD203B41FA5}">
                      <a16:colId xmlns:a16="http://schemas.microsoft.com/office/drawing/2014/main" val="2093548060"/>
                    </a:ext>
                  </a:extLst>
                </a:gridCol>
                <a:gridCol w="1351165">
                  <a:extLst>
                    <a:ext uri="{9D8B030D-6E8A-4147-A177-3AD203B41FA5}">
                      <a16:colId xmlns:a16="http://schemas.microsoft.com/office/drawing/2014/main" val="2103667526"/>
                    </a:ext>
                  </a:extLst>
                </a:gridCol>
              </a:tblGrid>
              <a:tr h="164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Мосигра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Мир хобби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Стиль жизни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 стол и 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401842"/>
                  </a:ext>
                </a:extLst>
              </a:tr>
              <a:tr h="164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Качество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557288"/>
                  </a:ext>
                </a:extLst>
              </a:tr>
              <a:tr h="3298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Эффективность средств продажи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9339719"/>
                  </a:ext>
                </a:extLst>
              </a:tr>
              <a:tr h="3298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Разработка новых продуктов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6853125"/>
                  </a:ext>
                </a:extLst>
              </a:tr>
              <a:tr h="164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Репутация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6870860"/>
                  </a:ext>
                </a:extLst>
              </a:tr>
              <a:tr h="164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Реклама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2599783"/>
                  </a:ext>
                </a:extLst>
              </a:tr>
              <a:tr h="164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Стоимость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623984"/>
                  </a:ext>
                </a:extLst>
              </a:tr>
              <a:tr h="164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Цена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8544739"/>
                  </a:ext>
                </a:extLst>
              </a:tr>
              <a:tr h="164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Местоположение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5723382"/>
                  </a:ext>
                </a:extLst>
              </a:tr>
              <a:tr h="164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Финансовая стабильность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78247"/>
                  </a:ext>
                </a:extLst>
              </a:tr>
              <a:tr h="164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57,2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45,5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2508241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250904-A10F-4DCA-B041-CE4899F3E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129" y="1642001"/>
            <a:ext cx="4314851" cy="270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>
                <a:latin typeface="GT Walsheim Pro Light" panose="02000503040000020003" pitchFamily="50" charset="-52"/>
                <a:cs typeface="Times New Roman" panose="02020603050405020304" pitchFamily="18" charset="0"/>
              </a:rPr>
              <a:t>Люди 25+ лет, с доходом средним и нише среднего</a:t>
            </a:r>
          </a:p>
          <a:p>
            <a:pPr>
              <a:spcAft>
                <a:spcPts val="600"/>
              </a:spcAft>
            </a:pPr>
            <a:r>
              <a:rPr kumimoji="0" lang="ru-RU" sz="1200" dirty="0">
                <a:latin typeface="GT Walsheim Pro Light" panose="02000503040000020003" pitchFamily="50" charset="-52"/>
                <a:cs typeface="Times New Roman" panose="02020603050405020304" pitchFamily="18" charset="0"/>
              </a:rPr>
              <a:t>Семьи с детьми</a:t>
            </a: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22832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latin typeface="GT Walsheim Pro Light" panose="02000503040000020003" pitchFamily="50" charset="-52"/>
              </a:rPr>
              <a:t>Фабрика по переработке отработанного пластика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latin typeface="GT Walsheim Pro Light" panose="02000503040000020003" pitchFamily="50" charset="-52"/>
              </a:rPr>
              <a:t>Образовательные учреждения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lang="ru-RU" sz="1050" dirty="0"/>
              <a:t>Принимаются заказы на разработку индивидуальных игр</a:t>
            </a: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200" dirty="0">
                <a:latin typeface="GT Walsheim Pro Light" panose="02000503040000020003" pitchFamily="50" charset="-52"/>
              </a:rPr>
              <a:t>Аренда помещения, реклама, налоги, заработная плата и соц. отчисления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>
                <a:latin typeface="GT Walsheim Pro Light" panose="02000503040000020003" pitchFamily="50" charset="-52"/>
              </a:rPr>
              <a:t>Оказание услуги клиентам (разработка игры, продажа товара клиенту)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6651" y="4293098"/>
            <a:ext cx="1792819" cy="118494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latin typeface="GT Walsheim Pro Light" panose="02000503040000020003" pitchFamily="50" charset="-52"/>
                <a:cs typeface="Times New Roman" panose="02020603050405020304" pitchFamily="18" charset="0"/>
              </a:rPr>
              <a:t>«Сарафанное радио», Сайт,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latin typeface="GT Walsheim Pro Light" panose="02000503040000020003" pitchFamily="50" charset="-52"/>
                <a:cs typeface="Times New Roman" panose="02020603050405020304" pitchFamily="18" charset="0"/>
              </a:rPr>
              <a:t>Участие в ярмарках и выставках,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latin typeface="GT Walsheim Pro Light" panose="02000503040000020003" pitchFamily="50" charset="-52"/>
                <a:cs typeface="Times New Roman" panose="02020603050405020304" pitchFamily="18" charset="0"/>
              </a:rPr>
              <a:t>Реклама в соцсетях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256993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Индивидуальная работа с клиентом</a:t>
            </a:r>
          </a:p>
          <a:p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Оказание услуги по разработке индивидуальной игре совместно с клиентом</a:t>
            </a: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Поддержание коммуникации с клиентом в течение всего срока изготовления заказ</a:t>
            </a:r>
            <a:r>
              <a:rPr kumimoji="0" lang="ru-RU" sz="1200" dirty="0">
                <a:latin typeface="GT Walsheim Pro Light" panose="02000503040000020003" pitchFamily="50" charset="-52"/>
              </a:rPr>
              <a:t>а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latin typeface="GT Walsheim Pro Light" panose="02000503040000020003" pitchFamily="50" charset="-52"/>
              </a:rPr>
              <a:t>Разработка настольных игр</a:t>
            </a:r>
          </a:p>
          <a:p>
            <a:endParaRPr kumimoji="0" lang="ru-RU" sz="1200" b="1" dirty="0">
              <a:latin typeface="GT Walsheim Pro Light" panose="02000503040000020003" pitchFamily="50" charset="-52"/>
            </a:endParaRPr>
          </a:p>
          <a:p>
            <a:endParaRPr kumimoji="0" lang="ru-RU" sz="12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latin typeface="GT Walsheim Pro Light" panose="02000503040000020003" pitchFamily="50" charset="-52"/>
              </a:rPr>
              <a:t>Производство настольных игр</a:t>
            </a:r>
            <a:endParaRPr kumimoji="0" lang="ru-RU" sz="1400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latin typeface="GT Walsheim Pro Light" panose="02000503040000020003" pitchFamily="50" charset="-52"/>
              </a:rPr>
              <a:t>Команда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>
                <a:latin typeface="Gilroy-Light"/>
              </a:rPr>
              <a:t>Лидер из числа студентов:</a:t>
            </a:r>
          </a:p>
          <a:p>
            <a:pPr algn="l"/>
            <a:r>
              <a:rPr lang="ru-RU" sz="1600" dirty="0" err="1">
                <a:latin typeface="Gilroy-Light"/>
              </a:rPr>
              <a:t>Долгалев</a:t>
            </a:r>
            <a:r>
              <a:rPr lang="ru-RU" sz="1600" dirty="0">
                <a:latin typeface="Gilroy-Light"/>
              </a:rPr>
              <a:t> Александр Владиславович.</a:t>
            </a:r>
          </a:p>
          <a:p>
            <a:pPr algn="l"/>
            <a:endParaRPr lang="ru-RU" sz="1600" dirty="0">
              <a:latin typeface="Gilroy-Light"/>
            </a:endParaRP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391047" y="4057107"/>
            <a:ext cx="1163723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91272" y="4568316"/>
            <a:ext cx="6768752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err="1">
                <a:latin typeface="Gilroy-Light"/>
              </a:rPr>
              <a:t>Долгалев</a:t>
            </a:r>
            <a:r>
              <a:rPr lang="ru-RU" sz="1600" dirty="0">
                <a:latin typeface="Gilroy-Light"/>
              </a:rPr>
              <a:t> Александр Владиславович (лидер, коммуникатор)</a:t>
            </a:r>
          </a:p>
          <a:p>
            <a:pPr algn="l"/>
            <a:r>
              <a:rPr lang="ru-RU" sz="1600" dirty="0">
                <a:latin typeface="Gilroy-Light"/>
              </a:rPr>
              <a:t>Баранов Артем Алексеевич (финансист)</a:t>
            </a:r>
          </a:p>
          <a:p>
            <a:pPr algn="l"/>
            <a:r>
              <a:rPr lang="ru-RU" sz="1600" dirty="0" err="1">
                <a:latin typeface="Gilroy-Light"/>
              </a:rPr>
              <a:t>Замотина</a:t>
            </a:r>
            <a:r>
              <a:rPr lang="ru-RU" sz="1600" dirty="0">
                <a:latin typeface="Gilroy-Light"/>
              </a:rPr>
              <a:t> Екатерина Петровна (инженер)</a:t>
            </a:r>
          </a:p>
          <a:p>
            <a:pPr algn="l"/>
            <a:r>
              <a:rPr lang="ru-RU" sz="1600" dirty="0">
                <a:latin typeface="Gilroy-Light"/>
              </a:rPr>
              <a:t>Харламова Мария Леонидовна (маркетолог)</a:t>
            </a:r>
          </a:p>
        </p:txBody>
      </p:sp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6672"/>
            <a:ext cx="3995936" cy="2387600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268</TotalTime>
  <Words>532</Words>
  <Application>Microsoft Office PowerPoint</Application>
  <DocSecurity>0</DocSecurity>
  <PresentationFormat>Широкоэкранный</PresentationFormat>
  <Paragraphs>131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9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 Neue</vt:lpstr>
      <vt:lpstr>Times New Roman</vt:lpstr>
      <vt:lpstr>Тема Office</vt:lpstr>
      <vt:lpstr>1_Тема Office</vt:lpstr>
      <vt:lpstr>На стол и К! Разработка и производство  настольных игр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Alex</cp:lastModifiedBy>
  <cp:revision>16</cp:revision>
  <dcterms:created xsi:type="dcterms:W3CDTF">2023-07-21T07:14:15Z</dcterms:created>
  <dcterms:modified xsi:type="dcterms:W3CDTF">2023-12-15T11:55:11Z</dcterms:modified>
  <dc:identifier/>
  <dc:language/>
  <cp:version/>
</cp:coreProperties>
</file>