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Instrument Sans Medium"/>
      <p:regular r:id="rId16"/>
    </p:embeddedFont>
    <p:embeddedFont>
      <p:font typeface="Inter" panose="02000503000000020004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D5FA"/>
    <a:srgbClr val="242429"/>
    <a:srgbClr val="C7C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13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2.fntdata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font" Target="fonts/font1.fntdata" /><Relationship Id="rId17" Type="http://schemas.openxmlformats.org/officeDocument/2006/relationships/font" Target="fonts/font6.fntdata" /><Relationship Id="rId2" Type="http://schemas.openxmlformats.org/officeDocument/2006/relationships/slide" Target="slides/slide1.xml" /><Relationship Id="rId16" Type="http://schemas.openxmlformats.org/officeDocument/2006/relationships/font" Target="fonts/font5.fntdata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font" Target="fonts/font4.fntdata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3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59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5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png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8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8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77554"/>
            <a:ext cx="7556421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Акселерационная программа «Москва 3.0»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3952368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Данный бизнес-план представляет собой детальное описание проекта по разведению перепелов, разработанного в рамках акселерационной программы «Москва 3.0». Проект направлен на создание прибыльного и устойчивого бизнеса по производству и сбыту перепелиных яиц и мяса.</a:t>
            </a:r>
            <a:endParaRPr lang="en-US" sz="17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75861" y="6138567"/>
            <a:ext cx="73152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Выполнили:</a:t>
            </a:r>
            <a:endParaRPr lang="ru-RU" sz="2400" dirty="0">
              <a:solidFill>
                <a:schemeClr val="tx1"/>
              </a:solidFill>
              <a:latin typeface="Inter" panose="020B0604020202020204" charset="0"/>
              <a:ea typeface="Inter" panose="020B060402020202020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Студенты 3 курса, кафедры Экономика и финансы предприятия </a:t>
            </a:r>
            <a:endParaRPr lang="ru-RU" sz="2400" dirty="0">
              <a:solidFill>
                <a:schemeClr val="tx1"/>
              </a:solidFill>
              <a:latin typeface="Inter" panose="020B0604020202020204" charset="0"/>
              <a:ea typeface="Inter" panose="020B060402020202020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группы 221-Э21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257" y="892850"/>
            <a:ext cx="5520214" cy="642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Актуальность проекта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19257" y="2074307"/>
            <a:ext cx="462320" cy="462320"/>
          </a:xfrm>
          <a:prstGeom prst="roundRect">
            <a:avLst>
              <a:gd name="adj" fmla="val 6668"/>
            </a:avLst>
          </a:prstGeom>
          <a:solidFill>
            <a:srgbClr val="434348"/>
          </a:solidFill>
          <a:ln/>
        </p:spPr>
      </p:sp>
      <p:sp>
        <p:nvSpPr>
          <p:cNvPr id="5" name="Text 2"/>
          <p:cNvSpPr/>
          <p:nvPr/>
        </p:nvSpPr>
        <p:spPr>
          <a:xfrm>
            <a:off x="890468" y="2151340"/>
            <a:ext cx="119896" cy="308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387078" y="2074307"/>
            <a:ext cx="3082171" cy="64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Востребованный продукт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387078" y="2496518"/>
            <a:ext cx="3082171" cy="2958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Перепелиные яйца и мясо пользуются стабильно высоким спросом. Перепелиные яйца – ценный источник витаминов и микроэлементов, а перепелиное мясо – деликатесный и диетический продукт.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674751" y="2074307"/>
            <a:ext cx="462320" cy="462320"/>
          </a:xfrm>
          <a:prstGeom prst="roundRect">
            <a:avLst>
              <a:gd name="adj" fmla="val 6668"/>
            </a:avLst>
          </a:prstGeom>
          <a:solidFill>
            <a:srgbClr val="434348"/>
          </a:solidFill>
          <a:ln/>
        </p:spPr>
      </p:sp>
      <p:sp>
        <p:nvSpPr>
          <p:cNvPr id="9" name="Text 6"/>
          <p:cNvSpPr/>
          <p:nvPr/>
        </p:nvSpPr>
        <p:spPr>
          <a:xfrm>
            <a:off x="4820960" y="2151340"/>
            <a:ext cx="169783" cy="308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342573" y="2074307"/>
            <a:ext cx="256889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Растущий рынок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342573" y="2518648"/>
            <a:ext cx="3082171" cy="1972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Рынок перепелиных яиц и мяса в России демонстрирует устойчивую положительную динамику, что говорит о перспективах дальнейшего роста.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19257" y="6234946"/>
            <a:ext cx="462320" cy="462320"/>
          </a:xfrm>
          <a:prstGeom prst="roundRect">
            <a:avLst>
              <a:gd name="adj" fmla="val 6668"/>
            </a:avLst>
          </a:prstGeom>
          <a:solidFill>
            <a:srgbClr val="434348"/>
          </a:solidFill>
          <a:ln/>
        </p:spPr>
      </p:sp>
      <p:sp>
        <p:nvSpPr>
          <p:cNvPr id="13" name="Text 10"/>
          <p:cNvSpPr/>
          <p:nvPr/>
        </p:nvSpPr>
        <p:spPr>
          <a:xfrm>
            <a:off x="861417" y="6311979"/>
            <a:ext cx="177879" cy="308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387078" y="6234946"/>
            <a:ext cx="2905839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Здоровый образ жизни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387078" y="6679287"/>
            <a:ext cx="7037665" cy="65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Повышенное внимание к здоровому питанию и натуральным продуктам стимулирует спрос на перепелиные яйца и мясо.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77925" y="537211"/>
            <a:ext cx="4822974" cy="834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4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Цель и задачи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370630" y="3249700"/>
            <a:ext cx="8214590" cy="2157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0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Основной целью данного бизнес-плана является создание и развитие прибыльного бизнеса по разведению перепелов с последующим производством и сбытом перепелиных яиц и мяса</a:t>
            </a:r>
            <a:r>
              <a:rPr lang="ru-RU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9214680" y="3249700"/>
            <a:ext cx="672719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C7CDD6"/>
                </a:solidFill>
                <a:effectLst/>
                <a:latin typeface="Inter" panose="020B0604020202020204" charset="0"/>
                <a:ea typeface="Inter" panose="020B0604020202020204" charset="0"/>
              </a:rPr>
              <a:t>Стабильное производство</a:t>
            </a:r>
            <a:endParaRPr lang="ru-RU" altLang="ru-RU" sz="2000" dirty="0">
              <a:solidFill>
                <a:srgbClr val="C7CDD6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000" dirty="0">
                <a:solidFill>
                  <a:srgbClr val="C7CDD6"/>
                </a:solidFill>
                <a:latin typeface="Inter" panose="020B0604020202020204" charset="0"/>
                <a:ea typeface="Inter" panose="020B0604020202020204" charset="0"/>
              </a:rPr>
              <a:t>Оптимизация затрат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000" dirty="0">
                <a:solidFill>
                  <a:srgbClr val="C7CDD6"/>
                </a:solidFill>
                <a:latin typeface="Inter" panose="020B0604020202020204" charset="0"/>
                <a:ea typeface="Inter" panose="020B0604020202020204" charset="0"/>
              </a:rPr>
              <a:t>Повышение рентабельности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000" dirty="0">
                <a:solidFill>
                  <a:srgbClr val="C7CDD6"/>
                </a:solidFill>
                <a:latin typeface="Inter" panose="020B0604020202020204" charset="0"/>
                <a:ea typeface="Inter" panose="020B0604020202020204" charset="0"/>
              </a:rPr>
              <a:t>Удовлетворение спроса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000" dirty="0" err="1">
                <a:solidFill>
                  <a:srgbClr val="C7CDD6"/>
                </a:solidFill>
                <a:latin typeface="Inter" panose="020B0604020202020204" charset="0"/>
                <a:ea typeface="Inter" panose="020B0604020202020204" charset="0"/>
              </a:rPr>
              <a:t>Экологичность</a:t>
            </a:r>
            <a:endParaRPr lang="ru-RU" altLang="ru-RU" sz="2000" dirty="0">
              <a:solidFill>
                <a:srgbClr val="C7CDD6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000" dirty="0">
                <a:solidFill>
                  <a:srgbClr val="C7CDD6"/>
                </a:solidFill>
                <a:latin typeface="Inter" panose="020B0604020202020204" charset="0"/>
                <a:ea typeface="Inter" panose="020B0604020202020204" charset="0"/>
              </a:rPr>
              <a:t>Конкурентоспособность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787086" y="7721600"/>
            <a:ext cx="1773740" cy="408609"/>
          </a:xfrm>
          <a:prstGeom prst="rect">
            <a:avLst/>
          </a:prstGeom>
          <a:solidFill>
            <a:srgbClr val="242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54E4AD-BE21-6BE2-1BC0-F90F7B903692}"/>
              </a:ext>
            </a:extLst>
          </p:cNvPr>
          <p:cNvSpPr txBox="1"/>
          <p:nvPr/>
        </p:nvSpPr>
        <p:spPr>
          <a:xfrm rot="10800000" flipV="1">
            <a:off x="10235709" y="2319685"/>
            <a:ext cx="2271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4000" dirty="0">
                <a:solidFill>
                  <a:srgbClr val="EFD5FA"/>
                </a:solidFill>
              </a:rPr>
              <a:t>Задачи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390C3-FD17-CAB3-A8C8-046802AD638D}"/>
              </a:ext>
            </a:extLst>
          </p:cNvPr>
          <p:cNvSpPr txBox="1"/>
          <p:nvPr/>
        </p:nvSpPr>
        <p:spPr>
          <a:xfrm>
            <a:off x="2873328" y="2319685"/>
            <a:ext cx="1604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4000" dirty="0">
                <a:solidFill>
                  <a:srgbClr val="EFD5FA"/>
                </a:solidFill>
              </a:rPr>
              <a:t>Цель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6989" y="606266"/>
            <a:ext cx="7790021" cy="120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Новизна предлагаемого решения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76989" y="2105382"/>
            <a:ext cx="3798332" cy="2352675"/>
          </a:xfrm>
          <a:prstGeom prst="roundRect">
            <a:avLst>
              <a:gd name="adj" fmla="val 1233"/>
            </a:avLst>
          </a:prstGeom>
          <a:solidFill>
            <a:srgbClr val="434348"/>
          </a:solidFill>
          <a:ln/>
        </p:spPr>
      </p:sp>
      <p:sp>
        <p:nvSpPr>
          <p:cNvPr id="5" name="Text 2"/>
          <p:cNvSpPr/>
          <p:nvPr/>
        </p:nvSpPr>
        <p:spPr>
          <a:xfrm>
            <a:off x="870347" y="2298740"/>
            <a:ext cx="2417921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Автоматизация</a:t>
            </a:r>
            <a:endParaRPr lang="en-US" sz="2000" b="1" dirty="0">
              <a:solidFill>
                <a:srgbClr val="EFD5FA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70347" y="2716887"/>
            <a:ext cx="3411617" cy="1547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автоматизированных систем для оптимизации производственных процессов, повышения эффективности и снижения затрат.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668679" y="2105382"/>
            <a:ext cx="3798332" cy="2352675"/>
          </a:xfrm>
          <a:prstGeom prst="roundRect">
            <a:avLst>
              <a:gd name="adj" fmla="val 1233"/>
            </a:avLst>
          </a:prstGeom>
          <a:solidFill>
            <a:srgbClr val="434348"/>
          </a:solidFill>
          <a:ln/>
        </p:spPr>
      </p:sp>
      <p:sp>
        <p:nvSpPr>
          <p:cNvPr id="8" name="Text 5"/>
          <p:cNvSpPr/>
          <p:nvPr/>
        </p:nvSpPr>
        <p:spPr>
          <a:xfrm>
            <a:off x="4862036" y="2298740"/>
            <a:ext cx="2417921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Экологичность</a:t>
            </a:r>
            <a:endParaRPr lang="en-US" sz="2000" b="1" dirty="0">
              <a:solidFill>
                <a:srgbClr val="EFD5FA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862036" y="2716887"/>
            <a:ext cx="3411617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Применение экологически чистых технологий для минимизации негативного воздействия на окружающую среду.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6989" y="4651415"/>
            <a:ext cx="3798332" cy="2971800"/>
          </a:xfrm>
          <a:prstGeom prst="roundRect">
            <a:avLst>
              <a:gd name="adj" fmla="val 976"/>
            </a:avLst>
          </a:prstGeom>
          <a:solidFill>
            <a:srgbClr val="434348"/>
          </a:solidFill>
          <a:ln/>
        </p:spPr>
      </p:sp>
      <p:sp>
        <p:nvSpPr>
          <p:cNvPr id="11" name="Text 8"/>
          <p:cNvSpPr/>
          <p:nvPr/>
        </p:nvSpPr>
        <p:spPr>
          <a:xfrm>
            <a:off x="870347" y="4844772"/>
            <a:ext cx="3063954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Инновационные подходы</a:t>
            </a:r>
            <a:endParaRPr lang="en-US" sz="2000" b="1" dirty="0">
              <a:solidFill>
                <a:srgbClr val="EFD5FA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870347" y="5262920"/>
            <a:ext cx="3411617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Разработка новых продуктов и методов упаковки, направленных на повышение конкурентоспособности.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668679" y="4651415"/>
            <a:ext cx="3798332" cy="2971800"/>
          </a:xfrm>
          <a:prstGeom prst="roundRect">
            <a:avLst>
              <a:gd name="adj" fmla="val 976"/>
            </a:avLst>
          </a:prstGeom>
          <a:solidFill>
            <a:srgbClr val="434348"/>
          </a:solidFill>
          <a:ln/>
        </p:spPr>
      </p:sp>
      <p:sp>
        <p:nvSpPr>
          <p:cNvPr id="14" name="Text 11"/>
          <p:cNvSpPr/>
          <p:nvPr/>
        </p:nvSpPr>
        <p:spPr>
          <a:xfrm>
            <a:off x="4862036" y="4844772"/>
            <a:ext cx="2417921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Диверсификация</a:t>
            </a:r>
            <a:endParaRPr lang="en-US" sz="2000" b="1" dirty="0">
              <a:solidFill>
                <a:srgbClr val="EFD5FA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4862036" y="5262920"/>
            <a:ext cx="3411617" cy="2166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ассортимента продукции за счет внедрения новых видов продукции, например, перепелиных яиц разного цвета или перепелиного мяса с различными вкусовыми добавками.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15633" y="506135"/>
            <a:ext cx="3780353" cy="472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700"/>
              </a:lnSpc>
              <a:buNone/>
            </a:pPr>
            <a:r>
              <a:rPr lang="en-US" sz="29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Бизнес-модель</a:t>
            </a:r>
            <a:endParaRPr lang="en-US" sz="2950" dirty="0"/>
          </a:p>
        </p:txBody>
      </p:sp>
      <p:sp>
        <p:nvSpPr>
          <p:cNvPr id="4" name="Shape 1"/>
          <p:cNvSpPr/>
          <p:nvPr/>
        </p:nvSpPr>
        <p:spPr>
          <a:xfrm>
            <a:off x="6015633" y="1205389"/>
            <a:ext cx="7569738" cy="6517958"/>
          </a:xfrm>
          <a:prstGeom prst="roundRect">
            <a:avLst>
              <a:gd name="adj" fmla="val 348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23253" y="1213009"/>
            <a:ext cx="7562118" cy="92249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174462" y="1311354"/>
            <a:ext cx="3728918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Целевые потребители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10213419" y="1311354"/>
            <a:ext cx="324132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Клиенты, следящие за своим здоровьем, коммерческие предприятия (рестораны, </a:t>
            </a:r>
            <a:r>
              <a:rPr lang="en-US" sz="1150" dirty="0" err="1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кафе</a:t>
            </a: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023253" y="2135505"/>
            <a:ext cx="7562118" cy="116443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174462" y="2233851"/>
            <a:ext cx="3728918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Каналы продаж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10213419" y="2233851"/>
            <a:ext cx="3728918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Прямые контракты с коммерческими предприятиями, прямые продажи на рынке, онлайн-продажи через маркетплейсы и специализированные сайты.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023253" y="3299936"/>
            <a:ext cx="7562118" cy="116443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174462" y="3398282"/>
            <a:ext cx="3728918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Стратегия продвижения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10213419" y="3398282"/>
            <a:ext cx="3371952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соцсетей, таргетированной рекламы и SEO для продвижения среди частных покупателей, а также участие в ярмарках и выставках.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023253" y="4464367"/>
            <a:ext cx="7562118" cy="116443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174462" y="4562713"/>
            <a:ext cx="3728918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Источники дохода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10213419" y="4562713"/>
            <a:ext cx="32413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Продажа яиц (инкубированных, обычных), продажа тушек, перепелиная печень, возможен сбыт перепелиного помета как органического удобрения.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023253" y="5628799"/>
            <a:ext cx="7562118" cy="92249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174462" y="5727144"/>
            <a:ext cx="3728918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Затраты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10213419" y="5727144"/>
            <a:ext cx="33719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Производственные затраты (сырье, оборудование, аренда, персонал), маркетинг и реклама, логистика и хранение продукции.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023253" y="6551295"/>
            <a:ext cx="8070294" cy="116443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174462" y="6649641"/>
            <a:ext cx="3728918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Потенциал масштабирования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10213419" y="6649641"/>
            <a:ext cx="3371952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Технология легко адаптируется для увеличения объемов производства, а также возможна разработка новых продуктов из переработанных материалов.</a:t>
            </a:r>
            <a:endParaRPr lang="en-US" sz="115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2787086" y="7772399"/>
            <a:ext cx="1773740" cy="357809"/>
          </a:xfrm>
          <a:prstGeom prst="rect">
            <a:avLst/>
          </a:prstGeom>
          <a:solidFill>
            <a:srgbClr val="242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Что такое бизнес-модель? Для чего нужна и как ее построить | Университет  СИНЕРГ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r="8645"/>
          <a:stretch/>
        </p:blipFill>
        <p:spPr bwMode="auto">
          <a:xfrm>
            <a:off x="-1899139" y="-33437"/>
            <a:ext cx="6913266" cy="848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055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458" y="2692360"/>
            <a:ext cx="6381393" cy="55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300"/>
              </a:lnSpc>
              <a:buNone/>
            </a:pPr>
            <a:r>
              <a:rPr lang="en-US" sz="3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Потенциальные потребители</a:t>
            </a:r>
            <a:endParaRPr lang="en-US" sz="3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8" y="3508296"/>
            <a:ext cx="882134" cy="141148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4149" y="3684627"/>
            <a:ext cx="2365058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Коммерческий сектор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764149" y="4066103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Рестораны, кафе, кондитерские, кулинарные предприятия, специализирующиеся на производстве диетического питания.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58" y="4919782"/>
            <a:ext cx="882134" cy="141148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64149" y="5096113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Частные клиенты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764149" y="5477589"/>
            <a:ext cx="12248793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Люди, ведущие здоровый образ жизни, заботящиеся о своем здоровье, а также родители, которые хотят обеспечить своих детей натуральными и полезными продуктами.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458" y="6331268"/>
            <a:ext cx="882134" cy="141148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64149" y="6507599"/>
            <a:ext cx="5340906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Государственные и муниципальные организации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764149" y="6889075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Санатории, дома отдыха, реабилитационные учреждения, где требуется особый подход к питанию пациентов.</a:t>
            </a:r>
            <a:endParaRPr lang="en-US" sz="135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787086" y="7721600"/>
            <a:ext cx="1773740" cy="408609"/>
          </a:xfrm>
          <a:prstGeom prst="rect">
            <a:avLst/>
          </a:prstGeom>
          <a:solidFill>
            <a:srgbClr val="242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87086" y="7721600"/>
            <a:ext cx="1773740" cy="408609"/>
          </a:xfrm>
          <a:prstGeom prst="rect">
            <a:avLst/>
          </a:prstGeom>
          <a:solidFill>
            <a:srgbClr val="242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0"/>
          <p:cNvSpPr/>
          <p:nvPr/>
        </p:nvSpPr>
        <p:spPr>
          <a:xfrm>
            <a:off x="3983536" y="389074"/>
            <a:ext cx="69955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54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Показатели прибыли</a:t>
            </a:r>
            <a:endParaRPr lang="en-US" sz="5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B8CFDA-54B5-CCB0-84F5-6FA895029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47" y="2230918"/>
            <a:ext cx="13725306" cy="476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10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644985"/>
            <a:ext cx="56735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Текущие результаты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69392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 находится на стадии разработки. В настоящее время проводятся исследования рынка, формируется команда специалистов, ищется финансирование и определяется оптимальное место для размещения фермы.</a:t>
            </a:r>
            <a:endParaRPr lang="en-US" sz="175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787086" y="7721600"/>
            <a:ext cx="1773740" cy="408609"/>
          </a:xfrm>
          <a:prstGeom prst="rect">
            <a:avLst/>
          </a:prstGeom>
          <a:solidFill>
            <a:srgbClr val="242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787086" y="7721600"/>
            <a:ext cx="1773740" cy="408609"/>
          </a:xfrm>
          <a:prstGeom prst="rect">
            <a:avLst/>
          </a:prstGeom>
          <a:solidFill>
            <a:srgbClr val="242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BFCFC8-EF28-BA23-4C5D-071232920294}"/>
              </a:ext>
            </a:extLst>
          </p:cNvPr>
          <p:cNvSpPr txBox="1"/>
          <p:nvPr/>
        </p:nvSpPr>
        <p:spPr>
          <a:xfrm rot="10800000" flipV="1">
            <a:off x="2861423" y="3514635"/>
            <a:ext cx="8907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7200" dirty="0">
                <a:solidFill>
                  <a:srgbClr val="EFD5FA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4942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576</Words>
  <Application>Microsoft Office PowerPoint</Application>
  <PresentationFormat>Произвольный</PresentationFormat>
  <Paragraphs>69</Paragraphs>
  <Slides>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Даниил Полушин</cp:lastModifiedBy>
  <cp:revision>20</cp:revision>
  <dcterms:created xsi:type="dcterms:W3CDTF">2024-11-17T19:30:16Z</dcterms:created>
  <dcterms:modified xsi:type="dcterms:W3CDTF">2024-12-08T22:00:38Z</dcterms:modified>
</cp:coreProperties>
</file>