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5" r:id="rId1"/>
  </p:sldMasterIdLst>
  <p:notesMasterIdLst>
    <p:notesMasterId r:id="rId15"/>
  </p:notesMasterIdLst>
  <p:sldIdLst>
    <p:sldId id="263" r:id="rId2"/>
    <p:sldId id="273" r:id="rId3"/>
    <p:sldId id="258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62" r:id="rId13"/>
    <p:sldId id="272" r:id="rId14"/>
  </p:sldIdLst>
  <p:sldSz cx="9144000" cy="5143500" type="screen16x9"/>
  <p:notesSz cx="6858000" cy="9144000"/>
  <p:embeddedFontLst>
    <p:embeddedFont>
      <p:font typeface="Franklin Gothic Book" panose="020B0503020102020204" pitchFamily="34" charset="0"/>
      <p:regular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  <p:embeddedFont>
      <p:font typeface="Sitka Banner" pitchFamily="2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08E"/>
    <a:srgbClr val="948CB4"/>
    <a:srgbClr val="BB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7010" autoAdjust="0"/>
  </p:normalViewPr>
  <p:slideViewPr>
    <p:cSldViewPr snapToGrid="0">
      <p:cViewPr varScale="1">
        <p:scale>
          <a:sx n="115" d="100"/>
          <a:sy n="115" d="100"/>
        </p:scale>
        <p:origin x="499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AF4D1D-94CA-497E-B54B-6E687B01561E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41B57B0-B3D3-419A-969C-894804B36567}">
      <dgm:prSet phldrT="[Текст]"/>
      <dgm:spPr>
        <a:solidFill>
          <a:schemeClr val="dk2">
            <a:hueOff val="0"/>
            <a:satOff val="0"/>
            <a:lumOff val="0"/>
          </a:schemeClr>
        </a:solidFill>
      </dgm:spPr>
      <dgm:t>
        <a:bodyPr/>
        <a:lstStyle/>
        <a:p>
          <a:r>
            <a:rPr lang="ru-RU" dirty="0" smtClean="0"/>
            <a:t>Пару беспокоят проблемы в отношениях</a:t>
          </a:r>
          <a:endParaRPr lang="ru-RU" dirty="0"/>
        </a:p>
      </dgm:t>
    </dgm:pt>
    <dgm:pt modelId="{328DF8F5-7C76-4B3E-BBA9-4E181C7B22A9}" type="parTrans" cxnId="{3AC08D67-C921-4D18-BC92-F0919C5F47AF}">
      <dgm:prSet/>
      <dgm:spPr/>
      <dgm:t>
        <a:bodyPr/>
        <a:lstStyle/>
        <a:p>
          <a:endParaRPr lang="ru-RU"/>
        </a:p>
      </dgm:t>
    </dgm:pt>
    <dgm:pt modelId="{1D339757-06B7-411C-A717-4DB2B9000E31}" type="sibTrans" cxnId="{3AC08D67-C921-4D18-BC92-F0919C5F47AF}">
      <dgm:prSet/>
      <dgm:spPr/>
      <dgm:t>
        <a:bodyPr/>
        <a:lstStyle/>
        <a:p>
          <a:endParaRPr lang="ru-RU"/>
        </a:p>
      </dgm:t>
    </dgm:pt>
    <dgm:pt modelId="{0A6ED390-3AF3-48E6-82E0-0982201BC631}">
      <dgm:prSet phldrT="[Текст]"/>
      <dgm:spPr/>
      <dgm:t>
        <a:bodyPr/>
        <a:lstStyle/>
        <a:p>
          <a:r>
            <a:rPr lang="ru-RU" dirty="0" smtClean="0"/>
            <a:t>Проходят диагностику</a:t>
          </a:r>
          <a:endParaRPr lang="ru-RU" dirty="0"/>
        </a:p>
      </dgm:t>
    </dgm:pt>
    <dgm:pt modelId="{8064BC0A-4A82-4A62-94CD-EEA372786CF6}" type="parTrans" cxnId="{ACEBA7E2-EFE5-4CCD-8AF8-C9470EA89B7B}">
      <dgm:prSet/>
      <dgm:spPr/>
      <dgm:t>
        <a:bodyPr/>
        <a:lstStyle/>
        <a:p>
          <a:endParaRPr lang="ru-RU"/>
        </a:p>
      </dgm:t>
    </dgm:pt>
    <dgm:pt modelId="{8922BF0A-DCD9-442D-9C80-F4D9597C5900}" type="sibTrans" cxnId="{ACEBA7E2-EFE5-4CCD-8AF8-C9470EA89B7B}">
      <dgm:prSet/>
      <dgm:spPr/>
      <dgm:t>
        <a:bodyPr/>
        <a:lstStyle/>
        <a:p>
          <a:endParaRPr lang="ru-RU"/>
        </a:p>
      </dgm:t>
    </dgm:pt>
    <dgm:pt modelId="{67CAFE91-B94D-425F-A0FE-3AE4F9BD5082}">
      <dgm:prSet phldrT="[Текст]"/>
      <dgm:spPr/>
      <dgm:t>
        <a:bodyPr/>
        <a:lstStyle/>
        <a:p>
          <a:r>
            <a:rPr lang="ru-RU" dirty="0" smtClean="0"/>
            <a:t>Прорабатывают основные блоки проблем</a:t>
          </a:r>
          <a:endParaRPr lang="ru-RU" dirty="0"/>
        </a:p>
      </dgm:t>
    </dgm:pt>
    <dgm:pt modelId="{FBFB5E40-5E7F-4161-96E0-5375DEABD8BC}" type="parTrans" cxnId="{2264ADAE-26D4-4BDD-9D1F-83DDF413EC0E}">
      <dgm:prSet/>
      <dgm:spPr/>
      <dgm:t>
        <a:bodyPr/>
        <a:lstStyle/>
        <a:p>
          <a:endParaRPr lang="ru-RU"/>
        </a:p>
      </dgm:t>
    </dgm:pt>
    <dgm:pt modelId="{F570267B-990E-41C2-90C2-4089716A44FF}" type="sibTrans" cxnId="{2264ADAE-26D4-4BDD-9D1F-83DDF413EC0E}">
      <dgm:prSet/>
      <dgm:spPr/>
      <dgm:t>
        <a:bodyPr/>
        <a:lstStyle/>
        <a:p>
          <a:endParaRPr lang="ru-RU"/>
        </a:p>
      </dgm:t>
    </dgm:pt>
    <dgm:pt modelId="{7A6CD8F5-3C3A-4C4B-84ED-C7512956DE6B}">
      <dgm:prSet/>
      <dgm:spPr/>
      <dgm:t>
        <a:bodyPr/>
        <a:lstStyle/>
        <a:p>
          <a:r>
            <a:rPr lang="ru-RU" dirty="0" smtClean="0"/>
            <a:t>Скачивают наше приложение</a:t>
          </a:r>
          <a:endParaRPr lang="ru-RU" dirty="0"/>
        </a:p>
      </dgm:t>
    </dgm:pt>
    <dgm:pt modelId="{41D45387-BF2E-4836-8524-87E6659344E9}" type="parTrans" cxnId="{73ECE392-3673-404A-BD91-C49128AAD458}">
      <dgm:prSet/>
      <dgm:spPr/>
      <dgm:t>
        <a:bodyPr/>
        <a:lstStyle/>
        <a:p>
          <a:endParaRPr lang="ru-RU"/>
        </a:p>
      </dgm:t>
    </dgm:pt>
    <dgm:pt modelId="{CE20E993-23D6-481C-A7B4-05E5D8CEB994}" type="sibTrans" cxnId="{73ECE392-3673-404A-BD91-C49128AAD458}">
      <dgm:prSet/>
      <dgm:spPr/>
      <dgm:t>
        <a:bodyPr/>
        <a:lstStyle/>
        <a:p>
          <a:endParaRPr lang="ru-RU"/>
        </a:p>
      </dgm:t>
    </dgm:pt>
    <dgm:pt modelId="{38471CDE-53E1-4F6F-8A45-8314A389C748}">
      <dgm:prSet/>
      <dgm:spPr/>
      <dgm:t>
        <a:bodyPr/>
        <a:lstStyle/>
        <a:p>
          <a:r>
            <a:rPr lang="ru-RU" dirty="0" smtClean="0"/>
            <a:t>Приходят к решению</a:t>
          </a:r>
          <a:endParaRPr lang="ru-RU" dirty="0"/>
        </a:p>
      </dgm:t>
    </dgm:pt>
    <dgm:pt modelId="{1073EDFC-32AF-42BD-BB19-EAA97D09AEA4}" type="parTrans" cxnId="{CBBB527B-0B4B-41A3-A07C-AEA4F5FA12AE}">
      <dgm:prSet/>
      <dgm:spPr/>
      <dgm:t>
        <a:bodyPr/>
        <a:lstStyle/>
        <a:p>
          <a:endParaRPr lang="ru-RU"/>
        </a:p>
      </dgm:t>
    </dgm:pt>
    <dgm:pt modelId="{916989CA-C0FB-4BF9-AFD5-24DA30FF6592}" type="sibTrans" cxnId="{CBBB527B-0B4B-41A3-A07C-AEA4F5FA12AE}">
      <dgm:prSet/>
      <dgm:spPr/>
      <dgm:t>
        <a:bodyPr/>
        <a:lstStyle/>
        <a:p>
          <a:endParaRPr lang="ru-RU"/>
        </a:p>
      </dgm:t>
    </dgm:pt>
    <dgm:pt modelId="{0E35A24C-1AED-4124-94A3-EC3BAF97FC4D}">
      <dgm:prSet/>
      <dgm:spPr/>
      <dgm:t>
        <a:bodyPr/>
        <a:lstStyle/>
        <a:p>
          <a:r>
            <a:rPr lang="ru-RU" dirty="0" smtClean="0"/>
            <a:t>Получают возможность обратиться к психологу с результатами пройденных методик </a:t>
          </a:r>
          <a:endParaRPr lang="ru-RU" dirty="0"/>
        </a:p>
      </dgm:t>
    </dgm:pt>
    <dgm:pt modelId="{339DCAE6-BDAA-495E-8C7D-49CE92854F14}" type="parTrans" cxnId="{0541DBBD-DE6E-487F-BAAF-DA722FAAA5E5}">
      <dgm:prSet/>
      <dgm:spPr/>
      <dgm:t>
        <a:bodyPr/>
        <a:lstStyle/>
        <a:p>
          <a:endParaRPr lang="ru-RU"/>
        </a:p>
      </dgm:t>
    </dgm:pt>
    <dgm:pt modelId="{D7B16EAA-5A70-4245-93A3-4C4F94DF19D8}" type="sibTrans" cxnId="{0541DBBD-DE6E-487F-BAAF-DA722FAAA5E5}">
      <dgm:prSet/>
      <dgm:spPr/>
      <dgm:t>
        <a:bodyPr/>
        <a:lstStyle/>
        <a:p>
          <a:endParaRPr lang="ru-RU"/>
        </a:p>
      </dgm:t>
    </dgm:pt>
    <dgm:pt modelId="{C9615384-F8FD-47FE-8166-C89F6E4384F3}" type="pres">
      <dgm:prSet presAssocID="{76AF4D1D-94CA-497E-B54B-6E687B01561E}" presName="linearFlow" presStyleCnt="0">
        <dgm:presLayoutVars>
          <dgm:resizeHandles val="exact"/>
        </dgm:presLayoutVars>
      </dgm:prSet>
      <dgm:spPr/>
    </dgm:pt>
    <dgm:pt modelId="{3F8BBAD8-EBBA-4349-A0EF-443948C8BEC9}" type="pres">
      <dgm:prSet presAssocID="{341B57B0-B3D3-419A-969C-894804B3656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39299-0539-4B91-8109-FA8391BCC5AF}" type="pres">
      <dgm:prSet presAssocID="{1D339757-06B7-411C-A717-4DB2B9000E31}" presName="sibTrans" presStyleLbl="sibTrans2D1" presStyleIdx="0" presStyleCnt="5"/>
      <dgm:spPr/>
      <dgm:t>
        <a:bodyPr/>
        <a:lstStyle/>
        <a:p>
          <a:endParaRPr lang="ru-RU"/>
        </a:p>
      </dgm:t>
    </dgm:pt>
    <dgm:pt modelId="{C3B0F994-51F8-4FA4-A741-096B7512DE5F}" type="pres">
      <dgm:prSet presAssocID="{1D339757-06B7-411C-A717-4DB2B9000E31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4A428775-8995-4833-8239-81A84A692474}" type="pres">
      <dgm:prSet presAssocID="{7A6CD8F5-3C3A-4C4B-84ED-C7512956DE6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B9E007-5D9F-4FA3-A0A5-135D05BACB80}" type="pres">
      <dgm:prSet presAssocID="{CE20E993-23D6-481C-A7B4-05E5D8CEB994}" presName="sibTrans" presStyleLbl="sibTrans2D1" presStyleIdx="1" presStyleCnt="5"/>
      <dgm:spPr/>
      <dgm:t>
        <a:bodyPr/>
        <a:lstStyle/>
        <a:p>
          <a:endParaRPr lang="ru-RU"/>
        </a:p>
      </dgm:t>
    </dgm:pt>
    <dgm:pt modelId="{67B3979A-C22C-40DC-B4A8-E2232A03B4E2}" type="pres">
      <dgm:prSet presAssocID="{CE20E993-23D6-481C-A7B4-05E5D8CEB994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58938FC4-A2FF-46F4-AEF8-8764D2E69FF6}" type="pres">
      <dgm:prSet presAssocID="{0A6ED390-3AF3-48E6-82E0-0982201BC63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267D18-7C06-41DB-8381-6F2954A36455}" type="pres">
      <dgm:prSet presAssocID="{8922BF0A-DCD9-442D-9C80-F4D9597C5900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EB4390E-5B55-42E8-913D-F38F7AEAF58C}" type="pres">
      <dgm:prSet presAssocID="{8922BF0A-DCD9-442D-9C80-F4D9597C5900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72E088D6-0B8F-42AF-9796-19242F83C30B}" type="pres">
      <dgm:prSet presAssocID="{67CAFE91-B94D-425F-A0FE-3AE4F9BD508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68707-40CA-4A43-BFCD-6BBD75AB174E}" type="pres">
      <dgm:prSet presAssocID="{F570267B-990E-41C2-90C2-4089716A44FF}" presName="sibTrans" presStyleLbl="sibTrans2D1" presStyleIdx="3" presStyleCnt="5"/>
      <dgm:spPr/>
      <dgm:t>
        <a:bodyPr/>
        <a:lstStyle/>
        <a:p>
          <a:endParaRPr lang="ru-RU"/>
        </a:p>
      </dgm:t>
    </dgm:pt>
    <dgm:pt modelId="{4619C6CC-E69D-453B-AB74-5625C3A5DC9B}" type="pres">
      <dgm:prSet presAssocID="{F570267B-990E-41C2-90C2-4089716A44FF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F99379A0-0375-4A5F-A4A5-5A04B43C94DC}" type="pres">
      <dgm:prSet presAssocID="{38471CDE-53E1-4F6F-8A45-8314A389C74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68B108-8534-421F-BEC5-B37349DA0311}" type="pres">
      <dgm:prSet presAssocID="{916989CA-C0FB-4BF9-AFD5-24DA30FF6592}" presName="sibTrans" presStyleLbl="sibTrans2D1" presStyleIdx="4" presStyleCnt="5"/>
      <dgm:spPr/>
      <dgm:t>
        <a:bodyPr/>
        <a:lstStyle/>
        <a:p>
          <a:endParaRPr lang="ru-RU"/>
        </a:p>
      </dgm:t>
    </dgm:pt>
    <dgm:pt modelId="{0770F0CE-1955-4D17-9962-8842194DA00F}" type="pres">
      <dgm:prSet presAssocID="{916989CA-C0FB-4BF9-AFD5-24DA30FF6592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B63DB6B6-E42F-4BF8-8486-A1EFF2B9ECEF}" type="pres">
      <dgm:prSet presAssocID="{0E35A24C-1AED-4124-94A3-EC3BAF97FC4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E716B6-AC37-40CF-A0CC-AF1C8AE70A4A}" type="presOf" srcId="{916989CA-C0FB-4BF9-AFD5-24DA30FF6592}" destId="{9668B108-8534-421F-BEC5-B37349DA0311}" srcOrd="0" destOrd="0" presId="urn:microsoft.com/office/officeart/2005/8/layout/process2"/>
    <dgm:cxn modelId="{0AE75EF8-7CDB-4103-B330-3527E54AE46C}" type="presOf" srcId="{0E35A24C-1AED-4124-94A3-EC3BAF97FC4D}" destId="{B63DB6B6-E42F-4BF8-8486-A1EFF2B9ECEF}" srcOrd="0" destOrd="0" presId="urn:microsoft.com/office/officeart/2005/8/layout/process2"/>
    <dgm:cxn modelId="{7B5EE21F-AFAE-4BB5-83A9-C011FBBCCD56}" type="presOf" srcId="{F570267B-990E-41C2-90C2-4089716A44FF}" destId="{C9568707-40CA-4A43-BFCD-6BBD75AB174E}" srcOrd="0" destOrd="0" presId="urn:microsoft.com/office/officeart/2005/8/layout/process2"/>
    <dgm:cxn modelId="{3095C916-2925-4DF4-8F8B-8BDBFD7BDBCB}" type="presOf" srcId="{0A6ED390-3AF3-48E6-82E0-0982201BC631}" destId="{58938FC4-A2FF-46F4-AEF8-8764D2E69FF6}" srcOrd="0" destOrd="0" presId="urn:microsoft.com/office/officeart/2005/8/layout/process2"/>
    <dgm:cxn modelId="{7F77F3D6-B917-4822-8592-76B12BF7E8DF}" type="presOf" srcId="{38471CDE-53E1-4F6F-8A45-8314A389C748}" destId="{F99379A0-0375-4A5F-A4A5-5A04B43C94DC}" srcOrd="0" destOrd="0" presId="urn:microsoft.com/office/officeart/2005/8/layout/process2"/>
    <dgm:cxn modelId="{EE4A0DDC-EF5F-4EE1-AFD0-DFD27BEAA15F}" type="presOf" srcId="{916989CA-C0FB-4BF9-AFD5-24DA30FF6592}" destId="{0770F0CE-1955-4D17-9962-8842194DA00F}" srcOrd="1" destOrd="0" presId="urn:microsoft.com/office/officeart/2005/8/layout/process2"/>
    <dgm:cxn modelId="{0544B204-016D-4E1B-B3B5-3593933AA8C4}" type="presOf" srcId="{F570267B-990E-41C2-90C2-4089716A44FF}" destId="{4619C6CC-E69D-453B-AB74-5625C3A5DC9B}" srcOrd="1" destOrd="0" presId="urn:microsoft.com/office/officeart/2005/8/layout/process2"/>
    <dgm:cxn modelId="{942FACE9-D2AF-4752-9616-B0116088AAEB}" type="presOf" srcId="{1D339757-06B7-411C-A717-4DB2B9000E31}" destId="{B1E39299-0539-4B91-8109-FA8391BCC5AF}" srcOrd="0" destOrd="0" presId="urn:microsoft.com/office/officeart/2005/8/layout/process2"/>
    <dgm:cxn modelId="{0541DBBD-DE6E-487F-BAAF-DA722FAAA5E5}" srcId="{76AF4D1D-94CA-497E-B54B-6E687B01561E}" destId="{0E35A24C-1AED-4124-94A3-EC3BAF97FC4D}" srcOrd="5" destOrd="0" parTransId="{339DCAE6-BDAA-495E-8C7D-49CE92854F14}" sibTransId="{D7B16EAA-5A70-4245-93A3-4C4F94DF19D8}"/>
    <dgm:cxn modelId="{1D2B8048-694A-4F79-8ED2-2CD8E324AB9E}" type="presOf" srcId="{CE20E993-23D6-481C-A7B4-05E5D8CEB994}" destId="{67B3979A-C22C-40DC-B4A8-E2232A03B4E2}" srcOrd="1" destOrd="0" presId="urn:microsoft.com/office/officeart/2005/8/layout/process2"/>
    <dgm:cxn modelId="{ACEBA7E2-EFE5-4CCD-8AF8-C9470EA89B7B}" srcId="{76AF4D1D-94CA-497E-B54B-6E687B01561E}" destId="{0A6ED390-3AF3-48E6-82E0-0982201BC631}" srcOrd="2" destOrd="0" parTransId="{8064BC0A-4A82-4A62-94CD-EEA372786CF6}" sibTransId="{8922BF0A-DCD9-442D-9C80-F4D9597C5900}"/>
    <dgm:cxn modelId="{EF56BF1F-53AE-40AD-8F88-3CA83DBDCC54}" type="presOf" srcId="{76AF4D1D-94CA-497E-B54B-6E687B01561E}" destId="{C9615384-F8FD-47FE-8166-C89F6E4384F3}" srcOrd="0" destOrd="0" presId="urn:microsoft.com/office/officeart/2005/8/layout/process2"/>
    <dgm:cxn modelId="{73ECE392-3673-404A-BD91-C49128AAD458}" srcId="{76AF4D1D-94CA-497E-B54B-6E687B01561E}" destId="{7A6CD8F5-3C3A-4C4B-84ED-C7512956DE6B}" srcOrd="1" destOrd="0" parTransId="{41D45387-BF2E-4836-8524-87E6659344E9}" sibTransId="{CE20E993-23D6-481C-A7B4-05E5D8CEB994}"/>
    <dgm:cxn modelId="{268AD41A-5A7E-4169-A4D4-C8B09A10BD26}" type="presOf" srcId="{7A6CD8F5-3C3A-4C4B-84ED-C7512956DE6B}" destId="{4A428775-8995-4833-8239-81A84A692474}" srcOrd="0" destOrd="0" presId="urn:microsoft.com/office/officeart/2005/8/layout/process2"/>
    <dgm:cxn modelId="{37F1B272-DBE3-4DF9-9B66-1C74770E8B69}" type="presOf" srcId="{341B57B0-B3D3-419A-969C-894804B36567}" destId="{3F8BBAD8-EBBA-4349-A0EF-443948C8BEC9}" srcOrd="0" destOrd="0" presId="urn:microsoft.com/office/officeart/2005/8/layout/process2"/>
    <dgm:cxn modelId="{6A5B890B-A22A-40B7-8573-940860194341}" type="presOf" srcId="{1D339757-06B7-411C-A717-4DB2B9000E31}" destId="{C3B0F994-51F8-4FA4-A741-096B7512DE5F}" srcOrd="1" destOrd="0" presId="urn:microsoft.com/office/officeart/2005/8/layout/process2"/>
    <dgm:cxn modelId="{CBBB527B-0B4B-41A3-A07C-AEA4F5FA12AE}" srcId="{76AF4D1D-94CA-497E-B54B-6E687B01561E}" destId="{38471CDE-53E1-4F6F-8A45-8314A389C748}" srcOrd="4" destOrd="0" parTransId="{1073EDFC-32AF-42BD-BB19-EAA97D09AEA4}" sibTransId="{916989CA-C0FB-4BF9-AFD5-24DA30FF6592}"/>
    <dgm:cxn modelId="{6E073D8F-00A4-4F90-9C22-86EFE6831946}" type="presOf" srcId="{8922BF0A-DCD9-442D-9C80-F4D9597C5900}" destId="{D1267D18-7C06-41DB-8381-6F2954A36455}" srcOrd="0" destOrd="0" presId="urn:microsoft.com/office/officeart/2005/8/layout/process2"/>
    <dgm:cxn modelId="{D3810D44-AE6E-4B7F-B5C3-A43B4F670DCE}" type="presOf" srcId="{67CAFE91-B94D-425F-A0FE-3AE4F9BD5082}" destId="{72E088D6-0B8F-42AF-9796-19242F83C30B}" srcOrd="0" destOrd="0" presId="urn:microsoft.com/office/officeart/2005/8/layout/process2"/>
    <dgm:cxn modelId="{178DEFDA-3509-4D4A-AD91-A81864D00269}" type="presOf" srcId="{8922BF0A-DCD9-442D-9C80-F4D9597C5900}" destId="{EEB4390E-5B55-42E8-913D-F38F7AEAF58C}" srcOrd="1" destOrd="0" presId="urn:microsoft.com/office/officeart/2005/8/layout/process2"/>
    <dgm:cxn modelId="{3AC08D67-C921-4D18-BC92-F0919C5F47AF}" srcId="{76AF4D1D-94CA-497E-B54B-6E687B01561E}" destId="{341B57B0-B3D3-419A-969C-894804B36567}" srcOrd="0" destOrd="0" parTransId="{328DF8F5-7C76-4B3E-BBA9-4E181C7B22A9}" sibTransId="{1D339757-06B7-411C-A717-4DB2B9000E31}"/>
    <dgm:cxn modelId="{26B057C9-315F-4022-9B54-B812DFC74712}" type="presOf" srcId="{CE20E993-23D6-481C-A7B4-05E5D8CEB994}" destId="{06B9E007-5D9F-4FA3-A0A5-135D05BACB80}" srcOrd="0" destOrd="0" presId="urn:microsoft.com/office/officeart/2005/8/layout/process2"/>
    <dgm:cxn modelId="{2264ADAE-26D4-4BDD-9D1F-83DDF413EC0E}" srcId="{76AF4D1D-94CA-497E-B54B-6E687B01561E}" destId="{67CAFE91-B94D-425F-A0FE-3AE4F9BD5082}" srcOrd="3" destOrd="0" parTransId="{FBFB5E40-5E7F-4161-96E0-5375DEABD8BC}" sibTransId="{F570267B-990E-41C2-90C2-4089716A44FF}"/>
    <dgm:cxn modelId="{56BEFBE6-1346-4843-860A-8A4CA30B90EF}" type="presParOf" srcId="{C9615384-F8FD-47FE-8166-C89F6E4384F3}" destId="{3F8BBAD8-EBBA-4349-A0EF-443948C8BEC9}" srcOrd="0" destOrd="0" presId="urn:microsoft.com/office/officeart/2005/8/layout/process2"/>
    <dgm:cxn modelId="{4357DE6A-7BF7-4717-BE4C-B9CBE15427A1}" type="presParOf" srcId="{C9615384-F8FD-47FE-8166-C89F6E4384F3}" destId="{B1E39299-0539-4B91-8109-FA8391BCC5AF}" srcOrd="1" destOrd="0" presId="urn:microsoft.com/office/officeart/2005/8/layout/process2"/>
    <dgm:cxn modelId="{AB644501-6C3A-48D0-8127-8BDC630F5668}" type="presParOf" srcId="{B1E39299-0539-4B91-8109-FA8391BCC5AF}" destId="{C3B0F994-51F8-4FA4-A741-096B7512DE5F}" srcOrd="0" destOrd="0" presId="urn:microsoft.com/office/officeart/2005/8/layout/process2"/>
    <dgm:cxn modelId="{5F431395-A146-4079-989C-4DF50B778950}" type="presParOf" srcId="{C9615384-F8FD-47FE-8166-C89F6E4384F3}" destId="{4A428775-8995-4833-8239-81A84A692474}" srcOrd="2" destOrd="0" presId="urn:microsoft.com/office/officeart/2005/8/layout/process2"/>
    <dgm:cxn modelId="{86C77598-74E6-4F67-8785-64CF1706F0F7}" type="presParOf" srcId="{C9615384-F8FD-47FE-8166-C89F6E4384F3}" destId="{06B9E007-5D9F-4FA3-A0A5-135D05BACB80}" srcOrd="3" destOrd="0" presId="urn:microsoft.com/office/officeart/2005/8/layout/process2"/>
    <dgm:cxn modelId="{09E6A907-9919-436A-90BC-7BFCAA9634D0}" type="presParOf" srcId="{06B9E007-5D9F-4FA3-A0A5-135D05BACB80}" destId="{67B3979A-C22C-40DC-B4A8-E2232A03B4E2}" srcOrd="0" destOrd="0" presId="urn:microsoft.com/office/officeart/2005/8/layout/process2"/>
    <dgm:cxn modelId="{71702149-3383-4DE8-9ED0-F93243A9A0AE}" type="presParOf" srcId="{C9615384-F8FD-47FE-8166-C89F6E4384F3}" destId="{58938FC4-A2FF-46F4-AEF8-8764D2E69FF6}" srcOrd="4" destOrd="0" presId="urn:microsoft.com/office/officeart/2005/8/layout/process2"/>
    <dgm:cxn modelId="{F11D4238-F11D-42B3-935C-3B286DE3382E}" type="presParOf" srcId="{C9615384-F8FD-47FE-8166-C89F6E4384F3}" destId="{D1267D18-7C06-41DB-8381-6F2954A36455}" srcOrd="5" destOrd="0" presId="urn:microsoft.com/office/officeart/2005/8/layout/process2"/>
    <dgm:cxn modelId="{6286CD09-842C-49D4-A10F-3766E689F2B5}" type="presParOf" srcId="{D1267D18-7C06-41DB-8381-6F2954A36455}" destId="{EEB4390E-5B55-42E8-913D-F38F7AEAF58C}" srcOrd="0" destOrd="0" presId="urn:microsoft.com/office/officeart/2005/8/layout/process2"/>
    <dgm:cxn modelId="{08583B7A-E4FA-4825-9627-47911AD9338B}" type="presParOf" srcId="{C9615384-F8FD-47FE-8166-C89F6E4384F3}" destId="{72E088D6-0B8F-42AF-9796-19242F83C30B}" srcOrd="6" destOrd="0" presId="urn:microsoft.com/office/officeart/2005/8/layout/process2"/>
    <dgm:cxn modelId="{FA3E9D35-45C3-40A2-A1A6-DA785F85E1F7}" type="presParOf" srcId="{C9615384-F8FD-47FE-8166-C89F6E4384F3}" destId="{C9568707-40CA-4A43-BFCD-6BBD75AB174E}" srcOrd="7" destOrd="0" presId="urn:microsoft.com/office/officeart/2005/8/layout/process2"/>
    <dgm:cxn modelId="{A6F787FC-A9B5-47A6-8511-9755483D72C3}" type="presParOf" srcId="{C9568707-40CA-4A43-BFCD-6BBD75AB174E}" destId="{4619C6CC-E69D-453B-AB74-5625C3A5DC9B}" srcOrd="0" destOrd="0" presId="urn:microsoft.com/office/officeart/2005/8/layout/process2"/>
    <dgm:cxn modelId="{8C2CF461-0C9B-4D10-B34A-4B0E5E382715}" type="presParOf" srcId="{C9615384-F8FD-47FE-8166-C89F6E4384F3}" destId="{F99379A0-0375-4A5F-A4A5-5A04B43C94DC}" srcOrd="8" destOrd="0" presId="urn:microsoft.com/office/officeart/2005/8/layout/process2"/>
    <dgm:cxn modelId="{2B1A4F41-5E08-4844-9777-562283FD1769}" type="presParOf" srcId="{C9615384-F8FD-47FE-8166-C89F6E4384F3}" destId="{9668B108-8534-421F-BEC5-B37349DA0311}" srcOrd="9" destOrd="0" presId="urn:microsoft.com/office/officeart/2005/8/layout/process2"/>
    <dgm:cxn modelId="{ACB3C910-15D8-4507-964E-2FFEC990A305}" type="presParOf" srcId="{9668B108-8534-421F-BEC5-B37349DA0311}" destId="{0770F0CE-1955-4D17-9962-8842194DA00F}" srcOrd="0" destOrd="0" presId="urn:microsoft.com/office/officeart/2005/8/layout/process2"/>
    <dgm:cxn modelId="{4D2CCEA0-47A2-4F3E-8139-87E0D80D499D}" type="presParOf" srcId="{C9615384-F8FD-47FE-8166-C89F6E4384F3}" destId="{B63DB6B6-E42F-4BF8-8486-A1EFF2B9ECEF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BBAD8-EBBA-4349-A0EF-443948C8BEC9}">
      <dsp:nvSpPr>
        <dsp:cNvPr id="0" name=""/>
        <dsp:cNvSpPr/>
      </dsp:nvSpPr>
      <dsp:spPr>
        <a:xfrm>
          <a:off x="1483323" y="1885"/>
          <a:ext cx="2235104" cy="5587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Пару беспокоят проблемы в отношениях</a:t>
          </a:r>
          <a:endParaRPr lang="ru-RU" sz="1100" kern="1200" dirty="0"/>
        </a:p>
      </dsp:txBody>
      <dsp:txXfrm>
        <a:off x="1499689" y="18251"/>
        <a:ext cx="2202372" cy="526044"/>
      </dsp:txXfrm>
    </dsp:sp>
    <dsp:sp modelId="{B1E39299-0539-4B91-8109-FA8391BCC5AF}">
      <dsp:nvSpPr>
        <dsp:cNvPr id="0" name=""/>
        <dsp:cNvSpPr/>
      </dsp:nvSpPr>
      <dsp:spPr>
        <a:xfrm rot="5400000">
          <a:off x="2496105" y="574631"/>
          <a:ext cx="209541" cy="2514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2525441" y="595585"/>
        <a:ext cx="150869" cy="146679"/>
      </dsp:txXfrm>
    </dsp:sp>
    <dsp:sp modelId="{4A428775-8995-4833-8239-81A84A692474}">
      <dsp:nvSpPr>
        <dsp:cNvPr id="0" name=""/>
        <dsp:cNvSpPr/>
      </dsp:nvSpPr>
      <dsp:spPr>
        <a:xfrm>
          <a:off x="1483323" y="840050"/>
          <a:ext cx="2235104" cy="5587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Скачивают наше приложение</a:t>
          </a:r>
          <a:endParaRPr lang="ru-RU" sz="1100" kern="1200" dirty="0"/>
        </a:p>
      </dsp:txBody>
      <dsp:txXfrm>
        <a:off x="1499689" y="856416"/>
        <a:ext cx="2202372" cy="526044"/>
      </dsp:txXfrm>
    </dsp:sp>
    <dsp:sp modelId="{06B9E007-5D9F-4FA3-A0A5-135D05BACB80}">
      <dsp:nvSpPr>
        <dsp:cNvPr id="0" name=""/>
        <dsp:cNvSpPr/>
      </dsp:nvSpPr>
      <dsp:spPr>
        <a:xfrm rot="5400000">
          <a:off x="2496105" y="1412795"/>
          <a:ext cx="209541" cy="2514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2525441" y="1433749"/>
        <a:ext cx="150869" cy="146679"/>
      </dsp:txXfrm>
    </dsp:sp>
    <dsp:sp modelId="{58938FC4-A2FF-46F4-AEF8-8764D2E69FF6}">
      <dsp:nvSpPr>
        <dsp:cNvPr id="0" name=""/>
        <dsp:cNvSpPr/>
      </dsp:nvSpPr>
      <dsp:spPr>
        <a:xfrm>
          <a:off x="1483323" y="1678214"/>
          <a:ext cx="2235104" cy="5587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Проходят диагностику</a:t>
          </a:r>
          <a:endParaRPr lang="ru-RU" sz="1100" kern="1200" dirty="0"/>
        </a:p>
      </dsp:txBody>
      <dsp:txXfrm>
        <a:off x="1499689" y="1694580"/>
        <a:ext cx="2202372" cy="526044"/>
      </dsp:txXfrm>
    </dsp:sp>
    <dsp:sp modelId="{D1267D18-7C06-41DB-8381-6F2954A36455}">
      <dsp:nvSpPr>
        <dsp:cNvPr id="0" name=""/>
        <dsp:cNvSpPr/>
      </dsp:nvSpPr>
      <dsp:spPr>
        <a:xfrm rot="5400000">
          <a:off x="2496105" y="2250959"/>
          <a:ext cx="209541" cy="2514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2525441" y="2271913"/>
        <a:ext cx="150869" cy="146679"/>
      </dsp:txXfrm>
    </dsp:sp>
    <dsp:sp modelId="{72E088D6-0B8F-42AF-9796-19242F83C30B}">
      <dsp:nvSpPr>
        <dsp:cNvPr id="0" name=""/>
        <dsp:cNvSpPr/>
      </dsp:nvSpPr>
      <dsp:spPr>
        <a:xfrm>
          <a:off x="1483323" y="2516378"/>
          <a:ext cx="2235104" cy="5587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Прорабатывают основные блоки проблем</a:t>
          </a:r>
          <a:endParaRPr lang="ru-RU" sz="1100" kern="1200" dirty="0"/>
        </a:p>
      </dsp:txBody>
      <dsp:txXfrm>
        <a:off x="1499689" y="2532744"/>
        <a:ext cx="2202372" cy="526044"/>
      </dsp:txXfrm>
    </dsp:sp>
    <dsp:sp modelId="{C9568707-40CA-4A43-BFCD-6BBD75AB174E}">
      <dsp:nvSpPr>
        <dsp:cNvPr id="0" name=""/>
        <dsp:cNvSpPr/>
      </dsp:nvSpPr>
      <dsp:spPr>
        <a:xfrm rot="5400000">
          <a:off x="2496105" y="3089124"/>
          <a:ext cx="209541" cy="2514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2525441" y="3110078"/>
        <a:ext cx="150869" cy="146679"/>
      </dsp:txXfrm>
    </dsp:sp>
    <dsp:sp modelId="{F99379A0-0375-4A5F-A4A5-5A04B43C94DC}">
      <dsp:nvSpPr>
        <dsp:cNvPr id="0" name=""/>
        <dsp:cNvSpPr/>
      </dsp:nvSpPr>
      <dsp:spPr>
        <a:xfrm>
          <a:off x="1483323" y="3354542"/>
          <a:ext cx="2235104" cy="5587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Приходят к решению</a:t>
          </a:r>
          <a:endParaRPr lang="ru-RU" sz="1100" kern="1200" dirty="0"/>
        </a:p>
      </dsp:txBody>
      <dsp:txXfrm>
        <a:off x="1499689" y="3370908"/>
        <a:ext cx="2202372" cy="526044"/>
      </dsp:txXfrm>
    </dsp:sp>
    <dsp:sp modelId="{9668B108-8534-421F-BEC5-B37349DA0311}">
      <dsp:nvSpPr>
        <dsp:cNvPr id="0" name=""/>
        <dsp:cNvSpPr/>
      </dsp:nvSpPr>
      <dsp:spPr>
        <a:xfrm rot="5400000">
          <a:off x="2496105" y="3927288"/>
          <a:ext cx="209541" cy="2514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2525441" y="3948242"/>
        <a:ext cx="150869" cy="146679"/>
      </dsp:txXfrm>
    </dsp:sp>
    <dsp:sp modelId="{B63DB6B6-E42F-4BF8-8486-A1EFF2B9ECEF}">
      <dsp:nvSpPr>
        <dsp:cNvPr id="0" name=""/>
        <dsp:cNvSpPr/>
      </dsp:nvSpPr>
      <dsp:spPr>
        <a:xfrm>
          <a:off x="1483323" y="4192707"/>
          <a:ext cx="2235104" cy="5587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Получают возможность обратиться к психологу с результатами пройденных методик </a:t>
          </a:r>
          <a:endParaRPr lang="ru-RU" sz="1100" kern="1200" dirty="0"/>
        </a:p>
      </dsp:txBody>
      <dsp:txXfrm>
        <a:off x="1499689" y="4209073"/>
        <a:ext cx="2202372" cy="526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299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b67986b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b67986b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840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178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5b67986b4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5b67986b4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341340"/>
            <a:ext cx="6270922" cy="1573670"/>
          </a:xfrm>
        </p:spPr>
        <p:txBody>
          <a:bodyPr anchor="b">
            <a:noAutofit/>
          </a:bodyPr>
          <a:lstStyle>
            <a:lvl1pPr algn="ct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2967210"/>
            <a:ext cx="5123755" cy="814678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725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4840039"/>
            <a:ext cx="1205958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8ABE3C1-DBE1-495D-B57B-2849774B866A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4840039"/>
            <a:ext cx="5267533" cy="303461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4840039"/>
            <a:ext cx="1197219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  <p:grpSp>
        <p:nvGrpSpPr>
          <p:cNvPr id="9" name="Group 8"/>
          <p:cNvGrpSpPr/>
          <p:nvPr/>
        </p:nvGrpSpPr>
        <p:grpSpPr>
          <a:xfrm>
            <a:off x="564644" y="558352"/>
            <a:ext cx="8005588" cy="4012253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265198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7036195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976020"/>
            <a:ext cx="7209728" cy="2139553"/>
          </a:xfrm>
        </p:spPr>
        <p:txBody>
          <a:bodyPr anchor="b">
            <a:normAutofit/>
          </a:bodyPr>
          <a:lstStyle>
            <a:lvl1pPr algn="r">
              <a:defRPr sz="5400" cap="all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3162246"/>
            <a:ext cx="7209728" cy="857493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4840039"/>
            <a:ext cx="1216807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578ACC-22D6-47C1-A373-4FD133E34F3C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4840039"/>
            <a:ext cx="5267533" cy="30346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264239"/>
            <a:ext cx="2456260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87772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1714500"/>
            <a:ext cx="3335840" cy="26860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1714500"/>
            <a:ext cx="3335840" cy="26860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94761879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755648"/>
            <a:ext cx="3332988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2478906"/>
            <a:ext cx="3332988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1" y="1755648"/>
            <a:ext cx="3332988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1" y="2478906"/>
            <a:ext cx="3332988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9858198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2980737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109596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514350"/>
            <a:ext cx="2891790" cy="1618413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514351"/>
            <a:ext cx="3909060" cy="3881438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142258"/>
            <a:ext cx="2891790" cy="225829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4840039"/>
            <a:ext cx="90342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31444B-B92B-4E27-8C94-BB93EAF5CB18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  <p:sp>
        <p:nvSpPr>
          <p:cNvPr id="9" name="Rectangle 8"/>
          <p:cNvSpPr/>
          <p:nvPr/>
        </p:nvSpPr>
        <p:spPr>
          <a:xfrm>
            <a:off x="3977640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197991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514350"/>
            <a:ext cx="2891790" cy="1618413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36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51434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141976"/>
            <a:ext cx="2891790" cy="2258574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4840039"/>
            <a:ext cx="90342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3EFA5E-FA76-400D-B3DC-F0BA90E6D107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  <p:sp>
        <p:nvSpPr>
          <p:cNvPr id="9" name="Rectangle 8"/>
          <p:cNvSpPr/>
          <p:nvPr/>
        </p:nvSpPr>
        <p:spPr>
          <a:xfrm>
            <a:off x="3977640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5996148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1721644"/>
            <a:ext cx="7200900" cy="267890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1655761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7421" y="468117"/>
            <a:ext cx="1174325" cy="39324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468117"/>
            <a:ext cx="6134731" cy="39324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8498633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386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714500"/>
            <a:ext cx="7200900" cy="2686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4840039"/>
            <a:ext cx="90342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4840039"/>
            <a:ext cx="4710623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4840039"/>
            <a:ext cx="119721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  <p:sp>
        <p:nvSpPr>
          <p:cNvPr id="9" name="Rectangle 8"/>
          <p:cNvSpPr/>
          <p:nvPr/>
        </p:nvSpPr>
        <p:spPr>
          <a:xfrm>
            <a:off x="358571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7587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sldNum="0"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68580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vk.com/away.php?utf=1&amp;to=https://olias-team.adalo.com/loving-you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rgbClr val="B9718B">
                    <a:lumMod val="40000"/>
                    <a:lumOff val="60000"/>
                  </a:srgbClr>
                </a:solidFill>
                <a:latin typeface="Sitka Banner" pitchFamily="2" charset="0"/>
                <a:ea typeface="Verdana" panose="020B0604030504040204" pitchFamily="34" charset="0"/>
                <a:cs typeface="Arial"/>
                <a:sym typeface="Arial"/>
              </a:rPr>
              <a:t>Loving you</a:t>
            </a:r>
            <a:r>
              <a:rPr lang="ru-RU" sz="4400" dirty="0">
                <a:solidFill>
                  <a:srgbClr val="B9718B">
                    <a:lumMod val="40000"/>
                    <a:lumOff val="60000"/>
                  </a:srgbClr>
                </a:solidFill>
                <a:latin typeface="Sitka Banner" pitchFamily="2" charset="0"/>
                <a:ea typeface="Verdana" panose="020B0604030504040204" pitchFamily="34" charset="0"/>
                <a:cs typeface="Arial"/>
                <a:sym typeface="Arial"/>
              </a:rPr>
              <a:t/>
            </a:r>
            <a:br>
              <a:rPr lang="ru-RU" sz="4400" dirty="0">
                <a:solidFill>
                  <a:srgbClr val="B9718B">
                    <a:lumMod val="40000"/>
                    <a:lumOff val="60000"/>
                  </a:srgbClr>
                </a:solidFill>
                <a:latin typeface="Sitka Banner" pitchFamily="2" charset="0"/>
                <a:ea typeface="Verdana" panose="020B0604030504040204" pitchFamily="34" charset="0"/>
                <a:cs typeface="Arial"/>
                <a:sym typeface="Arial"/>
              </a:rPr>
            </a:br>
            <a:r>
              <a:rPr lang="ru" sz="3600" kern="0" cap="none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Промежуточные результаты </a:t>
            </a:r>
            <a:br>
              <a:rPr lang="ru" sz="3600" kern="0" cap="none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r>
              <a:rPr lang="ru" sz="3600" kern="0" cap="none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этапа «Разработка»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ctr"/>
            <a:r>
              <a:rPr lang="ru-RU" sz="1500" dirty="0">
                <a:solidFill>
                  <a:srgbClr val="B9718B">
                    <a:lumMod val="40000"/>
                    <a:lumOff val="60000"/>
                  </a:srgbClr>
                </a:solidFill>
                <a:latin typeface="Verdana" pitchFamily="34" charset="0"/>
                <a:ea typeface="Verdana" pitchFamily="34" charset="0"/>
                <a:cs typeface="Arial"/>
                <a:sym typeface="Arial"/>
              </a:rPr>
              <a:t>Тверской государственный университет</a:t>
            </a:r>
          </a:p>
          <a:p>
            <a:endParaRPr lang="ru-RU" dirty="0"/>
          </a:p>
        </p:txBody>
      </p:sp>
      <p:sp>
        <p:nvSpPr>
          <p:cNvPr id="4" name="Google Shape;62;p14"/>
          <p:cNvSpPr txBox="1">
            <a:spLocks/>
          </p:cNvSpPr>
          <p:nvPr/>
        </p:nvSpPr>
        <p:spPr>
          <a:xfrm>
            <a:off x="-81667" y="4152685"/>
            <a:ext cx="8520600" cy="79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0" indent="0" algn="r" defTabSz="6858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None/>
              <a:defRPr sz="15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None/>
              <a:defRPr sz="135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>Инициативная разработка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69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Видео-презентация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0276" y="66261"/>
            <a:ext cx="8377950" cy="5077239"/>
          </a:xfrm>
        </p:spPr>
      </p:pic>
    </p:spTree>
    <p:extLst>
      <p:ext uri="{BB962C8B-B14F-4D97-AF65-F5344CB8AC3E}">
        <p14:creationId xmlns:p14="http://schemas.microsoft.com/office/powerpoint/2010/main" val="83363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623400" y="43177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Verdana" panose="020B0604030504040204" pitchFamily="34" charset="0"/>
                <a:ea typeface="Verdana" panose="020B0604030504040204" pitchFamily="34" charset="0"/>
              </a:rPr>
              <a:t>Пользователь </a:t>
            </a:r>
            <a:r>
              <a:rPr lang="ru" dirty="0" smtClean="0">
                <a:latin typeface="Verdana" panose="020B0604030504040204" pitchFamily="34" charset="0"/>
                <a:ea typeface="Verdana" panose="020B0604030504040204" pitchFamily="34" charset="0"/>
              </a:rPr>
              <a:t>и его </a:t>
            </a:r>
            <a:r>
              <a:rPr lang="ru" dirty="0"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65" y="1070984"/>
            <a:ext cx="591502" cy="7119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368" y="1093789"/>
            <a:ext cx="647108" cy="7497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41400" y="1842573"/>
            <a:ext cx="2558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Неженатые и супружеские пары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452229" y="1319009"/>
            <a:ext cx="683425" cy="2993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258407" y="1119333"/>
            <a:ext cx="1690302" cy="7532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Проблема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877640" y="1135035"/>
            <a:ext cx="3031671" cy="6709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Трудности во взаимоотношениях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Стрелка углом вверх 9"/>
          <p:cNvSpPr/>
          <p:nvPr/>
        </p:nvSpPr>
        <p:spPr>
          <a:xfrm>
            <a:off x="5287089" y="4071984"/>
            <a:ext cx="2525486" cy="60524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418167" y="3001965"/>
            <a:ext cx="2806618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Психологические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92133" y="2475610"/>
            <a:ext cx="1458686" cy="358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Барьеры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390632" y="3714879"/>
            <a:ext cx="2806618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Экономические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380749" y="4427793"/>
            <a:ext cx="281509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Территориальные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5132677" y="1319009"/>
            <a:ext cx="534850" cy="2993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102327" y="1968007"/>
            <a:ext cx="28293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Финансовые проблемы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Бытовые проблемы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Различные ценности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Коммуникация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Кризисы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Границы семьи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0228" y="216807"/>
            <a:ext cx="7200900" cy="1114425"/>
          </a:xfrm>
        </p:spPr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0228" y="1189766"/>
            <a:ext cx="4550230" cy="3692071"/>
          </a:xfrm>
        </p:spPr>
        <p:txBody>
          <a:bodyPr>
            <a:normAutofit fontScale="85000" lnSpcReduction="20000"/>
          </a:bodyPr>
          <a:lstStyle/>
          <a:p>
            <a:pPr marL="0" lvl="0" indent="0"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800" b="1" i="1" dirty="0">
                <a:solidFill>
                  <a:srgbClr val="59508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Наш проект </a:t>
            </a:r>
            <a:r>
              <a:rPr lang="ru-RU" sz="1800" dirty="0">
                <a:solidFill>
                  <a:srgbClr val="59508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доступный цифровой инструмент, в котором выстроена система профилактики и решения наиболее распространённых проблем в отношениях.  Подбор индивидуального сценария для каждой пары в зависимости от результатов психологической диагностики позволяет приложению  заменить первичную помощь семейного психолога.</a:t>
            </a:r>
          </a:p>
          <a:p>
            <a:pPr marL="11430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800"/>
              <a:buNone/>
            </a:pPr>
            <a:r>
              <a:rPr lang="ru-RU" sz="1800" dirty="0">
                <a:solidFill>
                  <a:srgbClr val="59508E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Преимущества нашего приложения:</a:t>
            </a:r>
            <a:r>
              <a:rPr lang="ru-RU" sz="1800" dirty="0">
                <a:solidFill>
                  <a:srgbClr val="59508E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59508E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59508E"/>
                </a:solidFill>
              </a:rPr>
              <a:t> </a:t>
            </a:r>
            <a:br>
              <a:rPr lang="ru-RU" sz="1800" dirty="0">
                <a:solidFill>
                  <a:srgbClr val="59508E"/>
                </a:solidFill>
              </a:rPr>
            </a:br>
            <a:r>
              <a:rPr lang="ru-RU" sz="1800" dirty="0">
                <a:solidFill>
                  <a:srgbClr val="59508E"/>
                </a:solidFill>
              </a:rPr>
              <a:t>1. Научный подход</a:t>
            </a:r>
            <a:br>
              <a:rPr lang="ru-RU" sz="1800" dirty="0">
                <a:solidFill>
                  <a:srgbClr val="59508E"/>
                </a:solidFill>
              </a:rPr>
            </a:br>
            <a:r>
              <a:rPr lang="ru-RU" sz="1800" dirty="0">
                <a:solidFill>
                  <a:srgbClr val="59508E"/>
                </a:solidFill>
              </a:rPr>
              <a:t>2. </a:t>
            </a:r>
            <a:r>
              <a:rPr lang="ru-RU" sz="1800" dirty="0" err="1">
                <a:solidFill>
                  <a:srgbClr val="59508E"/>
                </a:solidFill>
              </a:rPr>
              <a:t>Личностноориентированность</a:t>
            </a:r>
            <a:r>
              <a:rPr lang="ru-RU" sz="1800" dirty="0">
                <a:solidFill>
                  <a:srgbClr val="59508E"/>
                </a:solidFill>
              </a:rPr>
              <a:t/>
            </a:r>
            <a:br>
              <a:rPr lang="ru-RU" sz="1800" dirty="0">
                <a:solidFill>
                  <a:srgbClr val="59508E"/>
                </a:solidFill>
              </a:rPr>
            </a:br>
            <a:r>
              <a:rPr lang="ru-RU" sz="1800" dirty="0">
                <a:solidFill>
                  <a:srgbClr val="59508E"/>
                </a:solidFill>
              </a:rPr>
              <a:t>3. Оперативное решение проблем</a:t>
            </a:r>
            <a:br>
              <a:rPr lang="ru-RU" sz="1800" dirty="0">
                <a:solidFill>
                  <a:srgbClr val="59508E"/>
                </a:solidFill>
              </a:rPr>
            </a:br>
            <a:r>
              <a:rPr lang="ru-RU" sz="1800" dirty="0">
                <a:solidFill>
                  <a:srgbClr val="59508E"/>
                </a:solidFill>
              </a:rPr>
              <a:t>4. Моделирование работы с психологом</a:t>
            </a:r>
            <a:br>
              <a:rPr lang="ru-RU" sz="1800" dirty="0">
                <a:solidFill>
                  <a:srgbClr val="59508E"/>
                </a:solidFill>
              </a:rPr>
            </a:br>
            <a:r>
              <a:rPr lang="ru-RU" sz="1800" dirty="0">
                <a:solidFill>
                  <a:srgbClr val="59508E"/>
                </a:solidFill>
              </a:rPr>
              <a:t>5. Система отчетов (</a:t>
            </a:r>
            <a:r>
              <a:rPr lang="ru-RU" sz="1800" dirty="0" err="1">
                <a:solidFill>
                  <a:srgbClr val="59508E"/>
                </a:solidFill>
              </a:rPr>
              <a:t>Дашборд</a:t>
            </a:r>
            <a:r>
              <a:rPr lang="ru-RU" sz="1800" dirty="0">
                <a:solidFill>
                  <a:srgbClr val="59508E"/>
                </a:solidFill>
              </a:rPr>
              <a:t> панель)</a:t>
            </a:r>
            <a:br>
              <a:rPr lang="ru-RU" sz="1800" dirty="0">
                <a:solidFill>
                  <a:srgbClr val="59508E"/>
                </a:solidFill>
              </a:rPr>
            </a:br>
            <a:r>
              <a:rPr lang="ru-RU" sz="1800" dirty="0">
                <a:solidFill>
                  <a:srgbClr val="59508E"/>
                </a:solidFill>
              </a:rPr>
              <a:t>6. Комплексный подход к решению проблем</a:t>
            </a:r>
            <a:br>
              <a:rPr lang="ru-RU" sz="1800" dirty="0">
                <a:solidFill>
                  <a:srgbClr val="59508E"/>
                </a:solidFill>
              </a:rPr>
            </a:br>
            <a:r>
              <a:rPr lang="ru-RU" sz="1800" dirty="0">
                <a:solidFill>
                  <a:srgbClr val="59508E"/>
                </a:solidFill>
              </a:rPr>
              <a:t>7. Доступность каждому пользователю</a:t>
            </a:r>
            <a:endParaRPr lang="ru-RU" sz="1800" dirty="0">
              <a:solidFill>
                <a:srgbClr val="59508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80793891"/>
              </p:ext>
            </p:extLst>
          </p:nvPr>
        </p:nvGraphicFramePr>
        <p:xfrm>
          <a:off x="4340678" y="128468"/>
          <a:ext cx="5201752" cy="4753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8876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422" y="96906"/>
            <a:ext cx="7200900" cy="1114425"/>
          </a:xfrm>
        </p:spPr>
        <p:txBody>
          <a:bodyPr/>
          <a:lstStyle/>
          <a:p>
            <a:r>
              <a:rPr lang="ru-RU" dirty="0" smtClean="0"/>
              <a:t>Пользовательский сценарий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950" y="718336"/>
            <a:ext cx="5678556" cy="4357656"/>
          </a:xfrm>
        </p:spPr>
      </p:pic>
    </p:spTree>
    <p:extLst>
      <p:ext uri="{BB962C8B-B14F-4D97-AF65-F5344CB8AC3E}">
        <p14:creationId xmlns:p14="http://schemas.microsoft.com/office/powerpoint/2010/main" val="427510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558" y="572408"/>
            <a:ext cx="2004785" cy="1114425"/>
          </a:xfrm>
        </p:spPr>
        <p:txBody>
          <a:bodyPr/>
          <a:lstStyle/>
          <a:p>
            <a:r>
              <a:rPr lang="ru-RU" dirty="0" smtClean="0"/>
              <a:t>О проекте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9558" y="1686833"/>
            <a:ext cx="333284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-apple-system"/>
                <a:hlinkClick r:id="rId4"/>
              </a:rPr>
              <a:t>https://olias-team.adalo.com/loving-you</a:t>
            </a:r>
            <a:endParaRPr lang="ru-RU" sz="1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818" y="2036684"/>
            <a:ext cx="2013119" cy="1383374"/>
          </a:xfrm>
          <a:prstGeom prst="rect">
            <a:avLst/>
          </a:prstGeom>
        </p:spPr>
      </p:pic>
      <p:pic>
        <p:nvPicPr>
          <p:cNvPr id="7" name="document_5332571746207819532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42420" y="59635"/>
            <a:ext cx="2657873" cy="501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4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пользовательского тестирования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Пользовательское тестирование проводилось самой командой и коллегами</a:t>
            </a:r>
          </a:p>
          <a:p>
            <a:r>
              <a:rPr lang="ru-RU" dirty="0" smtClean="0"/>
              <a:t>Были обнаружены и затем исправлены некоторые недостатки в </a:t>
            </a:r>
            <a:r>
              <a:rPr lang="ru-RU" dirty="0" smtClean="0"/>
              <a:t>функционале</a:t>
            </a:r>
          </a:p>
          <a:p>
            <a:r>
              <a:rPr lang="ru-RU" dirty="0" smtClean="0"/>
              <a:t>Результаты опроса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130" y="2502021"/>
            <a:ext cx="2792895" cy="227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0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Экономика проекта: предположения и вопросы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231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757" y="274865"/>
            <a:ext cx="7200900" cy="1114425"/>
          </a:xfrm>
        </p:spPr>
        <p:txBody>
          <a:bodyPr/>
          <a:lstStyle/>
          <a:p>
            <a:r>
              <a:rPr lang="ru-RU" dirty="0" smtClean="0"/>
              <a:t>Аналоги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26320"/>
              </p:ext>
            </p:extLst>
          </p:nvPr>
        </p:nvGraphicFramePr>
        <p:xfrm>
          <a:off x="2543175" y="159026"/>
          <a:ext cx="6651625" cy="6162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Документ" r:id="rId3" imgW="6571676" imgH="6700505" progId="Word.Document.12">
                  <p:embed/>
                </p:oleObj>
              </mc:Choice>
              <mc:Fallback>
                <p:oleObj name="Документ" r:id="rId3" imgW="6571676" imgH="6700505" progId="Word.Documen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3175" y="159026"/>
                        <a:ext cx="6651625" cy="616226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8606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535" y="129148"/>
            <a:ext cx="7200900" cy="1114425"/>
          </a:xfrm>
        </p:spPr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535" y="911702"/>
            <a:ext cx="7200900" cy="2686050"/>
          </a:xfrm>
        </p:spPr>
        <p:txBody>
          <a:bodyPr/>
          <a:lstStyle/>
          <a:p>
            <a:r>
              <a:rPr lang="ru-RU" dirty="0"/>
              <a:t>Пары, состоящие в любовных отношениях или браке</a:t>
            </a:r>
          </a:p>
          <a:p>
            <a:r>
              <a:rPr lang="ru-RU" dirty="0"/>
              <a:t>Доля населения людей, состоящих в браке по России, составляет около </a:t>
            </a:r>
            <a:r>
              <a:rPr lang="ru-RU" dirty="0" smtClean="0"/>
              <a:t>60 млн.</a:t>
            </a:r>
          </a:p>
          <a:p>
            <a:r>
              <a:rPr lang="ru-RU" dirty="0" smtClean="0"/>
              <a:t>Скачивания похожего приложения- ежегодно 500 тыс.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35" y="2034611"/>
            <a:ext cx="5877053" cy="6340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09" y="2508008"/>
            <a:ext cx="3023210" cy="248414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055166" y="2500596"/>
            <a:ext cx="44195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1400" dirty="0">
                <a:solidFill>
                  <a:srgbClr val="59508E"/>
                </a:solidFill>
                <a:latin typeface="-apple-system"/>
              </a:rPr>
              <a:t>Молодёжь составляет четверть от </a:t>
            </a:r>
            <a:r>
              <a:rPr lang="ru-RU" sz="1400" dirty="0" smtClean="0">
                <a:solidFill>
                  <a:srgbClr val="59508E"/>
                </a:solidFill>
                <a:latin typeface="-apple-system"/>
              </a:rPr>
              <a:t>населения</a:t>
            </a:r>
          </a:p>
          <a:p>
            <a:pPr lvl="1"/>
            <a:r>
              <a:rPr lang="ru-RU" sz="1400" dirty="0" smtClean="0">
                <a:solidFill>
                  <a:srgbClr val="59508E"/>
                </a:solidFill>
                <a:latin typeface="-apple-system"/>
              </a:rPr>
              <a:t>Тверской области.</a:t>
            </a:r>
            <a:r>
              <a:rPr lang="ru-RU" sz="1400" dirty="0">
                <a:solidFill>
                  <a:srgbClr val="59508E"/>
                </a:solidFill>
              </a:rPr>
              <a:t/>
            </a:r>
            <a:br>
              <a:rPr lang="ru-RU" sz="1400" dirty="0">
                <a:solidFill>
                  <a:srgbClr val="59508E"/>
                </a:solidFill>
              </a:rPr>
            </a:br>
            <a:r>
              <a:rPr lang="ru-RU" sz="1400" dirty="0" smtClean="0">
                <a:solidFill>
                  <a:srgbClr val="59508E"/>
                </a:solidFill>
                <a:latin typeface="-apple-system"/>
              </a:rPr>
              <a:t>По статистике </a:t>
            </a:r>
            <a:r>
              <a:rPr lang="ru-RU" sz="1400" dirty="0" err="1" smtClean="0">
                <a:solidFill>
                  <a:srgbClr val="59508E"/>
                </a:solidFill>
                <a:latin typeface="-apple-system"/>
              </a:rPr>
              <a:t>Тверьстата</a:t>
            </a:r>
            <a:r>
              <a:rPr lang="ru-RU" sz="1400" dirty="0" smtClean="0">
                <a:solidFill>
                  <a:srgbClr val="59508E"/>
                </a:solidFill>
                <a:latin typeface="-apple-system"/>
              </a:rPr>
              <a:t> - в </a:t>
            </a:r>
            <a:r>
              <a:rPr lang="ru-RU" sz="1400" dirty="0" err="1">
                <a:solidFill>
                  <a:srgbClr val="59508E"/>
                </a:solidFill>
                <a:latin typeface="-apple-system"/>
              </a:rPr>
              <a:t>Верхневолжье</a:t>
            </a:r>
            <a:r>
              <a:rPr lang="ru-RU" sz="1400" dirty="0">
                <a:solidFill>
                  <a:srgbClr val="59508E"/>
                </a:solidFill>
                <a:latin typeface="-apple-system"/>
              </a:rPr>
              <a:t> проживают 302 894 молодых человека, 79% из них – жители городов.</a:t>
            </a:r>
            <a:endParaRPr lang="ru-RU" sz="1400" dirty="0">
              <a:solidFill>
                <a:srgbClr val="5950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63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издержек и 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6399" y="1300526"/>
            <a:ext cx="7340679" cy="3343729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Наши пользователи: пары</a:t>
            </a:r>
            <a:r>
              <a:rPr lang="ru-RU" dirty="0"/>
              <a:t>, состоящие в любовных отношениях или </a:t>
            </a:r>
            <a:r>
              <a:rPr lang="ru-RU" dirty="0" smtClean="0"/>
              <a:t>браке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Проект будет зарабатывать на пользователях (покупка подписок) и психологах (их реклама в нашем приложении</a:t>
            </a:r>
            <a:r>
              <a:rPr lang="ru-RU" dirty="0" smtClean="0"/>
              <a:t>)</a:t>
            </a:r>
          </a:p>
          <a:p>
            <a:pPr marL="342900" indent="-342900">
              <a:buAutoNum type="arabicPeriod"/>
            </a:pPr>
            <a:r>
              <a:rPr lang="ru-RU" dirty="0" smtClean="0"/>
              <a:t>1 этап – Исследование</a:t>
            </a:r>
            <a:br>
              <a:rPr lang="ru-RU" dirty="0" smtClean="0"/>
            </a:br>
            <a:r>
              <a:rPr lang="ru-RU" dirty="0" smtClean="0"/>
              <a:t>2 этап - </a:t>
            </a:r>
            <a:r>
              <a:rPr lang="ru-RU" dirty="0" err="1" smtClean="0"/>
              <a:t>Прототипирование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 этап - Проектирование (Техническое задание) </a:t>
            </a:r>
            <a:r>
              <a:rPr lang="ru-RU" dirty="0" smtClean="0"/>
              <a:t>- 200 тыс.</a:t>
            </a:r>
            <a:br>
              <a:rPr lang="ru-RU" dirty="0" smtClean="0"/>
            </a:br>
            <a:r>
              <a:rPr lang="ru-RU" dirty="0"/>
              <a:t>4</a:t>
            </a:r>
            <a:r>
              <a:rPr lang="ru-RU" dirty="0" smtClean="0"/>
              <a:t> этап - Дизайн </a:t>
            </a:r>
            <a:r>
              <a:rPr lang="ru-RU" dirty="0" smtClean="0"/>
              <a:t>– </a:t>
            </a:r>
            <a:r>
              <a:rPr lang="ru-RU" dirty="0"/>
              <a:t>3</a:t>
            </a:r>
            <a:r>
              <a:rPr lang="ru-RU" dirty="0" smtClean="0"/>
              <a:t>0</a:t>
            </a:r>
            <a:r>
              <a:rPr lang="ru-RU" dirty="0" smtClean="0"/>
              <a:t>0 </a:t>
            </a:r>
            <a:r>
              <a:rPr lang="ru-RU" dirty="0" smtClean="0"/>
              <a:t>тыс.</a:t>
            </a:r>
            <a:br>
              <a:rPr lang="ru-RU" dirty="0" smtClean="0"/>
            </a:br>
            <a:r>
              <a:rPr lang="ru-RU" dirty="0"/>
              <a:t>5</a:t>
            </a:r>
            <a:r>
              <a:rPr lang="ru-RU" dirty="0" smtClean="0"/>
              <a:t> этап - Разработка и программирование - 400 </a:t>
            </a:r>
            <a:r>
              <a:rPr lang="ru-RU" dirty="0" smtClean="0"/>
              <a:t>тыс.</a:t>
            </a:r>
            <a:br>
              <a:rPr lang="ru-RU" dirty="0" smtClean="0"/>
            </a:br>
            <a:r>
              <a:rPr lang="ru-RU" dirty="0" smtClean="0"/>
              <a:t>6 этап –Тестирование и отладка </a:t>
            </a:r>
            <a:r>
              <a:rPr lang="ru-RU" dirty="0" smtClean="0"/>
              <a:t>– 80 тыс.</a:t>
            </a:r>
            <a:br>
              <a:rPr lang="ru-RU" dirty="0" smtClean="0"/>
            </a:br>
            <a:r>
              <a:rPr lang="ru-RU" dirty="0"/>
              <a:t>7</a:t>
            </a:r>
            <a:r>
              <a:rPr lang="ru-RU" dirty="0" smtClean="0"/>
              <a:t> этап -  Публикация </a:t>
            </a:r>
            <a:r>
              <a:rPr lang="ru-RU" dirty="0" smtClean="0"/>
              <a:t>– 50 тыс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Себестоимость приложения: от </a:t>
            </a:r>
            <a:r>
              <a:rPr lang="ru-RU" dirty="0"/>
              <a:t>1</a:t>
            </a:r>
            <a:r>
              <a:rPr lang="ru-RU" dirty="0" smtClean="0"/>
              <a:t> млн.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     Каналы </a:t>
            </a:r>
            <a:r>
              <a:rPr lang="ru-RU" dirty="0" smtClean="0"/>
              <a:t>распространения нашего продукта: </a:t>
            </a:r>
            <a:r>
              <a:rPr lang="ru-RU" dirty="0" err="1" smtClean="0"/>
              <a:t>соц.сети</a:t>
            </a:r>
            <a:r>
              <a:rPr lang="ru-RU" dirty="0" smtClean="0"/>
              <a:t> и практикующие психологи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942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98797" y="79449"/>
            <a:ext cx="201626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Verdana" panose="020B0604030504040204" pitchFamily="34" charset="0"/>
                <a:ea typeface="Verdana" panose="020B0604030504040204" pitchFamily="34" charset="0"/>
              </a:rPr>
              <a:t>Команда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485437" y="795064"/>
            <a:ext cx="8520600" cy="4416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>
              <a:spcAft>
                <a:spcPts val="1200"/>
              </a:spcAft>
              <a:buNone/>
            </a:pPr>
            <a:r>
              <a:rPr lang="ru-RU" sz="7400" dirty="0" smtClean="0">
                <a:latin typeface="Verdana" panose="020B0604030504040204" pitchFamily="34" charset="0"/>
                <a:ea typeface="Verdana" panose="020B0604030504040204" pitchFamily="34" charset="0"/>
              </a:rPr>
              <a:t>Наша команда состоит из студенток 4 курса</a:t>
            </a:r>
            <a:br>
              <a:rPr lang="ru-RU" sz="74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7400" dirty="0" smtClean="0">
                <a:latin typeface="Verdana" panose="020B0604030504040204" pitchFamily="34" charset="0"/>
                <a:ea typeface="Verdana" panose="020B0604030504040204" pitchFamily="34" charset="0"/>
              </a:rPr>
              <a:t> Психолого-педагогического направления: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048" y="1447515"/>
            <a:ext cx="730344" cy="8498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587142" y="1601205"/>
            <a:ext cx="170385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Руководитель </a:t>
            </a:r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1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Рогалёва</a:t>
            </a:r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Анастасия</a:t>
            </a:r>
            <a:r>
              <a:rPr lang="ru-RU" sz="15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5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dirty="0">
                <a:solidFill>
                  <a:srgbClr val="775F5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500" dirty="0">
                <a:solidFill>
                  <a:srgbClr val="775F55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07" y="2584636"/>
            <a:ext cx="697185" cy="8691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655576" y="2694286"/>
            <a:ext cx="27279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ru-RU" sz="11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Технический </a:t>
            </a:r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писатель </a:t>
            </a:r>
            <a:r>
              <a:rPr lang="ru-RU" sz="11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1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1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Басманова</a:t>
            </a:r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Юлия</a:t>
            </a:r>
            <a:endParaRPr lang="ru-RU" sz="1100" dirty="0">
              <a:solidFill>
                <a:schemeClr val="tx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07" y="3741064"/>
            <a:ext cx="733724" cy="9224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715062" y="3848337"/>
            <a:ext cx="13147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Дизайнер </a:t>
            </a:r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Шпагина Ольга</a:t>
            </a:r>
            <a:r>
              <a:rPr lang="ru-RU" sz="15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5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550" y="2650123"/>
            <a:ext cx="771421" cy="9853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6027533" y="2819619"/>
            <a:ext cx="19627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Рахова </a:t>
            </a:r>
            <a:r>
              <a:rPr lang="ru-RU" sz="11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Дарья </a:t>
            </a:r>
            <a:endParaRPr lang="ru-RU" sz="1100" dirty="0">
              <a:solidFill>
                <a:schemeClr val="tx2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168" y="1504197"/>
            <a:ext cx="690342" cy="8711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6021853" y="1811831"/>
            <a:ext cx="15953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Завьялова Наталья</a:t>
            </a:r>
            <a:endParaRPr lang="ru-RU" sz="11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6353" y="1620949"/>
            <a:ext cx="1410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Контент-</a:t>
            </a:r>
            <a:r>
              <a:rPr lang="ru-RU" sz="11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мейкер</a:t>
            </a:r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ru-RU" sz="11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5350" y="2660207"/>
            <a:ext cx="1410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Контент-</a:t>
            </a:r>
            <a:r>
              <a:rPr lang="ru-RU" sz="11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мейкер</a:t>
            </a:r>
            <a:r>
              <a:rPr lang="ru-RU" sz="11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ru-RU" sz="11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экспертам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способы продвижения можно использовать?</a:t>
            </a:r>
          </a:p>
          <a:p>
            <a:r>
              <a:rPr lang="ru-RU" dirty="0" smtClean="0"/>
              <a:t>Какие еще издержки нужно учесть?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48626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Другая 4">
      <a:dk1>
        <a:sysClr val="windowText" lastClr="000000"/>
      </a:dk1>
      <a:lt1>
        <a:sysClr val="window" lastClr="FFFFFF"/>
      </a:lt1>
      <a:dk2>
        <a:srgbClr val="59508E"/>
      </a:dk2>
      <a:lt2>
        <a:srgbClr val="EAE5EB"/>
      </a:lt2>
      <a:accent1>
        <a:srgbClr val="B9718B"/>
      </a:accent1>
      <a:accent2>
        <a:srgbClr val="B9718B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1802</TotalTime>
  <Words>254</Words>
  <Application>Microsoft Office PowerPoint</Application>
  <PresentationFormat>Экран (16:9)</PresentationFormat>
  <Paragraphs>59</Paragraphs>
  <Slides>13</Slides>
  <Notes>5</Notes>
  <HiddenSlides>0</HiddenSlides>
  <MMClips>2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Franklin Gothic Book</vt:lpstr>
      <vt:lpstr>Calibri</vt:lpstr>
      <vt:lpstr>Verdana</vt:lpstr>
      <vt:lpstr>-apple-system</vt:lpstr>
      <vt:lpstr>Sitka Banner</vt:lpstr>
      <vt:lpstr>Times New Roman</vt:lpstr>
      <vt:lpstr>Courier New</vt:lpstr>
      <vt:lpstr>Arial</vt:lpstr>
      <vt:lpstr>Crop</vt:lpstr>
      <vt:lpstr>Документ</vt:lpstr>
      <vt:lpstr>Loving you Промежуточные результаты  этапа «Разработка» </vt:lpstr>
      <vt:lpstr>Презентация PowerPoint</vt:lpstr>
      <vt:lpstr>Пользователь и его проблема</vt:lpstr>
      <vt:lpstr>Решение</vt:lpstr>
      <vt:lpstr>Пользовательский сценарий</vt:lpstr>
      <vt:lpstr>О проекте</vt:lpstr>
      <vt:lpstr>Результаты пользовательского тестирования</vt:lpstr>
      <vt:lpstr>Экономика проекта: предположения и вопросы</vt:lpstr>
      <vt:lpstr>Аналоги</vt:lpstr>
      <vt:lpstr>Рынок</vt:lpstr>
      <vt:lpstr>Структура издержек и бизнес-модель</vt:lpstr>
      <vt:lpstr>Команда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Loving you</dc:title>
  <dc:creator>User</dc:creator>
  <cp:lastModifiedBy>PC</cp:lastModifiedBy>
  <cp:revision>67</cp:revision>
  <dcterms:modified xsi:type="dcterms:W3CDTF">2024-11-22T22:52:08Z</dcterms:modified>
</cp:coreProperties>
</file>