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embeddedFontLst>
    <p:embeddedFont>
      <p:font typeface="Century Gothic" pitchFamily="34" charset="0"/>
      <p:regular r:id="rId10"/>
      <p:bold r:id="rId11"/>
      <p:italic r:id="rId12"/>
      <p:boldItalic r:id="rId13"/>
    </p:embeddedFon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307DFC59-42B6-4D90-ACC0-5EE883B778D7}">
  <a:tblStyle styleId="{307DFC59-42B6-4D90-ACC0-5EE883B778D7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9" d="100"/>
          <a:sy n="89" d="100"/>
        </p:scale>
        <p:origin x="-403" y="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875620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1" name="Google Shape;13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1" name="Google Shape;141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aa2b649b90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g3aa2b649b90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a18d672fb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8" name="Google Shape;158;g3a18d672fb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75" name="Google Shape;17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0" name="Google Shape;190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 descr="C2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dt" idx="10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ftr" idx="11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раздела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5" descr="C2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ftr" idx="11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body" idx="1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2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3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4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body" idx="1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2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>
            <a:spLocks noGrp="1"/>
          </p:cNvSpPr>
          <p:nvPr>
            <p:ph type="pic" idx="2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анорамная фотография с подписью">
  <p:cSld name="Панорамная фотография с подписью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"/>
          <p:cNvSpPr txBox="1"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>
            <a:spLocks noGrp="1"/>
          </p:cNvSpPr>
          <p:nvPr>
            <p:ph type="pic" idx="2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Заголовок и подпись">
  <p:cSld name="Заголовок и подпись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2" descr="C2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12"/>
          <p:cNvSpPr txBox="1"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body" idx="1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ftr" idx="11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2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Цитата с подписью">
  <p:cSld name="Цитата с подписью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3" descr="C2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3"/>
          <p:cNvSpPr txBox="1"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body" idx="1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body" idx="2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0" name="Google Shape;90;p13"/>
          <p:cNvSpPr txBox="1">
            <a:spLocks noGrp="1"/>
          </p:cNvSpPr>
          <p:nvPr>
            <p:ph type="dt" idx="10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3"/>
          <p:cNvSpPr txBox="1">
            <a:spLocks noGrp="1"/>
          </p:cNvSpPr>
          <p:nvPr>
            <p:ph type="ftr" idx="11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ru-RU"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3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ru-RU" sz="8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Карточка имени">
  <p:cSld name="Карточка имени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4" descr="C2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4"/>
          <p:cNvSpPr txBox="1"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4"/>
          <p:cNvSpPr txBox="1">
            <a:spLocks noGrp="1"/>
          </p:cNvSpPr>
          <p:nvPr>
            <p:ph type="body" idx="1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dt" idx="10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ftr" idx="11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толбец с тремя рисунками">
  <p:cSld name="Столбец с тремя рисунками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5"/>
          <p:cNvSpPr txBox="1"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5"/>
          <p:cNvSpPr txBox="1"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5" name="Google Shape;105;p15"/>
          <p:cNvSpPr>
            <a:spLocks noGrp="1"/>
          </p:cNvSpPr>
          <p:nvPr>
            <p:ph type="pic" idx="2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1960"/>
              </a:srgbClr>
            </a:outerShdw>
          </a:effectLst>
        </p:spPr>
      </p:sp>
      <p:sp>
        <p:nvSpPr>
          <p:cNvPr id="106" name="Google Shape;106;p15"/>
          <p:cNvSpPr txBox="1">
            <a:spLocks noGrp="1"/>
          </p:cNvSpPr>
          <p:nvPr>
            <p:ph type="body" idx="3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7" name="Google Shape;107;p15"/>
          <p:cNvSpPr txBox="1">
            <a:spLocks noGrp="1"/>
          </p:cNvSpPr>
          <p:nvPr>
            <p:ph type="body" idx="4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08" name="Google Shape;108;p15"/>
          <p:cNvSpPr>
            <a:spLocks noGrp="1"/>
          </p:cNvSpPr>
          <p:nvPr>
            <p:ph type="pic" idx="5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1960"/>
              </a:srgbClr>
            </a:outerShdw>
          </a:effectLst>
        </p:spPr>
      </p:sp>
      <p:sp>
        <p:nvSpPr>
          <p:cNvPr id="109" name="Google Shape;109;p15"/>
          <p:cNvSpPr txBox="1">
            <a:spLocks noGrp="1"/>
          </p:cNvSpPr>
          <p:nvPr>
            <p:ph type="body" idx="6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0" name="Google Shape;110;p15"/>
          <p:cNvSpPr txBox="1">
            <a:spLocks noGrp="1"/>
          </p:cNvSpPr>
          <p:nvPr>
            <p:ph type="body" idx="7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1" name="Google Shape;111;p15"/>
          <p:cNvSpPr>
            <a:spLocks noGrp="1"/>
          </p:cNvSpPr>
          <p:nvPr>
            <p:ph type="pic" idx="8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50800" dist="50800" dir="5400000" algn="tl" rotWithShape="0">
              <a:srgbClr val="000000">
                <a:alpha val="41960"/>
              </a:srgbClr>
            </a:outerShdw>
          </a:effectLst>
        </p:spPr>
      </p:sp>
      <p:sp>
        <p:nvSpPr>
          <p:cNvPr id="112" name="Google Shape;112;p15"/>
          <p:cNvSpPr txBox="1">
            <a:spLocks noGrp="1"/>
          </p:cNvSpPr>
          <p:nvPr>
            <p:ph type="body" idx="9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3" name="Google Shape;113;p15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5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5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16"/>
          <p:cNvSpPr txBox="1">
            <a:spLocks noGrp="1"/>
          </p:cNvSpPr>
          <p:nvPr>
            <p:ph type="body" idx="1"/>
          </p:nvPr>
        </p:nvSpPr>
        <p:spPr>
          <a:xfrm rot="5400000">
            <a:off x="4083938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9" name="Google Shape;119;p16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6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6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Вертикальный заголовок и текст" type="vertTitleAndTx">
  <p:cSld name="VERTICAL_TITLE_AND_VERTICAL_TEXT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p17" descr="C2-HD-BTM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7"/>
          <p:cNvSpPr txBox="1">
            <a:spLocks noGrp="1"/>
          </p:cNvSpPr>
          <p:nvPr>
            <p:ph type="title"/>
          </p:nvPr>
        </p:nvSpPr>
        <p:spPr>
          <a:xfrm rot="5400000">
            <a:off x="8525934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1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17"/>
          <p:cNvSpPr txBox="1">
            <a:spLocks noGrp="1"/>
          </p:cNvSpPr>
          <p:nvPr>
            <p:ph type="dt" idx="10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7"/>
          <p:cNvSpPr txBox="1">
            <a:spLocks noGrp="1"/>
          </p:cNvSpPr>
          <p:nvPr>
            <p:ph type="ftr" idx="11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7"/>
          <p:cNvSpPr txBox="1">
            <a:spLocks noGrp="1"/>
          </p:cNvSpPr>
          <p:nvPr>
            <p:ph type="sldNum" idx="12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 descr="C2-HD-TOP.png"/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sz="4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sz="105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8"/>
          <p:cNvSpPr txBox="1">
            <a:spLocks noGrp="1"/>
          </p:cNvSpPr>
          <p:nvPr>
            <p:ph type="body" idx="1"/>
          </p:nvPr>
        </p:nvSpPr>
        <p:spPr>
          <a:xfrm>
            <a:off x="1126837" y="1557197"/>
            <a:ext cx="10123053" cy="1203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1330"/>
              <a:buNone/>
            </a:pPr>
            <a:r>
              <a:rPr lang="ru-RU" sz="3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Мобильный гид-симулятор для абитуриентов «Uni_versity »</a:t>
            </a:r>
            <a:endParaRPr sz="5400" b="1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4" name="Google Shape;13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7723" y="208322"/>
            <a:ext cx="909114" cy="1103242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18"/>
          <p:cNvSpPr/>
          <p:nvPr/>
        </p:nvSpPr>
        <p:spPr>
          <a:xfrm>
            <a:off x="4720871" y="577581"/>
            <a:ext cx="7361382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ru-RU" sz="1800" b="1" i="0" u="none" strike="noStrike" cap="none">
                <a:solidFill>
                  <a:srgbClr val="2F2F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Акселерационная программа «Техно-старт: МарГУ»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8"/>
          <p:cNvSpPr/>
          <p:nvPr/>
        </p:nvSpPr>
        <p:spPr>
          <a:xfrm>
            <a:off x="8008297" y="205945"/>
            <a:ext cx="3241593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2F2F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Акселератор МарГУ 12.25</a:t>
            </a:r>
            <a:endParaRPr sz="2000" b="0" i="0" u="none" strike="noStrike" cap="none">
              <a:solidFill>
                <a:srgbClr val="2F2F2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407360" y="2788353"/>
            <a:ext cx="5990603" cy="3754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Команда: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Хаматова Наталья - лидер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Просвирякова Софья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Тимшина Наталия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ru-RU" sz="2800" b="0" i="0" u="none" strike="noStrike" cap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Глунцова Александра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" name="Google Shape;138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68414" y="2788353"/>
            <a:ext cx="3580688" cy="3580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39100" y="3679796"/>
            <a:ext cx="3680711" cy="285479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/>
          <p:nvPr/>
        </p:nvSpPr>
        <p:spPr>
          <a:xfrm>
            <a:off x="6773900" y="2010575"/>
            <a:ext cx="4712400" cy="19203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FFCCFF"/>
          </a:solidFill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19"/>
          <p:cNvSpPr txBox="1"/>
          <p:nvPr/>
        </p:nvSpPr>
        <p:spPr>
          <a:xfrm>
            <a:off x="7266875" y="2332325"/>
            <a:ext cx="3857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ru-RU" sz="2000" b="1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В Uni_versity историю пройди – определись в студенческом пути!</a:t>
            </a:r>
            <a:endParaRPr sz="20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6" name="Google Shape;146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2025" y="2524700"/>
            <a:ext cx="3367626" cy="1920351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/>
          <p:nvPr/>
        </p:nvSpPr>
        <p:spPr>
          <a:xfrm>
            <a:off x="8389250" y="6119100"/>
            <a:ext cx="3680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1" i="0" u="none" strike="noStrike" cap="none">
                <a:solidFill>
                  <a:srgbClr val="2F2F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Акселерационная программа «Техно-старт: МарГУ»</a:t>
            </a:r>
            <a:endParaRPr sz="14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774800" y="1158625"/>
            <a:ext cx="108834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ru-RU" sz="2700" b="1" i="0" u="none" strike="noStrike" cap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Мобильный гид-симулятор для абитуриентов «Uni_versity »</a:t>
            </a:r>
            <a:endParaRPr sz="2700" b="0" i="0" u="none" strike="noStrike" cap="non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" name="Google Shape;153;p20"/>
          <p:cNvGraphicFramePr/>
          <p:nvPr/>
        </p:nvGraphicFramePr>
        <p:xfrm>
          <a:off x="3745888" y="1191442"/>
          <a:ext cx="4342450" cy="4490720"/>
        </p:xfrm>
        <a:graphic>
          <a:graphicData uri="http://schemas.openxmlformats.org/drawingml/2006/table">
            <a:tbl>
              <a:tblPr>
                <a:noFill/>
                <a:tableStyleId>{307DFC59-42B6-4D90-ACC0-5EE883B778D7}</a:tableStyleId>
              </a:tblPr>
              <a:tblGrid>
                <a:gridCol w="4342450"/>
              </a:tblGrid>
              <a:tr h="42625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ru-RU" sz="2400" b="1" u="none" strike="noStrike" cap="none">
                          <a:solidFill>
                            <a:srgbClr val="2D2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Решение: </a:t>
                      </a:r>
                      <a:endParaRPr sz="2400" b="1" u="none" strike="noStrike" cap="none">
                        <a:solidFill>
                          <a:srgbClr val="2D292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2400" b="1">
                        <a:solidFill>
                          <a:srgbClr val="2D292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2929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rgbClr val="2D2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Приложение со страницами вузов </a:t>
                      </a:r>
                      <a:endParaRPr sz="2400" u="none" strike="noStrike" cap="none">
                        <a:solidFill>
                          <a:srgbClr val="2D292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2929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rgbClr val="2D2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Захватывающие истории о жизни и правилах в университете</a:t>
                      </a:r>
                      <a:endParaRPr sz="2400" u="none" strike="noStrike" cap="none">
                        <a:solidFill>
                          <a:srgbClr val="2D292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2929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rgbClr val="2D2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Эмоциональная поддержка</a:t>
                      </a:r>
                      <a:endParaRPr sz="2400" u="none" strike="noStrike" cap="none">
                        <a:solidFill>
                          <a:srgbClr val="2D292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2929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rgbClr val="2D2929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Профориентационный контент </a:t>
                      </a:r>
                      <a:endParaRPr sz="2400" u="none" strike="noStrike" cap="none">
                        <a:solidFill>
                          <a:srgbClr val="2D292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D2929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Персонифицированную поддержку абитуриентов </a:t>
                      </a:r>
                      <a:endParaRPr sz="2400" u="none" strike="noStrike" cap="none">
                        <a:solidFill>
                          <a:srgbClr val="2D2929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0800" marR="50800" marT="50800" marB="508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54" name="Google Shape;154;p20"/>
          <p:cNvGraphicFramePr/>
          <p:nvPr/>
        </p:nvGraphicFramePr>
        <p:xfrm>
          <a:off x="490978" y="4294096"/>
          <a:ext cx="3034550" cy="2305325"/>
        </p:xfrm>
        <a:graphic>
          <a:graphicData uri="http://schemas.openxmlformats.org/drawingml/2006/table">
            <a:tbl>
              <a:tblPr>
                <a:noFill/>
                <a:tableStyleId>{307DFC59-42B6-4D90-ACC0-5EE883B778D7}</a:tableStyleId>
              </a:tblPr>
              <a:tblGrid>
                <a:gridCol w="3034550"/>
              </a:tblGrid>
              <a:tr h="2305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ru-RU" sz="2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Целевая аудитория</a:t>
                      </a:r>
                      <a:r>
                        <a:rPr lang="ru-RU" sz="2400" b="1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:</a:t>
                      </a:r>
                      <a:endParaRPr sz="2400" b="1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endParaRPr sz="2400" b="1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Абитуриенты 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</a:t>
                      </a:r>
                      <a:r>
                        <a:rPr lang="ru-RU" sz="240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одители</a:t>
                      </a: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школьников старших классов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6375" marR="36375" marT="36375" marB="3637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55" name="Google Shape;155;p20"/>
          <p:cNvGraphicFramePr/>
          <p:nvPr/>
        </p:nvGraphicFramePr>
        <p:xfrm>
          <a:off x="8283355" y="196375"/>
          <a:ext cx="3489800" cy="4211825"/>
        </p:xfrm>
        <a:graphic>
          <a:graphicData uri="http://schemas.openxmlformats.org/drawingml/2006/table">
            <a:tbl>
              <a:tblPr>
                <a:noFill/>
                <a:tableStyleId>{307DFC59-42B6-4D90-ACC0-5EE883B778D7}</a:tableStyleId>
              </a:tblPr>
              <a:tblGrid>
                <a:gridCol w="3489800"/>
              </a:tblGrid>
              <a:tr h="4211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2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Что делает? 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2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Помогает </a:t>
                      </a: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оценить преимущества и принять решение о поступлени</a:t>
                      </a:r>
                      <a:r>
                        <a:rPr lang="ru-RU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</a:t>
                      </a:r>
                      <a:endParaRPr sz="24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Адаптация студентов, преодоление   внутренних страхов и трудностей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0800" marR="50800" marT="50800" marB="508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Google Shape;160;p21"/>
          <p:cNvGraphicFramePr/>
          <p:nvPr/>
        </p:nvGraphicFramePr>
        <p:xfrm>
          <a:off x="4088201" y="1745650"/>
          <a:ext cx="3730825" cy="4135775"/>
        </p:xfrm>
        <a:graphic>
          <a:graphicData uri="http://schemas.openxmlformats.org/drawingml/2006/table">
            <a:tbl>
              <a:tblPr>
                <a:noFill/>
                <a:tableStyleId>{307DFC59-42B6-4D90-ACC0-5EE883B778D7}</a:tableStyleId>
              </a:tblPr>
              <a:tblGrid>
                <a:gridCol w="3730825"/>
              </a:tblGrid>
              <a:tr h="41357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ru-RU" sz="2400" b="1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Проблема: </a:t>
                      </a:r>
                      <a:endParaRPr sz="2400" b="1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2400" b="1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Повышение привлекательности вузов 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Рост успешности студентов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Низкая осведомлённость  абитуриентов при выборе университета</a:t>
                      </a:r>
                      <a:endParaRPr sz="2400" u="none" strike="noStrike" cap="none"/>
                    </a:p>
                  </a:txBody>
                  <a:tcPr marL="50800" marR="50800" marT="50800" marB="508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61" name="Google Shape;161;p21"/>
          <p:cNvGraphicFramePr/>
          <p:nvPr/>
        </p:nvGraphicFramePr>
        <p:xfrm>
          <a:off x="521550" y="2814850"/>
          <a:ext cx="3288100" cy="3759200"/>
        </p:xfrm>
        <a:graphic>
          <a:graphicData uri="http://schemas.openxmlformats.org/drawingml/2006/table">
            <a:tbl>
              <a:tblPr>
                <a:noFill/>
                <a:tableStyleId>{307DFC59-42B6-4D90-ACC0-5EE883B778D7}</a:tableStyleId>
              </a:tblPr>
              <a:tblGrid>
                <a:gridCol w="3288100"/>
              </a:tblGrid>
              <a:tr h="370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ru-RU" sz="2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Задачи: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endParaRPr sz="2400" b="1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Находить интересные кейсы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Внедрять л</a:t>
                      </a: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айфхаки 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Вовлекать аудиторию 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Заручиться партнерством университета </a:t>
                      </a:r>
                      <a:endParaRPr sz="2400" b="0" u="none" strike="noStrike" cap="non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50800" marR="85400" marT="50800" marB="508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graphicFrame>
        <p:nvGraphicFramePr>
          <p:cNvPr id="162" name="Google Shape;162;p21"/>
          <p:cNvGraphicFramePr/>
          <p:nvPr/>
        </p:nvGraphicFramePr>
        <p:xfrm>
          <a:off x="8072226" y="594863"/>
          <a:ext cx="3485225" cy="4124960"/>
        </p:xfrm>
        <a:graphic>
          <a:graphicData uri="http://schemas.openxmlformats.org/drawingml/2006/table">
            <a:tbl>
              <a:tblPr>
                <a:noFill/>
                <a:tableStyleId>{307DFC59-42B6-4D90-ACC0-5EE883B778D7}</a:tableStyleId>
              </a:tblPr>
              <a:tblGrid>
                <a:gridCol w="3485225"/>
              </a:tblGrid>
              <a:tr h="180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ru-RU" sz="2400" b="1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Что получают?</a:t>
                      </a:r>
                      <a:endParaRPr sz="2400" b="1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endParaRPr sz="2400" b="1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Рост вовлеченности абитуриентов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Снижение </a:t>
                      </a:r>
                      <a:r>
                        <a:rPr lang="ru-RU" sz="2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отчислений</a:t>
                      </a:r>
                      <a:endParaRPr sz="2400" b="0" i="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ru-RU" sz="2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(успеваемость, самостоятельн</a:t>
                      </a:r>
                      <a:r>
                        <a:rPr lang="ru-RU" sz="240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ые</a:t>
                      </a:r>
                      <a:r>
                        <a:rPr lang="ru-RU" sz="2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)</a:t>
                      </a:r>
                      <a:endParaRPr sz="2400" u="none" strike="noStrike" cap="none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marR="0" lvl="0" indent="-3810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Times New Roman"/>
                        <a:buChar char="●"/>
                      </a:pPr>
                      <a:r>
                        <a:rPr lang="ru-RU" sz="2400" b="0" i="0" u="none" strike="noStrike" cap="none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Формирование позитивного образа университетов </a:t>
                      </a:r>
                      <a:endParaRPr sz="2400" u="none" strike="noStrike" cap="none"/>
                    </a:p>
                  </a:txBody>
                  <a:tcPr marL="50800" marR="50800" marT="50800" marB="50800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/>
          <p:nvPr/>
        </p:nvSpPr>
        <p:spPr>
          <a:xfrm>
            <a:off x="3995650" y="2066225"/>
            <a:ext cx="3744300" cy="468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1.Создание минимально жизнеспособного продукта 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2.Тестовый запуск и сбор обратной связи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3.Масштабирование и активное продвижение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4.Расширение функционала и укрепление позиций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5.Меры поддержки и привлечения ресурсов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22"/>
          <p:cNvSpPr txBox="1"/>
          <p:nvPr/>
        </p:nvSpPr>
        <p:spPr>
          <a:xfrm>
            <a:off x="9040289" y="1146251"/>
            <a:ext cx="1392800" cy="836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Доходы и расходы </a:t>
            </a: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9" name="Google Shape;169;p22"/>
          <p:cNvSpPr txBox="1"/>
          <p:nvPr/>
        </p:nvSpPr>
        <p:spPr>
          <a:xfrm>
            <a:off x="761050" y="1146253"/>
            <a:ext cx="2740200" cy="10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Что уже есть?</a:t>
            </a:r>
            <a:b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Анализ рынка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" name="Google Shape;170;p22"/>
          <p:cNvSpPr/>
          <p:nvPr/>
        </p:nvSpPr>
        <p:spPr>
          <a:xfrm>
            <a:off x="7910725" y="2066225"/>
            <a:ext cx="4031100" cy="4689300"/>
          </a:xfrm>
          <a:prstGeom prst="rect">
            <a:avLst/>
          </a:prstGeom>
          <a:solidFill>
            <a:schemeClr val="lt2"/>
          </a:solidFill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 sz="36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0" i="0" u="none" strike="noStrike" cap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Бизнес-модель</a:t>
            </a:r>
            <a:endParaRPr sz="20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Приложение</a:t>
            </a:r>
            <a:r>
              <a:rPr lang="ru-RU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: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Пользователи: </a:t>
            </a:r>
            <a:r>
              <a:rPr lang="ru-RU" sz="2000" b="1" i="0" u="none" strike="noStrike" cap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98 тыс чел</a:t>
            </a:r>
            <a:r>
              <a:rPr lang="ru-RU" sz="2000" b="0" i="0" u="none" strike="noStrike" cap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Подписка: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Ежемесячная (в среднем 4 месяца): 95% - 179 руб/мес.</a:t>
            </a:r>
            <a:endParaRPr/>
          </a:p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lang="ru-RU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год 5 % - 1969 руб/год.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Доход:</a:t>
            </a:r>
            <a:r>
              <a:rPr lang="ru-RU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000" b="1" i="0" u="none" strike="noStrike" cap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5,4 млн. руб.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Расход: 4,4 млн. руб (включая  налоги, бухгалтерию, сервисы и прочее ) Команда: 6 человек</a:t>
            </a:r>
            <a:endParaRPr sz="2000" b="0" i="0" u="none" strike="noStrike" cap="none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Чистая прибыль: </a:t>
            </a:r>
            <a:r>
              <a:rPr lang="ru-RU" sz="2000" b="1" i="0" u="none" strike="noStrike" cap="non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917 тыс. руб (17%)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0" i="0" u="none" strike="noStrike" cap="none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Google Shape;171;p22"/>
          <p:cNvSpPr txBox="1"/>
          <p:nvPr/>
        </p:nvSpPr>
        <p:spPr>
          <a:xfrm>
            <a:off x="4497635" y="1270217"/>
            <a:ext cx="2495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r>
              <a:rPr lang="ru-RU" sz="2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нам нужно?</a:t>
            </a:r>
            <a:endParaRPr sz="2400" b="0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2" name="Google Shape;172;p22"/>
          <p:cNvSpPr/>
          <p:nvPr/>
        </p:nvSpPr>
        <p:spPr>
          <a:xfrm>
            <a:off x="256075" y="2066225"/>
            <a:ext cx="3568800" cy="46893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7030A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TAM</a:t>
            </a: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Рынок мобильных приложений  </a:t>
            </a:r>
            <a:r>
              <a:rPr lang="ru-RU" sz="20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237 млдр руб</a:t>
            </a: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SAM</a:t>
            </a: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Lifestyle 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Crew studentZ (ЦФО,ПФО,УФО),</a:t>
            </a:r>
            <a:endParaRPr sz="2000" baseline="30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0,03%  </a:t>
            </a:r>
            <a:r>
              <a:rPr lang="ru-RU" sz="20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59 млн руб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SOM</a:t>
            </a: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Uni_versity, </a:t>
            </a:r>
            <a:endParaRPr sz="2000">
              <a:solidFill>
                <a:schemeClr val="dk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ru-RU" sz="2000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9%  </a:t>
            </a:r>
            <a:r>
              <a:rPr lang="ru-RU" sz="20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5,4 млн руб</a:t>
            </a:r>
            <a:endParaRPr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3"/>
          <p:cNvSpPr txBox="1">
            <a:spLocks noGrp="1"/>
          </p:cNvSpPr>
          <p:nvPr>
            <p:ph type="title"/>
          </p:nvPr>
        </p:nvSpPr>
        <p:spPr>
          <a:xfrm>
            <a:off x="3142210" y="1068224"/>
            <a:ext cx="6440855" cy="615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"/>
              <a:buNone/>
            </a:pPr>
            <a:r>
              <a:rPr lang="ru-RU" sz="3200" b="1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КОМАНДА ПРОЕКТА</a:t>
            </a:r>
            <a:r>
              <a:rPr lang="ru-RU" sz="32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ru-RU" sz="3200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3200" b="1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8" name="Google Shape;178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645" y="165137"/>
            <a:ext cx="909114" cy="1103242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3"/>
          <p:cNvSpPr/>
          <p:nvPr/>
        </p:nvSpPr>
        <p:spPr>
          <a:xfrm>
            <a:off x="8266544" y="165137"/>
            <a:ext cx="37314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1" u="none" strike="noStrike" cap="none">
                <a:solidFill>
                  <a:srgbClr val="2F2F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Акселерационная программа «Техно-старт: МарГУ»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6018997" y="4433484"/>
            <a:ext cx="2817091" cy="1433337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Тимшина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Наталия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Михайловна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3"/>
              <a:buFont typeface="Calibri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ПРОИЗВОДИТЕЛЬ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" name="Google Shape;181;p23"/>
          <p:cNvSpPr txBox="1"/>
          <p:nvPr/>
        </p:nvSpPr>
        <p:spPr>
          <a:xfrm>
            <a:off x="8654684" y="4387824"/>
            <a:ext cx="2450488" cy="1478997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Просвирякова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Софья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Евгеньевна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3"/>
              <a:buFont typeface="Calibri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ПРОИЗВОДИТЕЛЬ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23"/>
          <p:cNvSpPr txBox="1"/>
          <p:nvPr/>
        </p:nvSpPr>
        <p:spPr>
          <a:xfrm>
            <a:off x="3559041" y="4433484"/>
            <a:ext cx="2817091" cy="1433339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Глунцова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Александра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Максимовна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43"/>
              <a:buFont typeface="Calibri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ПРОИЗВОДИТЕЛЬ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" name="Google Shape;183;p23"/>
          <p:cNvSpPr txBox="1"/>
          <p:nvPr/>
        </p:nvSpPr>
        <p:spPr>
          <a:xfrm>
            <a:off x="1158759" y="4320424"/>
            <a:ext cx="2730429" cy="1659461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1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Хаматова</a:t>
            </a: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Наталья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Александровна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6"/>
              <a:buFont typeface="Calibri"/>
              <a:buNone/>
            </a:pPr>
            <a:endParaRPr sz="18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2075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29"/>
              <a:buFont typeface="Calibri"/>
              <a:buNone/>
            </a:pPr>
            <a:r>
              <a:rPr lang="ru-RU" sz="2000" b="1" i="0" u="none" strike="noStrike" cap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ЛИДЕР</a:t>
            </a:r>
            <a:endParaRPr sz="1800" b="1" i="0" u="none" strike="noStrike" cap="non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84" name="Google Shape;184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62638" y="1986319"/>
            <a:ext cx="2106236" cy="2106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836088" y="2030077"/>
            <a:ext cx="2087680" cy="2087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84476" y="2011521"/>
            <a:ext cx="2087680" cy="2106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889188" y="2011521"/>
            <a:ext cx="2106236" cy="21062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7723" y="165137"/>
            <a:ext cx="909114" cy="110324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4"/>
          <p:cNvSpPr/>
          <p:nvPr/>
        </p:nvSpPr>
        <p:spPr>
          <a:xfrm>
            <a:off x="8266544" y="165137"/>
            <a:ext cx="37314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1" u="none" strike="noStrike" cap="none">
                <a:solidFill>
                  <a:srgbClr val="2F2F2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Акселерационная программа «Техно-старт: МарГУ»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4"/>
          <p:cNvSpPr txBox="1"/>
          <p:nvPr/>
        </p:nvSpPr>
        <p:spPr>
          <a:xfrm>
            <a:off x="5597335" y="6198954"/>
            <a:ext cx="70830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1" i="1" u="none" strike="noStrike" cap="non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https://pt.2035.university/project/mobilnyj-gid-simulator-dla-abiturientov-university-margu</a:t>
            </a:r>
            <a:endParaRPr sz="1200" b="1" i="1" u="none" strike="noStrike" cap="none">
              <a:solidFill>
                <a:srgbClr val="00206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5" name="Google Shape;195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54863" y="2815212"/>
            <a:ext cx="3106374" cy="3182426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4"/>
          <p:cNvSpPr txBox="1"/>
          <p:nvPr/>
        </p:nvSpPr>
        <p:spPr>
          <a:xfrm>
            <a:off x="3624175" y="1965625"/>
            <a:ext cx="5272500" cy="8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20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Лидер команды</a:t>
            </a:r>
            <a:endParaRPr sz="2400" b="1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92075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Хаматова</a:t>
            </a:r>
            <a:r>
              <a:rPr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ru-RU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Наталья Александровна</a:t>
            </a:r>
            <a:endParaRPr sz="2400" b="1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97" name="Google Shape;197;p24" title="картинка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42075" y="2675025"/>
            <a:ext cx="3409951" cy="3462826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24"/>
          <p:cNvSpPr txBox="1"/>
          <p:nvPr/>
        </p:nvSpPr>
        <p:spPr>
          <a:xfrm>
            <a:off x="1625850" y="1035925"/>
            <a:ext cx="8940300" cy="48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Мобильный гид-симулятор для абитуриентов «Uni_versity »</a:t>
            </a:r>
            <a:endParaRPr sz="2200" b="1">
              <a:solidFill>
                <a:srgbClr val="7030A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9" name="Google Shape;199;p24"/>
          <p:cNvSpPr txBox="1"/>
          <p:nvPr/>
        </p:nvSpPr>
        <p:spPr>
          <a:xfrm>
            <a:off x="2718925" y="1525225"/>
            <a:ext cx="7083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Контакты для связи:</a:t>
            </a:r>
            <a:endParaRPr sz="2200"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лед самолета">
  <a:themeElements>
    <a:clrScheme name="Серая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Произвольный</PresentationFormat>
  <Paragraphs>136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Century Gothic</vt:lpstr>
      <vt:lpstr>Times New Roman</vt:lpstr>
      <vt:lpstr>Lato</vt:lpstr>
      <vt:lpstr>Calibri</vt:lpstr>
      <vt:lpstr>След самолета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КОМАНДА ПРОЕКТА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Хаматова</dc:creator>
  <cp:lastModifiedBy>Наталья Хаматова</cp:lastModifiedBy>
  <cp:revision>2</cp:revision>
  <dcterms:modified xsi:type="dcterms:W3CDTF">2025-11-26T19:26:25Z</dcterms:modified>
</cp:coreProperties>
</file>