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83B7"/>
    <a:srgbClr val="B06667"/>
    <a:srgbClr val="4E67C7"/>
    <a:srgbClr val="403152"/>
    <a:srgbClr val="B3A2C7"/>
    <a:srgbClr val="DBEEF4"/>
    <a:srgbClr val="F4EFF3"/>
    <a:srgbClr val="9546DE"/>
    <a:srgbClr val="94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94601" autoAdjust="0"/>
  </p:normalViewPr>
  <p:slideViewPr>
    <p:cSldViewPr>
      <p:cViewPr varScale="1">
        <p:scale>
          <a:sx n="144" d="100"/>
          <a:sy n="144" d="100"/>
        </p:scale>
        <p:origin x="462" y="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BF8D-F112-4B47-A20F-9AB1D6D5AC1B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5935B-52F9-49D9-AD9F-B17F2EA0E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0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42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1pPr>
    <a:lvl2pPr indent="143492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2pPr>
    <a:lvl3pPr indent="286984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3pPr>
    <a:lvl4pPr indent="430477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4pPr>
    <a:lvl5pPr indent="573969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5pPr>
    <a:lvl6pPr indent="717461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6pPr>
    <a:lvl7pPr indent="860953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7pPr>
    <a:lvl8pPr indent="1004446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8pPr>
    <a:lvl9pPr indent="1147938" defTabSz="286984" latinLnBrk="0">
      <a:spcBef>
        <a:spcPts val="439"/>
      </a:spcBef>
      <a:defRPr sz="14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0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8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4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1097" y="4882307"/>
            <a:ext cx="235918" cy="233674"/>
          </a:xfrm>
          <a:prstGeom prst="rect">
            <a:avLst/>
          </a:prstGeom>
        </p:spPr>
        <p:txBody>
          <a:bodyPr lIns="31887" tIns="31887" rIns="31887" bIns="31887" anchor="t"/>
          <a:lstStyle>
            <a:lvl1pPr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1097" y="4882307"/>
            <a:ext cx="235918" cy="233674"/>
          </a:xfrm>
          <a:prstGeom prst="rect">
            <a:avLst/>
          </a:prstGeom>
        </p:spPr>
        <p:txBody>
          <a:bodyPr lIns="31887" tIns="31887" rIns="31887" bIns="31887" anchor="t"/>
          <a:lstStyle>
            <a:lvl1pPr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4" tIns="40814" rIns="40814" bIns="40814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4" tIns="40814" rIns="40814" bIns="40814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98497" y="4405169"/>
            <a:ext cx="217077" cy="220925"/>
          </a:xfrm>
          <a:prstGeom prst="rect">
            <a:avLst/>
          </a:prstGeom>
          <a:ln w="12700">
            <a:miter lim="400000"/>
          </a:ln>
        </p:spPr>
        <p:txBody>
          <a:bodyPr wrap="none" lIns="40814" tIns="40814" rIns="40814" bIns="40814" anchor="ctr">
            <a:spAutoFit/>
          </a:bodyPr>
          <a:lstStyle>
            <a:lvl1pPr algn="r" defTabSz="447416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86984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573969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860953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147938" algn="l" defTabSz="4304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73386" marR="0" indent="-173386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99212" marR="0" indent="-383974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889740" marR="0" indent="-459264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76503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391741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678726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965710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252695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539679" marR="0" indent="-530788" algn="l" defTabSz="430477" rtl="0" latinLnBrk="0">
        <a:lnSpc>
          <a:spcPct val="90000"/>
        </a:lnSpc>
        <a:spcBef>
          <a:spcPts val="439"/>
        </a:spcBef>
        <a:spcAft>
          <a:spcPts val="0"/>
        </a:spcAft>
        <a:buClrTx/>
        <a:buSzPct val="100000"/>
        <a:buFont typeface="Arial"/>
        <a:buChar char="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474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11.jpe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jp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1.jpeg"/><Relationship Id="rId5" Type="http://schemas.openxmlformats.org/officeDocument/2006/relationships/image" Target="../media/image16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image" Target="../media/image16.emf"/><Relationship Id="rId1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F28433F2-4C44-33D8-BCDA-9AF73B0D7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45148"/>
              </p:ext>
            </p:extLst>
          </p:nvPr>
        </p:nvGraphicFramePr>
        <p:xfrm>
          <a:off x="4135891" y="394873"/>
          <a:ext cx="3163031" cy="439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orelDRAW" r:id="rId4" imgW="3461956" imgH="7362145" progId="CorelDraw.Graphic.25">
                  <p:embed/>
                </p:oleObj>
              </mc:Choice>
              <mc:Fallback>
                <p:oleObj name="CorelDRAW" r:id="rId4" imgW="3461956" imgH="7362145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5891" y="394873"/>
                        <a:ext cx="3163031" cy="4393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&lt;краткое название проекта&gt;"/>
          <p:cNvSpPr txBox="1"/>
          <p:nvPr/>
        </p:nvSpPr>
        <p:spPr>
          <a:xfrm>
            <a:off x="255649" y="1811164"/>
            <a:ext cx="5581742" cy="132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350" tIns="45350" rIns="45350" bIns="45350">
            <a:spAutoFit/>
          </a:bodyPr>
          <a:lstStyle>
            <a:lvl1pPr indent="39687" algn="r" defTabSz="1300162">
              <a:defRPr sz="6000">
                <a:solidFill>
                  <a:srgbClr val="53585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/>
            <a:r>
              <a:rPr lang="ru-RU" sz="4000" spc="-1" dirty="0">
                <a:solidFill>
                  <a:srgbClr val="000000"/>
                </a:solidFill>
                <a:latin typeface="Trebuchet MS"/>
              </a:rPr>
              <a:t>Домашний кардиограф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&lt;развёрнутое название проекта&gt;…"/>
          <p:cNvSpPr txBox="1"/>
          <p:nvPr/>
        </p:nvSpPr>
        <p:spPr>
          <a:xfrm>
            <a:off x="320742" y="3446502"/>
            <a:ext cx="5186239" cy="40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algn="l" defTabSz="447416">
              <a:defRPr sz="22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Имя, Фамилия (выступающего)"/>
          <p:cNvSpPr txBox="1"/>
          <p:nvPr/>
        </p:nvSpPr>
        <p:spPr>
          <a:xfrm>
            <a:off x="270493" y="3323922"/>
            <a:ext cx="4178127" cy="40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r" defTabSz="712787">
              <a:defRPr sz="22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70" descr="blob:https://web.telegram.org/cbc4574e-1df7-4f78-a4e1-865627dba4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1" y="652645"/>
            <a:ext cx="4298241" cy="38781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47342" y="4888780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12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9" y="282918"/>
            <a:ext cx="1604784" cy="6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лайд 9. Финансовая модель."/>
          <p:cNvSpPr txBox="1"/>
          <p:nvPr/>
        </p:nvSpPr>
        <p:spPr>
          <a:xfrm>
            <a:off x="539552" y="915566"/>
            <a:ext cx="289249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Финансовая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модель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</a:t>
            </a:r>
          </a:p>
        </p:txBody>
      </p:sp>
      <p:graphicFrame>
        <p:nvGraphicFramePr>
          <p:cNvPr id="74" name="Таблица 3"/>
          <p:cNvGraphicFramePr/>
          <p:nvPr>
            <p:extLst>
              <p:ext uri="{D42A27DB-BD31-4B8C-83A1-F6EECF244321}">
                <p14:modId xmlns:p14="http://schemas.microsoft.com/office/powerpoint/2010/main" val="2028182184"/>
              </p:ext>
            </p:extLst>
          </p:nvPr>
        </p:nvGraphicFramePr>
        <p:xfrm>
          <a:off x="179513" y="1419622"/>
          <a:ext cx="6120679" cy="295218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35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9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92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92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2201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25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26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</a:t>
                      </a:r>
                      <a:r>
                        <a:rPr lang="en-US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7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8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947BB2"/>
                          </a:solidFill>
                          <a:latin typeface="DINPro-Bold"/>
                          <a:ea typeface="DINPro-Bold"/>
                          <a:cs typeface="DINPro-Bold"/>
                          <a:sym typeface="DINPro-Bold"/>
                        </a:rPr>
                        <a:t>9</a:t>
                      </a:r>
                      <a:endParaRPr sz="1300" dirty="0">
                        <a:solidFill>
                          <a:srgbClr val="947BB2"/>
                        </a:solidFill>
                        <a:latin typeface="DINPro-Bold"/>
                        <a:ea typeface="DINPro-Bold"/>
                        <a:cs typeface="DINPro-Bold"/>
                        <a:sym typeface="DINPro-Bold"/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Выручка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840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(120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2 555 000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(365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5 110 000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(730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7 000 000</a:t>
                      </a:r>
                    </a:p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(1000 </a:t>
                      </a:r>
                      <a:r>
                        <a:rPr lang="ru-RU" sz="1300" dirty="0" err="1" smtClean="0"/>
                        <a:t>приб</a:t>
                      </a:r>
                      <a:r>
                        <a:rPr lang="ru-RU" sz="1300" dirty="0" smtClean="0"/>
                        <a:t>.)</a:t>
                      </a:r>
                      <a:endParaRPr lang="ru-RU"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Затраты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на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продажи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24 000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282 000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785 000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</a:t>
                      </a:r>
                      <a:r>
                        <a:rPr lang="ru-RU" sz="1300" baseline="0" dirty="0" smtClean="0"/>
                        <a:t> 460 000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1 900 000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Валовая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прибыль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46 000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558 000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1 770 000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3 650 000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5 100 000</a:t>
                      </a:r>
                      <a:endParaRPr sz="1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Валовая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прибыль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%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65,7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66,1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67,2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67,4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67,9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defTabSz="1828800">
                        <a:lnSpc>
                          <a:spcPct val="70000"/>
                        </a:lnSpc>
                        <a:defRPr sz="1800"/>
                      </a:pP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Затраты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на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ведение</a:t>
                      </a:r>
                      <a:r>
                        <a:rPr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 </a:t>
                      </a:r>
                      <a:r>
                        <a:rPr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дела</a:t>
                      </a:r>
                      <a:endParaRPr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INPro-Regular"/>
                        <a:ea typeface="DINPro-Regular"/>
                        <a:cs typeface="DINPro-Regular"/>
                        <a:sym typeface="DINPro-Regular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7000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90 000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328 500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657 000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900 000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965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13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rPr>
                        <a:t>EBITDA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48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581 000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B06667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/>
                        <a:t>1 833 000</a:t>
                      </a:r>
                      <a:endParaRPr sz="1300" dirty="0"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rgbClr val="B06667"/>
                          </a:solidFill>
                        </a:rPr>
                        <a:t>3 767 </a:t>
                      </a:r>
                      <a:r>
                        <a:rPr lang="ru-RU" sz="1300" baseline="0" dirty="0" smtClean="0">
                          <a:solidFill>
                            <a:srgbClr val="B06667"/>
                          </a:solidFill>
                        </a:rPr>
                        <a:t>000</a:t>
                      </a:r>
                      <a:endParaRPr sz="1300" dirty="0">
                        <a:solidFill>
                          <a:srgbClr val="B06667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2400" u="sng">
                          <a:solidFill>
                            <a:srgbClr val="1E1E23"/>
                          </a:solidFill>
                          <a:latin typeface="DINPro-Regular"/>
                          <a:ea typeface="DINPro-Regular"/>
                          <a:cs typeface="DINPro-Regular"/>
                          <a:sym typeface="DINPro-Regular"/>
                        </a:defRPr>
                      </a:pPr>
                      <a:r>
                        <a:rPr lang="ru-RU" sz="1300" dirty="0" smtClean="0">
                          <a:solidFill>
                            <a:srgbClr val="B06667"/>
                          </a:solidFill>
                        </a:rPr>
                        <a:t>5 252 000</a:t>
                      </a:r>
                      <a:endParaRPr sz="1300" dirty="0">
                        <a:solidFill>
                          <a:srgbClr val="B06667"/>
                        </a:solidFill>
                      </a:endParaRP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5E8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710932"/>
            <a:ext cx="2341796" cy="2315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18" y="3822556"/>
            <a:ext cx="829628" cy="2310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8786004" y="480399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0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edInvestGroup | Mos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лайд 10. Достижение и Следующие шаги"/>
          <p:cNvSpPr txBox="1"/>
          <p:nvPr/>
        </p:nvSpPr>
        <p:spPr>
          <a:xfrm>
            <a:off x="539552" y="865660"/>
            <a:ext cx="3888432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Достижение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ледующие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шаги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Что вы уже сделали (в порядке снижения значимости для успешного бизнеса):…">
            <a:extLst>
              <a:ext uri="{FF2B5EF4-FFF2-40B4-BE49-F238E27FC236}">
                <a16:creationId xmlns="" xmlns:a16="http://schemas.microsoft.com/office/drawing/2014/main" id="{A5A4C0B2-F706-E20B-8AD7-8C797E162D3A}"/>
              </a:ext>
            </a:extLst>
          </p:cNvPr>
          <p:cNvSpPr txBox="1"/>
          <p:nvPr/>
        </p:nvSpPr>
        <p:spPr>
          <a:xfrm>
            <a:off x="4918980" y="1247796"/>
            <a:ext cx="3744839" cy="285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Планируется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: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В 2025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-Интеграция ИИ ИСП РАН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-Проведение медицинского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тестирования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В 2026</a:t>
            </a:r>
          </a:p>
          <a:p>
            <a:pPr algn="l" defTabSz="447416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-Финальная доработка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-Пилотный запуск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-Организация производства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3012" y="1908895"/>
            <a:ext cx="35214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99592" y="1698686"/>
            <a:ext cx="104932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Сентябрь 2024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7408" y="2283718"/>
            <a:ext cx="9980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Декабрь 2024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776" y="2855690"/>
            <a:ext cx="100444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Февраль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0439" y="3405390"/>
            <a:ext cx="7864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1200" dirty="0" smtClean="0">
                <a:solidFill>
                  <a:srgbClr val="4E67C7"/>
                </a:solidFill>
              </a:rPr>
              <a:t>Март </a:t>
            </a:r>
            <a:r>
              <a:rPr lang="ru-RU" sz="1200" dirty="0">
                <a:solidFill>
                  <a:srgbClr val="4E67C7"/>
                </a:solidFill>
              </a:rPr>
              <a:t>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9090" y="4037364"/>
            <a:ext cx="73032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Май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8993" y="4731990"/>
            <a:ext cx="104932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4E67C7"/>
                </a:solidFill>
              </a:rPr>
              <a:t>Сентябрь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4E67C7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2025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4E67C7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773" y="3776315"/>
            <a:ext cx="1124107" cy="647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1419" y="3934344"/>
            <a:ext cx="115351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Получение гранта</a:t>
            </a:r>
            <a:b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 </a:t>
            </a:r>
          </a:p>
          <a:p>
            <a:pPr defTabSz="584200"/>
            <a:r>
              <a:rPr lang="ru-RU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МедИнвестГрупп</a:t>
            </a:r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8820472" y="487048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3" y="4731990"/>
            <a:ext cx="335157" cy="72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638" y="4671815"/>
            <a:ext cx="555665" cy="192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584200"/>
            <a:r>
              <a:rPr lang="ru-RU" sz="65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победа</a:t>
            </a:r>
            <a:endParaRPr lang="ru-RU" sz="6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1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edInvestGroup | Mosc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39952" y="1372711"/>
            <a:ext cx="4431406" cy="3127039"/>
          </a:xfrm>
          <a:prstGeom prst="roundRect">
            <a:avLst/>
          </a:prstGeom>
          <a:solidFill>
            <a:srgbClr val="B483B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75" y="1372711"/>
            <a:ext cx="3532167" cy="3127039"/>
          </a:xfrm>
          <a:prstGeom prst="roundRect">
            <a:avLst/>
          </a:prstGeom>
          <a:solidFill>
            <a:srgbClr val="B483B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676456" y="4731990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AutoShape 2" descr="blob:https://web.telegram.org/2e010291-bf39-4780-827b-a3ed915942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09" y="1598363"/>
            <a:ext cx="3955492" cy="2662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3123" r="19827" b="8658"/>
          <a:stretch/>
        </p:blipFill>
        <p:spPr>
          <a:xfrm>
            <a:off x="469543" y="1728390"/>
            <a:ext cx="3255913" cy="24156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3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edInvestGroup | Mos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ФИ(О) контактного лица…"/>
          <p:cNvSpPr txBox="1"/>
          <p:nvPr/>
        </p:nvSpPr>
        <p:spPr>
          <a:xfrm>
            <a:off x="4138442" y="2139702"/>
            <a:ext cx="4495032" cy="110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7-904-962-16-01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spcBef>
                <a:spcPts val="1255"/>
              </a:spcBef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aroslavskorobogatov59539@gmail.com</a:t>
            </a: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85" name="Слайд 12. Контактная информация"/>
          <p:cNvSpPr txBox="1"/>
          <p:nvPr/>
        </p:nvSpPr>
        <p:spPr>
          <a:xfrm>
            <a:off x="4138442" y="1563638"/>
            <a:ext cx="4396107" cy="759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Слайд</a:t>
            </a: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 </a:t>
            </a: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Контактная</a:t>
            </a: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</a:t>
            </a:r>
            <a:endParaRPr sz="22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9" y="1027723"/>
            <a:ext cx="2820052" cy="269615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71600" y="1203598"/>
            <a:ext cx="2448271" cy="2376264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82"/>
            <a:ext cx="2016224" cy="19545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лайд 1. Описание проблемы"/>
          <p:cNvSpPr txBox="1"/>
          <p:nvPr/>
        </p:nvSpPr>
        <p:spPr>
          <a:xfrm>
            <a:off x="347580" y="1084495"/>
            <a:ext cx="3891160" cy="72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Причины смертности в РФ за 2023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0595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539"/>
          <a:stretch/>
        </p:blipFill>
        <p:spPr>
          <a:xfrm>
            <a:off x="0" y="1865716"/>
            <a:ext cx="4586320" cy="2663917"/>
          </a:xfrm>
          <a:prstGeom prst="rect">
            <a:avLst/>
          </a:prstGeom>
        </p:spPr>
      </p:pic>
      <p:sp>
        <p:nvSpPr>
          <p:cNvPr id="9" name="Слайд 1. Описание проблемы"/>
          <p:cNvSpPr txBox="1"/>
          <p:nvPr/>
        </p:nvSpPr>
        <p:spPr>
          <a:xfrm>
            <a:off x="4999565" y="1059582"/>
            <a:ext cx="4144435" cy="1036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профилактических </a:t>
            </a:r>
          </a:p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посещений кардиолога людей с ССЗ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03" y="1822744"/>
            <a:ext cx="4198700" cy="269657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841439" y="4876006"/>
            <a:ext cx="142943" cy="233674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5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edInvestGroup | Mosc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 чем уникальность или инновационность технологии?…"/>
          <p:cNvSpPr txBox="1"/>
          <p:nvPr/>
        </p:nvSpPr>
        <p:spPr>
          <a:xfrm>
            <a:off x="613514" y="1756888"/>
            <a:ext cx="7853661" cy="28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 defTabSz="447416">
              <a:spcBef>
                <a:spcPts val="1632"/>
              </a:spcBef>
              <a:buClr>
                <a:srgbClr val="C82506"/>
              </a:buClr>
              <a:buSzPct val="100000"/>
              <a:defRPr sz="30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Слайд 2. Решение / Технология"/>
          <p:cNvSpPr txBox="1"/>
          <p:nvPr/>
        </p:nvSpPr>
        <p:spPr>
          <a:xfrm>
            <a:off x="395536" y="1053361"/>
            <a:ext cx="2599140" cy="72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Технология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200" dirty="0"/>
              <a:t>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261670"/>
            <a:ext cx="3600400" cy="82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54" y="2210524"/>
            <a:ext cx="1468447" cy="2724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26336"/>
            <a:ext cx="1520606" cy="2691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5" y="1626048"/>
            <a:ext cx="4188456" cy="291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20472" y="4824312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edInvestGroup | Mosc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лайд 3. Доказательство эффективности"/>
          <p:cNvSpPr txBox="1"/>
          <p:nvPr/>
        </p:nvSpPr>
        <p:spPr>
          <a:xfrm>
            <a:off x="421333" y="1059582"/>
            <a:ext cx="3612238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Доказательство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эффективности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48" name="В чем преимущество вашего подхода / технологии и инновации при решении проблемы?…"/>
          <p:cNvSpPr txBox="1"/>
          <p:nvPr/>
        </p:nvSpPr>
        <p:spPr>
          <a:xfrm>
            <a:off x="467544" y="1707654"/>
            <a:ext cx="4680520" cy="31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1.Студ.стартап на проведение пилота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2.Реализуется тестирование в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мед.клиниках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средства выигранного гранта от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МедИнвестГрупп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(Результаты к февралю 2026 года)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3.Патент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 ЭВМ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Результаты тестирования в НГТУ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5.Публикации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НПК</a:t>
            </a:r>
          </a:p>
          <a:p>
            <a:pPr algn="l" defTabSz="447416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6.Публикации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ТАСС Наука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C3E4757-9E71-55E4-34DD-88A22C11F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26587"/>
              </p:ext>
            </p:extLst>
          </p:nvPr>
        </p:nvGraphicFramePr>
        <p:xfrm>
          <a:off x="5868144" y="939783"/>
          <a:ext cx="2952328" cy="403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orelDRAW" r:id="rId4" imgW="5321594" imgH="6578781" progId="CorelDraw.Graphic.25">
                  <p:embed/>
                </p:oleObj>
              </mc:Choice>
              <mc:Fallback>
                <p:oleObj name="CorelDRAW" r:id="rId4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144" y="939783"/>
                        <a:ext cx="2952328" cy="403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26" y="1003911"/>
            <a:ext cx="2750072" cy="390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8845380" y="4801445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6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edInvestGroup | Mosc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371390" y="3301398"/>
            <a:ext cx="4100913" cy="1476000"/>
          </a:xfrm>
          <a:prstGeom prst="roundRect">
            <a:avLst/>
          </a:prstGeom>
          <a:solidFill>
            <a:srgbClr val="B3A2C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Объем рынка в РФ и в мире (данные статистики или в крайнем случае, гипотеза с собственным расчетом*)…"/>
          <p:cNvSpPr txBox="1"/>
          <p:nvPr/>
        </p:nvSpPr>
        <p:spPr>
          <a:xfrm>
            <a:off x="-180528" y="1623702"/>
            <a:ext cx="8209732" cy="28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 defTabSz="447416">
              <a:spcBef>
                <a:spcPts val="1632"/>
              </a:spcBef>
              <a:buClr>
                <a:srgbClr val="C82506"/>
              </a:buClr>
              <a:buSzPct val="100000"/>
              <a:defRPr sz="30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Слайд 4. Рынок"/>
          <p:cNvSpPr txBox="1"/>
          <p:nvPr/>
        </p:nvSpPr>
        <p:spPr>
          <a:xfrm>
            <a:off x="539552" y="925724"/>
            <a:ext cx="2448272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algn="l"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Рынок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52" name="Вывод о потенциале и динамике роста рынка"/>
          <p:cNvSpPr txBox="1"/>
          <p:nvPr/>
        </p:nvSpPr>
        <p:spPr>
          <a:xfrm>
            <a:off x="683568" y="4332233"/>
            <a:ext cx="8249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2200">
                <a:solidFill>
                  <a:srgbClr val="40404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520" y="1707654"/>
            <a:ext cx="3024336" cy="3132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411919"/>
            <a:ext cx="2736304" cy="2427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3588" y="2892273"/>
            <a:ext cx="1800200" cy="19473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Слайд 4. Рынок"/>
          <p:cNvSpPr txBox="1"/>
          <p:nvPr/>
        </p:nvSpPr>
        <p:spPr>
          <a:xfrm>
            <a:off x="575556" y="1988972"/>
            <a:ext cx="2448272" cy="6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4" tIns="40814" rIns="40814" bIns="40814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dirty="0" smtClean="0">
                <a:solidFill>
                  <a:srgbClr val="F4EF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– 300</a:t>
            </a:r>
            <a:r>
              <a:rPr lang="ru-RU" sz="2000" dirty="0" smtClean="0">
                <a:solidFill>
                  <a:srgbClr val="F4EF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Млрд</a:t>
            </a:r>
            <a:endParaRPr sz="2000" dirty="0">
              <a:solidFill>
                <a:srgbClr val="F4EFF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47416">
              <a:defRPr sz="26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8037" y="2576018"/>
            <a:ext cx="2023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dirty="0" smtClean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 </a:t>
            </a:r>
            <a:r>
              <a:rPr lang="en-US" sz="2000" dirty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smtClean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sz="2000" dirty="0">
                <a:solidFill>
                  <a:srgbClr val="DBEE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Млрд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3097" y="371180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7416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dirty="0" smtClean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ru-RU" sz="1800" dirty="0">
                <a:solidFill>
                  <a:srgbClr val="4031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Млрд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4321" y="1052972"/>
            <a:ext cx="54443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Рынок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измерительных приборов для здоровья в 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РФ - </a:t>
            </a: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30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0-</a:t>
            </a: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35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0 млрд руб.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(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включая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пульсометры, фитнес-браслеты и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др. устройства)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Рынок измерительных приборов для телемедицины растет на 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8-12% в год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403152"/>
                </a:solidFill>
                <a:latin typeface="-apple-system"/>
              </a:rPr>
              <a:t>SOM – 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профилактические измерения </a:t>
            </a:r>
            <a:br>
              <a:rPr lang="ru-RU" sz="1600" b="1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1600" b="1" dirty="0" smtClean="0">
                <a:solidFill>
                  <a:srgbClr val="403152"/>
                </a:solidFill>
                <a:latin typeface="-apple-system"/>
              </a:rPr>
            </a:br>
            <a:endParaRPr lang="ru-RU" sz="1600" b="1" dirty="0" smtClean="0">
              <a:solidFill>
                <a:srgbClr val="40315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9855" y="3365454"/>
            <a:ext cx="4805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403152"/>
                </a:solidFill>
                <a:latin typeface="-apple-system"/>
              </a:rPr>
              <a:t>Средний расход на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профилактический мониторинг</a:t>
            </a:r>
            <a:br>
              <a:rPr lang="ru-RU" sz="16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сердца (</a:t>
            </a: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холтеры,ЭКГ,СМАД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)</a:t>
            </a:r>
            <a:br>
              <a:rPr lang="ru-RU" sz="16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составляет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1600" b="1" dirty="0" smtClean="0">
                <a:solidFill>
                  <a:srgbClr val="403152"/>
                </a:solidFill>
                <a:latin typeface="-apple-system"/>
              </a:rPr>
              <a:t>4-12 тыс. руб.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на</a:t>
            </a:r>
          </a:p>
          <a:p>
            <a:pPr algn="l"/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человека </a:t>
            </a:r>
            <a:r>
              <a:rPr lang="ru-RU" sz="1600" dirty="0">
                <a:solidFill>
                  <a:srgbClr val="403152"/>
                </a:solidFill>
                <a:latin typeface="-apple-system"/>
              </a:rPr>
              <a:t>в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год</a:t>
            </a:r>
            <a:endParaRPr lang="ru-RU" sz="16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"/>
          </p:nvPr>
        </p:nvSpPr>
        <p:spPr>
          <a:xfrm>
            <a:off x="8680145" y="4722435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1840" y="4202899"/>
            <a:ext cx="4670803" cy="707886"/>
          </a:xfrm>
          <a:prstGeom prst="roundRect">
            <a:avLst/>
          </a:prstGeom>
          <a:solidFill>
            <a:srgbClr val="B3A2C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Как вы планируете зарабатывать деньги? (продажи / аренда / лизинг / лицензия, абонентская плата и т.д.)?…"/>
          <p:cNvSpPr txBox="1"/>
          <p:nvPr/>
        </p:nvSpPr>
        <p:spPr>
          <a:xfrm>
            <a:off x="299813" y="1266763"/>
            <a:ext cx="8205267" cy="110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697" tIns="28697" rIns="28697" bIns="28697">
            <a:spAutoFit/>
          </a:bodyPr>
          <a:lstStyle/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Основные источники дохода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прямые продажи устройств(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B2B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B2C)</a:t>
            </a:r>
            <a:endParaRPr lang="ru-RU" sz="1600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реклама в</a:t>
            </a:r>
            <a:r>
              <a:rPr lang="en-US" sz="1600" dirty="0" smtClean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600" dirty="0" smtClean="0">
                <a:solidFill>
                  <a:srgbClr val="403152"/>
                </a:solidFill>
                <a:latin typeface="-apple-system"/>
              </a:rPr>
              <a:t>бесплатной версии мобильного приложения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03152"/>
                </a:solidFill>
                <a:latin typeface="-apple-system"/>
                <a:ea typeface="Calibri" panose="020F0502020204030204" pitchFamily="34" charset="0"/>
                <a:cs typeface="Calibri" panose="020F0502020204030204" pitchFamily="34" charset="0"/>
              </a:rPr>
              <a:t>подписка в платной версии для отключения рекламы</a:t>
            </a:r>
            <a:endParaRPr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Слайд 5. Бизнес-модель"/>
          <p:cNvSpPr txBox="1"/>
          <p:nvPr/>
        </p:nvSpPr>
        <p:spPr>
          <a:xfrm>
            <a:off x="299813" y="876561"/>
            <a:ext cx="1792830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Бизнес-модель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9872" y="4202899"/>
            <a:ext cx="56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Стоимость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устройства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20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7000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руб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.</a:t>
            </a:r>
            <a:endParaRPr lang="ru-RU" sz="2000" dirty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Себестоимость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2000" dirty="0">
                <a:solidFill>
                  <a:srgbClr val="403152"/>
                </a:solidFill>
                <a:latin typeface="-apple-system"/>
              </a:rPr>
              <a:t> </a:t>
            </a:r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2400 </a:t>
            </a:r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руб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>.</a:t>
            </a:r>
            <a:endParaRPr lang="ru-RU" sz="20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7920" y="497212"/>
            <a:ext cx="300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403152"/>
                </a:solidFill>
                <a:latin typeface="-apple-system"/>
              </a:rPr>
            </a:br>
            <a:endParaRPr lang="ru-RU" sz="2000" dirty="0">
              <a:solidFill>
                <a:srgbClr val="403152"/>
              </a:solidFill>
              <a:latin typeface="-apple-system"/>
            </a:endParaRPr>
          </a:p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Каналы продаж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403152"/>
                </a:solidFill>
                <a:latin typeface="-apple-system"/>
              </a:rPr>
              <a:t>м</a:t>
            </a: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аркетплейсы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мед.центры</a:t>
            </a:r>
            <a:endParaRPr lang="ru-RU" sz="16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03152"/>
                </a:solidFill>
                <a:latin typeface="-apple-system"/>
              </a:rPr>
              <a:t>мед.сообщества</a:t>
            </a:r>
            <a:r>
              <a:rPr lang="ru-RU" sz="2000" dirty="0" smtClean="0">
                <a:solidFill>
                  <a:srgbClr val="403152"/>
                </a:solidFill>
                <a:latin typeface="-apple-system"/>
              </a:rPr>
              <a:t/>
            </a:r>
            <a:br>
              <a:rPr lang="ru-RU" sz="2000" dirty="0" smtClean="0">
                <a:solidFill>
                  <a:srgbClr val="403152"/>
                </a:solidFill>
                <a:latin typeface="-apple-system"/>
              </a:rPr>
            </a:b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29273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403152"/>
                </a:solidFill>
                <a:latin typeface="-apple-system"/>
              </a:rPr>
              <a:t>Что делаем сами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разработка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производство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устройства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разработка ПО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обслуживание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клиентов и техническая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поддержка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0172" y="2624081"/>
            <a:ext cx="4067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403152"/>
                </a:solidFill>
                <a:latin typeface="-apple-system"/>
              </a:rPr>
              <a:t>Что отдаем на аутсорсинг</a:t>
            </a:r>
            <a:r>
              <a:rPr lang="ru-RU" sz="1400" b="1" dirty="0" smtClean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логистика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доставка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реклама </a:t>
            </a:r>
            <a:r>
              <a:rPr lang="ru-RU" sz="14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400" dirty="0">
                <a:solidFill>
                  <a:srgbClr val="403152"/>
                </a:solidFill>
                <a:latin typeface="-apple-system"/>
              </a:rPr>
              <a:t>PR-</a:t>
            </a:r>
            <a:r>
              <a:rPr lang="ru-RU" sz="1400" dirty="0" smtClean="0">
                <a:solidFill>
                  <a:srgbClr val="403152"/>
                </a:solidFill>
                <a:latin typeface="-apple-system"/>
              </a:rPr>
              <a:t>кампании</a:t>
            </a:r>
            <a:endParaRPr lang="ru-RU" sz="1400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03152"/>
              </a:solidFill>
              <a:latin typeface="-apple-syste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857"/>
          <a:stretch/>
        </p:blipFill>
        <p:spPr>
          <a:xfrm>
            <a:off x="269709" y="2931790"/>
            <a:ext cx="2358075" cy="179983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020172" y="2499742"/>
            <a:ext cx="0" cy="1479784"/>
          </a:xfrm>
          <a:prstGeom prst="line">
            <a:avLst/>
          </a:prstGeom>
          <a:noFill/>
          <a:ln w="25400" cap="flat">
            <a:solidFill>
              <a:srgbClr val="B483B7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8799965" y="4800322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25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edInvestGroup | Mosc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лайд 6. Конкуренция"/>
          <p:cNvSpPr txBox="1"/>
          <p:nvPr/>
        </p:nvSpPr>
        <p:spPr>
          <a:xfrm>
            <a:off x="463697" y="915566"/>
            <a:ext cx="1574821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Конкуренция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33987"/>
              </p:ext>
            </p:extLst>
          </p:nvPr>
        </p:nvGraphicFramePr>
        <p:xfrm>
          <a:off x="448767" y="1305768"/>
          <a:ext cx="8356774" cy="35644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24701"/>
                <a:gridCol w="1921164"/>
                <a:gridCol w="1548807"/>
                <a:gridCol w="1704350"/>
                <a:gridCol w="957752"/>
              </a:tblGrid>
              <a:tr h="83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устройства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Анализ </a:t>
                      </a:r>
                      <a:r>
                        <a:rPr lang="ru-RU" sz="1200" dirty="0">
                          <a:effectLst/>
                        </a:rPr>
                        <a:t>кариограммы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(Полный/ЧСС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Совместимость с устройствами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Цена,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Домашний </a:t>
                      </a:r>
                      <a:r>
                        <a:rPr lang="ru-RU" sz="1200" dirty="0" smtClean="0">
                          <a:effectLst/>
                        </a:rPr>
                        <a:t>кардиограф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(РФ)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3-х 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iOS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Android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  <a:tr h="84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Кардиомонитор </a:t>
                      </a:r>
                      <a:r>
                        <a:rPr lang="ru-RU" sz="1200" dirty="0" err="1">
                          <a:effectLst/>
                        </a:rPr>
                        <a:t>кардиокарта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CardioQVARK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Фитнес-браслет </a:t>
                      </a:r>
                      <a:r>
                        <a:rPr lang="ru-RU" sz="1200" dirty="0" err="1">
                          <a:effectLst/>
                        </a:rPr>
                        <a:t>Whoop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4.0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1-но 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iOS, Android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  <a:tr h="43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Кардиофлешка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ECG </a:t>
                      </a:r>
                      <a:r>
                        <a:rPr lang="en-US" sz="1100" dirty="0" smtClean="0">
                          <a:effectLst/>
                        </a:rPr>
                        <a:t>Dongle</a:t>
                      </a:r>
                      <a:br>
                        <a:rPr lang="en-US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(РФ)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Wellue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DuoEK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(КНР)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1-но </a:t>
                      </a:r>
                      <a:r>
                        <a:rPr lang="ru-RU" sz="1200" dirty="0">
                          <a:effectLst/>
                        </a:rPr>
                        <a:t>канальный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iOS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Android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546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546D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8820472" y="4876006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4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лайд 7. Маркетинг"/>
          <p:cNvSpPr txBox="1"/>
          <p:nvPr/>
        </p:nvSpPr>
        <p:spPr>
          <a:xfrm>
            <a:off x="426201" y="987574"/>
            <a:ext cx="1300707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Маркетинг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549" y="141581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b="1" dirty="0">
                <a:solidFill>
                  <a:srgbClr val="403152"/>
                </a:solidFill>
                <a:latin typeface="-apple-system"/>
              </a:rPr>
              <a:t>Способы привлечения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Таргетированная</a:t>
            </a: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 реклама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:</a:t>
            </a:r>
          </a:p>
          <a:p>
            <a:pPr algn="l"/>
            <a:r>
              <a:rPr lang="ru-RU" sz="1800" dirty="0" err="1">
                <a:solidFill>
                  <a:srgbClr val="403152"/>
                </a:solidFill>
                <a:latin typeface="-apple-system"/>
              </a:rPr>
              <a:t>Вк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:</a:t>
            </a:r>
            <a:br>
              <a:rPr lang="en-US" sz="1800" dirty="0">
                <a:solidFill>
                  <a:srgbClr val="403152"/>
                </a:solidFill>
                <a:latin typeface="-apple-system"/>
              </a:rPr>
            </a:br>
            <a:r>
              <a:rPr lang="ru-RU" sz="1800" dirty="0">
                <a:solidFill>
                  <a:srgbClr val="403152"/>
                </a:solidFill>
                <a:latin typeface="-apple-system"/>
              </a:rPr>
              <a:t>Одноклассники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: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 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Google</a:t>
            </a: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800" b="1" dirty="0" err="1">
                <a:solidFill>
                  <a:srgbClr val="403152"/>
                </a:solidFill>
                <a:latin typeface="-apple-system"/>
              </a:rPr>
              <a:t>Ads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 и Яндекс </a:t>
            </a:r>
            <a:r>
              <a:rPr lang="ru-RU" sz="1800" b="1" dirty="0" err="1" smtClean="0">
                <a:solidFill>
                  <a:srgbClr val="403152"/>
                </a:solidFill>
                <a:latin typeface="-apple-system"/>
              </a:rPr>
              <a:t>Директ</a:t>
            </a:r>
            <a:endParaRPr lang="ru-RU" sz="1800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Акции 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и реклама </a:t>
            </a:r>
            <a:r>
              <a:rPr lang="en-US" sz="1800" dirty="0" err="1">
                <a:solidFill>
                  <a:srgbClr val="403152"/>
                </a:solidFill>
                <a:latin typeface="-apple-system"/>
              </a:rPr>
              <a:t>Wildberris</a:t>
            </a:r>
            <a:r>
              <a:rPr lang="en-US" sz="1800" dirty="0">
                <a:solidFill>
                  <a:srgbClr val="403152"/>
                </a:solidFill>
                <a:latin typeface="-apple-system"/>
              </a:rPr>
              <a:t> 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и </a:t>
            </a:r>
            <a:r>
              <a:rPr lang="en-US" sz="1800" dirty="0" err="1" smtClean="0">
                <a:solidFill>
                  <a:srgbClr val="403152"/>
                </a:solidFill>
                <a:latin typeface="-apple-system"/>
              </a:rPr>
              <a:t>Ozon</a:t>
            </a:r>
            <a:endParaRPr lang="ru-RU" sz="1800" b="1" dirty="0" smtClean="0">
              <a:solidFill>
                <a:srgbClr val="403152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403152"/>
                </a:solidFill>
                <a:latin typeface="-apple-system"/>
              </a:rPr>
              <a:t>Сотрудничество </a:t>
            </a:r>
            <a:r>
              <a:rPr lang="ru-RU" sz="1800" b="1" dirty="0">
                <a:solidFill>
                  <a:srgbClr val="403152"/>
                </a:solidFill>
                <a:latin typeface="-apple-system"/>
              </a:rPr>
              <a:t>с клиниками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: Партнерство с медицинскими 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центрами</a:t>
            </a:r>
            <a:br>
              <a:rPr lang="ru-RU" sz="1800" dirty="0" smtClean="0">
                <a:solidFill>
                  <a:srgbClr val="403152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(Партнеры </a:t>
            </a:r>
            <a:r>
              <a:rPr lang="ru-RU" sz="1800" dirty="0" err="1" smtClean="0">
                <a:solidFill>
                  <a:srgbClr val="403152"/>
                </a:solidFill>
                <a:latin typeface="-apple-system"/>
              </a:rPr>
              <a:t>МедИнвестГрупп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3152"/>
              </a:solidFill>
              <a:latin typeface="-apple-system"/>
            </a:endParaRPr>
          </a:p>
          <a:p>
            <a:pPr algn="l"/>
            <a:endParaRPr lang="ru-RU" sz="18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410416"/>
            <a:ext cx="3995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403152"/>
                </a:solidFill>
                <a:latin typeface="-apple-system"/>
              </a:rPr>
              <a:t>Стоимость привлечения и эффективность</a:t>
            </a:r>
          </a:p>
          <a:p>
            <a:pPr algn="l"/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Стоимость </a:t>
            </a:r>
            <a:r>
              <a:rPr lang="ru-RU" sz="1800" dirty="0">
                <a:solidFill>
                  <a:srgbClr val="403152"/>
                </a:solidFill>
                <a:latin typeface="-apple-system"/>
              </a:rPr>
              <a:t>привлечения одного </a:t>
            </a:r>
            <a:r>
              <a:rPr lang="ru-RU" sz="1800" dirty="0" smtClean="0">
                <a:solidFill>
                  <a:srgbClr val="403152"/>
                </a:solidFill>
                <a:latin typeface="-apple-system"/>
              </a:rPr>
              <a:t>клиента 300-500 руб.</a:t>
            </a:r>
            <a:br>
              <a:rPr lang="ru-RU" sz="1800" dirty="0" smtClean="0">
                <a:solidFill>
                  <a:srgbClr val="403152"/>
                </a:solidFill>
                <a:latin typeface="-apple-system"/>
              </a:rPr>
            </a:br>
            <a:endParaRPr lang="ru-RU" sz="1800" dirty="0">
              <a:solidFill>
                <a:srgbClr val="403152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55968" y="4803998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6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edInvestGroup | 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лайд 8. Команда проекта"/>
          <p:cNvSpPr txBox="1"/>
          <p:nvPr/>
        </p:nvSpPr>
        <p:spPr>
          <a:xfrm>
            <a:off x="393136" y="1008967"/>
            <a:ext cx="2041295" cy="39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0814" tIns="40814" rIns="40814" bIns="40814">
            <a:spAutoFit/>
          </a:bodyPr>
          <a:lstStyle>
            <a:lvl1pPr algn="l" defTabSz="712787">
              <a:defRPr sz="4000" b="1">
                <a:solidFill>
                  <a:srgbClr val="FA8F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 err="1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Команда</a:t>
            </a:r>
            <a:r>
              <a:rPr sz="2000" dirty="0" smtClean="0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rgbClr val="947B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endParaRPr sz="2000" dirty="0">
              <a:solidFill>
                <a:srgbClr val="947B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47843"/>
              </p:ext>
            </p:extLst>
          </p:nvPr>
        </p:nvGraphicFramePr>
        <p:xfrm>
          <a:off x="611560" y="1583322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CorelDRAW" r:id="rId4" imgW="5321594" imgH="6578781" progId="CorelDraw.Graphic.25">
                  <p:embed/>
                </p:oleObj>
              </mc:Choice>
              <mc:Fallback>
                <p:oleObj name="CorelDRAW" r:id="rId4" imgW="5321594" imgH="6578781" progId="CorelDraw.Graphic.25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8C3E4757-9E71-55E4-34DD-88A22C11F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583322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1AD2DA-C134-2DDC-FF1B-5E591477BF66}"/>
              </a:ext>
            </a:extLst>
          </p:cNvPr>
          <p:cNvSpPr txBox="1"/>
          <p:nvPr/>
        </p:nvSpPr>
        <p:spPr>
          <a:xfrm>
            <a:off x="845584" y="3851853"/>
            <a:ext cx="1764197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Скоробогатов Ярослав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-CEO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разработчик</a:t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-Есть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публикации по теме проекта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10803"/>
              </p:ext>
            </p:extLst>
          </p:nvPr>
        </p:nvGraphicFramePr>
        <p:xfrm>
          <a:off x="3629804" y="1583321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CorelDRAW" r:id="rId6" imgW="5321594" imgH="6578781" progId="CorelDraw.Graphic.25">
                  <p:embed/>
                </p:oleObj>
              </mc:Choice>
              <mc:Fallback>
                <p:oleObj name="CorelDRAW" r:id="rId6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9804" y="1583321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1AD2DA-C134-2DDC-FF1B-5E591477BF66}"/>
              </a:ext>
            </a:extLst>
          </p:cNvPr>
          <p:cNvSpPr txBox="1"/>
          <p:nvPr/>
        </p:nvSpPr>
        <p:spPr>
          <a:xfrm>
            <a:off x="3953840" y="3851853"/>
            <a:ext cx="158417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Просвиркин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Никита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-Программист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-Победитель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хакатонов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олимпиад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99FF9CA9-D6D7-FBD2-6467-958B59C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22101"/>
              </p:ext>
            </p:extLst>
          </p:nvPr>
        </p:nvGraphicFramePr>
        <p:xfrm>
          <a:off x="6648048" y="1583320"/>
          <a:ext cx="2232248" cy="346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CorelDRAW" r:id="rId7" imgW="5321594" imgH="6578781" progId="CorelDraw.Graphic.25">
                  <p:embed/>
                </p:oleObj>
              </mc:Choice>
              <mc:Fallback>
                <p:oleObj name="CorelDRAW" r:id="rId7" imgW="5321594" imgH="6578781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048" y="1583320"/>
                        <a:ext cx="2232248" cy="346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1AD2DA-C134-2DDC-FF1B-5E591477BF66}"/>
              </a:ext>
            </a:extLst>
          </p:cNvPr>
          <p:cNvSpPr txBox="1"/>
          <p:nvPr/>
        </p:nvSpPr>
        <p:spPr>
          <a:xfrm>
            <a:off x="6972084" y="3851853"/>
            <a:ext cx="1584176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47416">
              <a:buSzPct val="100000"/>
              <a:buChar char="-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Алексеев Дмитрий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-Врач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-Есть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публикации по теме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59011" y="4862541"/>
            <a:ext cx="217077" cy="2209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9" y="1695015"/>
            <a:ext cx="1619340" cy="2156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84" y="1695016"/>
            <a:ext cx="1619172" cy="2170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7" y="1695015"/>
            <a:ext cx="1519518" cy="21568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-236034" y="-172768"/>
            <a:ext cx="9704578" cy="988197"/>
          </a:xfrm>
          <a:prstGeom prst="rect">
            <a:avLst/>
          </a:prstGeom>
        </p:spPr>
      </p:pic>
      <p:pic>
        <p:nvPicPr>
          <p:cNvPr id="18" name="Picture 100" descr="Файл:Логотип НГТУ НЭТИ.png — Википеди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4" y="75356"/>
            <a:ext cx="1395264" cy="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edInvestGroup | Mosc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4" y="-64606"/>
            <a:ext cx="848075" cy="8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к к нам попасть? — ИСП РАН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472"/>
            <a:ext cx="1589477" cy="4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57" y="0"/>
            <a:ext cx="772317" cy="7723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390</Words>
  <Application>Microsoft Office PowerPoint</Application>
  <PresentationFormat>Экран (16:9)</PresentationFormat>
  <Paragraphs>171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-apple-system</vt:lpstr>
      <vt:lpstr>Arial</vt:lpstr>
      <vt:lpstr>Arial Black</vt:lpstr>
      <vt:lpstr>Calibri</vt:lpstr>
      <vt:lpstr>DINPro-Bold</vt:lpstr>
      <vt:lpstr>DINPro-Regular</vt:lpstr>
      <vt:lpstr>Helvetica</vt:lpstr>
      <vt:lpstr>Helvetica Light</vt:lpstr>
      <vt:lpstr>Helvetica Neue</vt:lpstr>
      <vt:lpstr>Helvetica Neue Bold Condensed</vt:lpstr>
      <vt:lpstr>Helvetica Neue Light</vt:lpstr>
      <vt:lpstr>Helvetica Neue Medium</vt:lpstr>
      <vt:lpstr>Lucida Grande</vt:lpstr>
      <vt:lpstr>Times New Roman</vt:lpstr>
      <vt:lpstr>Trebuchet MS</vt:lpstr>
      <vt:lpstr>White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A. Lomakin</dc:creator>
  <cp:lastModifiedBy>Iars78</cp:lastModifiedBy>
  <cp:revision>69</cp:revision>
  <dcterms:modified xsi:type="dcterms:W3CDTF">2026-03-03T15:45:39Z</dcterms:modified>
</cp:coreProperties>
</file>