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7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9" r:id="rId15"/>
    <p:sldId id="268" r:id="rId16"/>
  </p:sldIdLst>
  <p:sldSz cx="9144000" cy="5143500" type="screen16x9"/>
  <p:notesSz cx="6858000" cy="9144000"/>
  <p:embeddedFontLst>
    <p:embeddedFont>
      <p:font typeface="Raleway SemiBold" charset="-52"/>
      <p:regular r:id="rId18"/>
      <p:bold r:id="rId19"/>
      <p:italic r:id="rId20"/>
      <p:boldItalic r:id="rId21"/>
    </p:embeddedFont>
    <p:embeddedFont>
      <p:font typeface="Raleway" charset="-52"/>
      <p:regular r:id="rId22"/>
      <p:bold r:id="rId23"/>
      <p:italic r:id="rId24"/>
      <p:boldItalic r:id="rId25"/>
    </p:embeddedFont>
    <p:embeddedFont>
      <p:font typeface="Helvetica Neue" charset="0"/>
      <p:regular r:id="rId26"/>
      <p:bold r:id="rId27"/>
      <p:italic r:id="rId28"/>
      <p:boldItalic r:id="rId29"/>
    </p:embeddedFont>
    <p:embeddedFont>
      <p:font typeface="Calibri" pitchFamily="34" charset="0"/>
      <p:regular r:id="rId30"/>
      <p:bold r:id="rId31"/>
      <p:italic r:id="rId32"/>
      <p:boldItalic r:id="rId33"/>
    </p:embeddedFont>
    <p:embeddedFont>
      <p:font typeface="Century Gothic" pitchFamily="34" charset="0"/>
      <p:regular r:id="rId34"/>
      <p:bold r:id="rId35"/>
      <p:italic r:id="rId36"/>
      <p:boldItalic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FED5949F-353F-4402-88E2-EBFE9554A535}">
  <a:tblStyle styleId="{FED5949F-353F-4402-88E2-EBFE9554A53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-714" y="-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font" Target="fonts/font20.fntdata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font" Target="fonts/font19.fntdata"/><Relationship Id="rId10" Type="http://schemas.openxmlformats.org/officeDocument/2006/relationships/slide" Target="slides/slide8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font" Target="fonts/font1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2c67d0a74f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g22c67d0a74f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2c67d0a74f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g22c67d0a74f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2c67d0a74f_0_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g22c67d0a74f_0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2c67d0a74f_0_3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g22c67d0a74f_0_3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2c67d0a74f_0_4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g22c67d0a74f_0_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22cbdce98a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g22cbdce98a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2c67d0a74f_0_4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g22c67d0a74f_0_4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25aa927d06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g25aa927d06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22c67d0a74f_0_5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g22c67d0a74f_0_5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22cbdce98a8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22cbdce98a8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22c67d0a74f_0_5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22c67d0a74f_0_5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22c67d0a74f_0_5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g22c67d0a74f_0_5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22c67d0a74f_0_5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g22c67d0a74f_0_5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15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7" name="Google Shape;67;p17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" name="Google Shape;68;p17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8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8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1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80" name="Google Shape;80;p2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22"/>
          <p:cNvPicPr preferRelativeResize="0"/>
          <p:nvPr/>
        </p:nvPicPr>
        <p:blipFill rotWithShape="1">
          <a:blip r:embed="rId2">
            <a:alphaModFix/>
          </a:blip>
          <a:srcRect t="1756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22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22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2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6" name="Google Shape;86;p22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87" name="Google Shape;87;p22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3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93" name="Google Shape;93;p23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7" name="Google Shape;97;p24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8" name="Google Shape;98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99" name="Google Shape;99;p2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85564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7368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456816" y="1487554"/>
            <a:ext cx="5892226" cy="92329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dirty="0" smtClean="0"/>
              <a:t>CD </a:t>
            </a:r>
            <a:r>
              <a:rPr lang="en-US" sz="4800" dirty="0" err="1" smtClean="0"/>
              <a:t>Chitosan</a:t>
            </a:r>
            <a:r>
              <a:rPr lang="en-US" sz="4800" dirty="0" smtClean="0"/>
              <a:t> </a:t>
            </a:r>
            <a:r>
              <a:rPr lang="en-US" sz="4800" dirty="0" err="1" smtClean="0"/>
              <a:t>Derm</a:t>
            </a:r>
            <a:endParaRPr sz="4800" dirty="0"/>
          </a:p>
        </p:txBody>
      </p:sp>
      <p:sp>
        <p:nvSpPr>
          <p:cNvPr id="107" name="Google Shape;107;p25"/>
          <p:cNvSpPr txBox="1">
            <a:spLocks noGrp="1"/>
          </p:cNvSpPr>
          <p:nvPr>
            <p:ph type="body" idx="1"/>
          </p:nvPr>
        </p:nvSpPr>
        <p:spPr>
          <a:xfrm>
            <a:off x="482696" y="2711218"/>
            <a:ext cx="4581008" cy="97562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dirty="0" smtClean="0"/>
              <a:t>Гель </a:t>
            </a:r>
            <a:r>
              <a:rPr lang="ru" dirty="0"/>
              <a:t>при </a:t>
            </a:r>
            <a:r>
              <a:rPr lang="ru"/>
              <a:t>ранениях </a:t>
            </a:r>
            <a:r>
              <a:rPr lang="ru" smtClean="0"/>
              <a:t>в области </a:t>
            </a:r>
            <a:r>
              <a:rPr lang="ru" dirty="0"/>
              <a:t>живота, в составе которого антисептик, гемостатик и компонент для предотвращения развития </a:t>
            </a:r>
            <a:r>
              <a:rPr lang="ru" dirty="0" smtClean="0"/>
              <a:t>спаек</a:t>
            </a:r>
            <a:endParaRPr dirty="0"/>
          </a:p>
        </p:txBody>
      </p:sp>
      <p:sp>
        <p:nvSpPr>
          <p:cNvPr id="109" name="Google Shape;109;p25"/>
          <p:cNvSpPr/>
          <p:nvPr/>
        </p:nvSpPr>
        <p:spPr>
          <a:xfrm>
            <a:off x="5149970" y="0"/>
            <a:ext cx="2907291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3" name="Google Shape;113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25062" y="297008"/>
            <a:ext cx="1282488" cy="437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26575" y="130526"/>
            <a:ext cx="932599" cy="731575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" name="Google Shape;116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 sz="1000">
              <a:solidFill>
                <a:schemeClr val="lt1"/>
              </a:solidFill>
            </a:endParaRPr>
          </a:p>
        </p:txBody>
      </p:sp>
      <p:pic>
        <p:nvPicPr>
          <p:cNvPr id="117" name="Google Shape;117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273550" y="105700"/>
            <a:ext cx="1896500" cy="731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 txBox="1">
            <a:spLocks noGrp="1"/>
          </p:cNvSpPr>
          <p:nvPr>
            <p:ph type="body" idx="1"/>
          </p:nvPr>
        </p:nvSpPr>
        <p:spPr>
          <a:xfrm>
            <a:off x="456818" y="1883080"/>
            <a:ext cx="6153300" cy="243875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SzPts val="770"/>
              <a:buNone/>
            </a:pPr>
            <a:r>
              <a:rPr lang="ru" sz="1514" dirty="0" smtClean="0">
                <a:solidFill>
                  <a:srgbClr val="132C40"/>
                </a:solidFill>
                <a:latin typeface="Raleway"/>
                <a:sym typeface="Raleway"/>
              </a:rPr>
              <a:t>В наше время ранения имеют серьёзные последствия для здоровья и благополучия людей. Они могут вызывать травматические повреждения органов, боль и страдания, инвалидность и даже смерть. </a:t>
            </a: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SzPts val="770"/>
              <a:buNone/>
            </a:pPr>
            <a:r>
              <a:rPr lang="ru" sz="1514" dirty="0" smtClean="0">
                <a:solidFill>
                  <a:srgbClr val="132C40"/>
                </a:solidFill>
                <a:latin typeface="Raleway"/>
                <a:sym typeface="Raleway"/>
              </a:rPr>
              <a:t>С каждым днём статистика получения ран у людей всё больше набирает обороты. Так за год насчитывается порядка 20 млн. </a:t>
            </a:r>
            <a:r>
              <a:rPr lang="ru-RU" sz="1514" dirty="0" smtClean="0">
                <a:solidFill>
                  <a:srgbClr val="132C40"/>
                </a:solidFill>
                <a:latin typeface="Raleway"/>
                <a:sym typeface="Raleway"/>
              </a:rPr>
              <a:t>ран.</a:t>
            </a:r>
            <a:endParaRPr sz="1514" dirty="0"/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0" y="2709875"/>
            <a:ext cx="722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ЦЕЛЕВАЯ АУДИТОРИЯ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44" name="Google Shape;144;p27"/>
          <p:cNvSpPr txBox="1">
            <a:spLocks noGrp="1"/>
          </p:cNvSpPr>
          <p:nvPr>
            <p:ph type="body" idx="1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>
                <a:solidFill>
                  <a:srgbClr val="132C40"/>
                </a:solidFill>
              </a:rPr>
              <a:t>Типология потребителей будет включать в себя два составляющих:</a:t>
            </a:r>
            <a:endParaRPr dirty="0"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en-US" b="1" dirty="0" smtClean="0">
                <a:solidFill>
                  <a:srgbClr val="132C40"/>
                </a:solidFill>
              </a:rPr>
              <a:t>B2C</a:t>
            </a:r>
            <a:r>
              <a:rPr lang="en-US" dirty="0" smtClean="0">
                <a:solidFill>
                  <a:srgbClr val="132C40"/>
                </a:solidFill>
              </a:rPr>
              <a:t> (</a:t>
            </a:r>
            <a:r>
              <a:rPr lang="ru-RU" dirty="0" smtClean="0">
                <a:solidFill>
                  <a:srgbClr val="132C40"/>
                </a:solidFill>
              </a:rPr>
              <a:t>бизнес для потребителя) </a:t>
            </a:r>
            <a:r>
              <a:rPr lang="ru" dirty="0" smtClean="0">
                <a:solidFill>
                  <a:srgbClr val="132C40"/>
                </a:solidFill>
              </a:rPr>
              <a:t>люди, </a:t>
            </a:r>
            <a:r>
              <a:rPr lang="ru" dirty="0">
                <a:solidFill>
                  <a:srgbClr val="132C40"/>
                </a:solidFill>
              </a:rPr>
              <a:t>использующие товар для собственного блага.</a:t>
            </a:r>
            <a:endParaRPr dirty="0">
              <a:solidFill>
                <a:srgbClr val="132C40"/>
              </a:solidFill>
            </a:endParaRPr>
          </a:p>
          <a:p>
            <a:pPr marL="406400" lvl="0" indent="-266700">
              <a:buClr>
                <a:srgbClr val="132C40"/>
              </a:buClr>
            </a:pPr>
            <a:r>
              <a:rPr lang="en-US" b="1" dirty="0" smtClean="0">
                <a:solidFill>
                  <a:srgbClr val="132C40"/>
                </a:solidFill>
              </a:rPr>
              <a:t>B2B (</a:t>
            </a:r>
            <a:r>
              <a:rPr lang="ru-RU" dirty="0" smtClean="0"/>
              <a:t>бизнес для бизнеса</a:t>
            </a:r>
            <a:r>
              <a:rPr lang="de-DE" dirty="0" smtClean="0"/>
              <a:t>)</a:t>
            </a:r>
            <a:r>
              <a:rPr lang="ru" dirty="0" smtClean="0">
                <a:solidFill>
                  <a:srgbClr val="132C40"/>
                </a:solidFill>
              </a:rPr>
              <a:t>, использующие гель для </a:t>
            </a:r>
            <a:r>
              <a:rPr lang="ru" dirty="0">
                <a:solidFill>
                  <a:srgbClr val="132C40"/>
                </a:solidFill>
              </a:rPr>
              <a:t>осуществления своей деятельности </a:t>
            </a:r>
            <a:endParaRPr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ПРОБЛЕМА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58" name="Google Shape;158;p28"/>
          <p:cNvSpPr txBox="1">
            <a:spLocks noGrp="1"/>
          </p:cNvSpPr>
          <p:nvPr>
            <p:ph type="body" idx="1"/>
          </p:nvPr>
        </p:nvSpPr>
        <p:spPr>
          <a:xfrm>
            <a:off x="456818" y="2194217"/>
            <a:ext cx="8014322" cy="27369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u="sng" dirty="0">
                <a:solidFill>
                  <a:srgbClr val="132C40"/>
                </a:solidFill>
              </a:rPr>
              <a:t>Основная </a:t>
            </a:r>
            <a:r>
              <a:rPr lang="ru" u="sng" dirty="0" smtClean="0">
                <a:solidFill>
                  <a:srgbClr val="132C40"/>
                </a:solidFill>
              </a:rPr>
              <a:t>проблема </a:t>
            </a:r>
            <a:r>
              <a:rPr lang="ru" dirty="0" smtClean="0">
                <a:solidFill>
                  <a:srgbClr val="132C40"/>
                </a:solidFill>
              </a:rPr>
              <a:t>заключается в использовании 2-3 разных гелей с определенным составом под свои заданные ориентиры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ru" dirty="0" smtClean="0"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-RU" dirty="0" smtClean="0">
                <a:solidFill>
                  <a:srgbClr val="132C40"/>
                </a:solidFill>
              </a:rPr>
              <a:t>К</a:t>
            </a:r>
            <a:r>
              <a:rPr lang="ru" dirty="0" smtClean="0">
                <a:solidFill>
                  <a:srgbClr val="132C40"/>
                </a:solidFill>
              </a:rPr>
              <a:t>ак следствие это приводит к:</a:t>
            </a:r>
            <a:endParaRPr dirty="0" smtClean="0"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 dirty="0" smtClean="0">
                <a:solidFill>
                  <a:srgbClr val="132C40"/>
                </a:solidFill>
              </a:rPr>
              <a:t>Неудобное использование несколько разных продуктов в один момент 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 dirty="0" smtClean="0">
                <a:solidFill>
                  <a:srgbClr val="132C40"/>
                </a:solidFill>
              </a:rPr>
              <a:t>Большие финансовые затраты на приобритение несколько видов гелей 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endParaRPr lang="ru" dirty="0" smtClean="0"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None/>
            </a:pPr>
            <a:r>
              <a:rPr lang="ru" i="1" dirty="0" smtClean="0">
                <a:solidFill>
                  <a:srgbClr val="132C40"/>
                </a:solidFill>
              </a:rPr>
              <a:t>1 тюбик </a:t>
            </a:r>
            <a:r>
              <a:rPr lang="ru" dirty="0" smtClean="0">
                <a:solidFill>
                  <a:srgbClr val="132C40"/>
                </a:solidFill>
              </a:rPr>
              <a:t>в среднем стоит 600 рублей, таким образом высчитаем затраты потребителя за год: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None/>
            </a:pPr>
            <a:r>
              <a:rPr lang="ru" dirty="0" smtClean="0">
                <a:solidFill>
                  <a:srgbClr val="132C40"/>
                </a:solidFill>
              </a:rPr>
              <a:t>20.000.000 * 3 (кол-во используемых гелей за раз)  = 60.000.000 (тюбиков)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None/>
            </a:pPr>
            <a:r>
              <a:rPr lang="ru" dirty="0" smtClean="0">
                <a:solidFill>
                  <a:srgbClr val="132C40"/>
                </a:solidFill>
              </a:rPr>
              <a:t>60.000.000 * 600 (стоимость геля) = </a:t>
            </a:r>
            <a:r>
              <a:rPr lang="ru" b="1" dirty="0" smtClean="0">
                <a:solidFill>
                  <a:srgbClr val="132C40"/>
                </a:solidFill>
              </a:rPr>
              <a:t>36.000.000.000</a:t>
            </a:r>
            <a:r>
              <a:rPr lang="ru" dirty="0" smtClean="0">
                <a:solidFill>
                  <a:srgbClr val="132C40"/>
                </a:solidFill>
              </a:rPr>
              <a:t> (рублей) - затрачивается в год</a:t>
            </a:r>
            <a:endParaRPr dirty="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4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>
            <a:spLocks noGrp="1"/>
          </p:cNvSpPr>
          <p:nvPr>
            <p:ph type="body" idx="1"/>
          </p:nvPr>
        </p:nvSpPr>
        <p:spPr>
          <a:xfrm>
            <a:off x="456818" y="2337758"/>
            <a:ext cx="7993200" cy="26838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dirty="0" smtClean="0">
                <a:solidFill>
                  <a:srgbClr val="132C40"/>
                </a:solidFill>
              </a:rPr>
              <a:t>Дабы не усложнять себе жизнь, наш гель </a:t>
            </a:r>
            <a:r>
              <a:rPr lang="en-US" dirty="0" smtClean="0">
                <a:solidFill>
                  <a:srgbClr val="132C40"/>
                </a:solidFill>
              </a:rPr>
              <a:t>CD </a:t>
            </a:r>
            <a:r>
              <a:rPr lang="ru-RU" dirty="0" smtClean="0">
                <a:solidFill>
                  <a:srgbClr val="132C40"/>
                </a:solidFill>
              </a:rPr>
              <a:t>«</a:t>
            </a:r>
            <a:r>
              <a:rPr lang="en-US" dirty="0" err="1" smtClean="0">
                <a:solidFill>
                  <a:srgbClr val="132C40"/>
                </a:solidFill>
              </a:rPr>
              <a:t>Chitosan</a:t>
            </a:r>
            <a:r>
              <a:rPr lang="en-US" dirty="0" smtClean="0">
                <a:solidFill>
                  <a:srgbClr val="132C40"/>
                </a:solidFill>
              </a:rPr>
              <a:t> </a:t>
            </a:r>
            <a:r>
              <a:rPr lang="en-US" dirty="0" err="1" smtClean="0">
                <a:solidFill>
                  <a:srgbClr val="132C40"/>
                </a:solidFill>
              </a:rPr>
              <a:t>Derm</a:t>
            </a:r>
            <a:r>
              <a:rPr lang="ru-RU" dirty="0" smtClean="0">
                <a:solidFill>
                  <a:srgbClr val="132C40"/>
                </a:solidFill>
              </a:rPr>
              <a:t>» будет универсален в использовании так, как: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dirty="0">
              <a:solidFill>
                <a:srgbClr val="132C40"/>
              </a:solidFill>
            </a:endParaRPr>
          </a:p>
          <a:p>
            <a:pPr marL="406400" lvl="0" indent="-266700">
              <a:buClr>
                <a:srgbClr val="132C40"/>
              </a:buClr>
            </a:pPr>
            <a:r>
              <a:rPr lang="ru-RU" dirty="0" smtClean="0">
                <a:solidFill>
                  <a:srgbClr val="132C40"/>
                </a:solidFill>
              </a:rPr>
              <a:t>Благодаря искусственному интеллекту</a:t>
            </a:r>
            <a:r>
              <a:rPr lang="en-US" dirty="0" smtClean="0">
                <a:solidFill>
                  <a:srgbClr val="132C40"/>
                </a:solidFill>
              </a:rPr>
              <a:t> </a:t>
            </a:r>
            <a:r>
              <a:rPr lang="en-US" dirty="0" err="1" smtClean="0">
                <a:solidFill>
                  <a:srgbClr val="132C40"/>
                </a:solidFill>
              </a:rPr>
              <a:t>DeepMind</a:t>
            </a:r>
            <a:r>
              <a:rPr lang="en-US" dirty="0" smtClean="0">
                <a:solidFill>
                  <a:srgbClr val="132C40"/>
                </a:solidFill>
              </a:rPr>
              <a:t> Health </a:t>
            </a:r>
            <a:r>
              <a:rPr lang="ru-RU" dirty="0" smtClean="0">
                <a:solidFill>
                  <a:srgbClr val="132C40"/>
                </a:solidFill>
              </a:rPr>
              <a:t>и новой эксклюзивной формулы (</a:t>
            </a:r>
            <a:r>
              <a:rPr lang="ru-RU" dirty="0" err="1" smtClean="0">
                <a:solidFill>
                  <a:srgbClr val="132C40"/>
                </a:solidFill>
              </a:rPr>
              <a:t>Гинепин+Хитозан+Антисептик</a:t>
            </a:r>
            <a:r>
              <a:rPr lang="ru-RU" dirty="0" smtClean="0">
                <a:solidFill>
                  <a:srgbClr val="132C40"/>
                </a:solidFill>
              </a:rPr>
              <a:t>) сможем сделать гель 3 в 1 </a:t>
            </a:r>
          </a:p>
          <a:p>
            <a:pPr marL="406400" lvl="0" indent="-266700">
              <a:buClr>
                <a:srgbClr val="132C40"/>
              </a:buClr>
            </a:pPr>
            <a:r>
              <a:rPr lang="ru-RU" dirty="0" smtClean="0">
                <a:solidFill>
                  <a:srgbClr val="132C40"/>
                </a:solidFill>
              </a:rPr>
              <a:t>Минимальные финансовые затраты на его приобретение </a:t>
            </a:r>
          </a:p>
          <a:p>
            <a:pPr marL="406400" lvl="0" indent="-266700">
              <a:buClr>
                <a:srgbClr val="132C40"/>
              </a:buClr>
            </a:pPr>
            <a:endParaRPr lang="ru-RU" dirty="0" smtClean="0">
              <a:solidFill>
                <a:srgbClr val="132C40"/>
              </a:solidFill>
            </a:endParaRPr>
          </a:p>
          <a:p>
            <a:pPr marL="406400" lvl="0" indent="-266700">
              <a:buClr>
                <a:srgbClr val="132C40"/>
              </a:buClr>
              <a:buNone/>
            </a:pPr>
            <a:r>
              <a:rPr lang="en-US" dirty="0" smtClean="0">
                <a:solidFill>
                  <a:srgbClr val="132C40"/>
                </a:solidFill>
              </a:rPr>
              <a:t>CD </a:t>
            </a:r>
            <a:r>
              <a:rPr lang="ru-RU" dirty="0" smtClean="0">
                <a:solidFill>
                  <a:srgbClr val="132C40"/>
                </a:solidFill>
              </a:rPr>
              <a:t>«</a:t>
            </a:r>
            <a:r>
              <a:rPr lang="en-US" dirty="0" err="1" smtClean="0">
                <a:solidFill>
                  <a:srgbClr val="132C40"/>
                </a:solidFill>
              </a:rPr>
              <a:t>Chitosan</a:t>
            </a:r>
            <a:r>
              <a:rPr lang="en-US" dirty="0" smtClean="0">
                <a:solidFill>
                  <a:srgbClr val="132C40"/>
                </a:solidFill>
              </a:rPr>
              <a:t> </a:t>
            </a:r>
            <a:r>
              <a:rPr lang="en-US" dirty="0" err="1" smtClean="0">
                <a:solidFill>
                  <a:srgbClr val="132C40"/>
                </a:solidFill>
              </a:rPr>
              <a:t>Derm</a:t>
            </a:r>
            <a:r>
              <a:rPr lang="ru-RU" dirty="0" smtClean="0">
                <a:solidFill>
                  <a:srgbClr val="132C40"/>
                </a:solidFill>
              </a:rPr>
              <a:t>» - 700 рублей</a:t>
            </a:r>
          </a:p>
          <a:p>
            <a:pPr marL="406400" lvl="0" indent="-266700">
              <a:buClr>
                <a:srgbClr val="132C40"/>
              </a:buClr>
              <a:buNone/>
            </a:pPr>
            <a:r>
              <a:rPr lang="ru-RU" dirty="0" smtClean="0">
                <a:solidFill>
                  <a:srgbClr val="132C40"/>
                </a:solidFill>
              </a:rPr>
              <a:t>20.000.000 * 700 = 14.000.000.000  рублей в год</a:t>
            </a:r>
          </a:p>
          <a:p>
            <a:pPr marL="406400" lvl="0" indent="-266700">
              <a:buClr>
                <a:srgbClr val="132C40"/>
              </a:buClr>
              <a:buNone/>
            </a:pPr>
            <a:r>
              <a:rPr lang="ru-RU" dirty="0" smtClean="0">
                <a:solidFill>
                  <a:srgbClr val="132C40"/>
                </a:solidFill>
              </a:rPr>
              <a:t>Итого экономится порядка десятков миллиардов рублей </a:t>
            </a:r>
          </a:p>
          <a:p>
            <a:pPr marL="406400" lvl="0" indent="-266700">
              <a:buClr>
                <a:srgbClr val="132C40"/>
              </a:buClr>
              <a:buNone/>
            </a:pPr>
            <a:endParaRPr dirty="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ЦЕННОСТЬ, ЦЕННОСТНОЕ ПРЕДЛОЖЕНИЕ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86" name="Google Shape;186;p30"/>
          <p:cNvSpPr txBox="1">
            <a:spLocks noGrp="1"/>
          </p:cNvSpPr>
          <p:nvPr>
            <p:ph type="body" idx="1"/>
          </p:nvPr>
        </p:nvSpPr>
        <p:spPr>
          <a:xfrm>
            <a:off x="-1" y="1860643"/>
            <a:ext cx="8626416" cy="1391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lvl="0" indent="0">
              <a:buNone/>
            </a:pPr>
            <a:r>
              <a:rPr lang="ru-RU" dirty="0" smtClean="0">
                <a:solidFill>
                  <a:srgbClr val="132C40"/>
                </a:solidFill>
              </a:rPr>
              <a:t>Мы, компания «CD </a:t>
            </a:r>
            <a:r>
              <a:rPr lang="ru-RU" dirty="0" err="1" smtClean="0">
                <a:solidFill>
                  <a:srgbClr val="132C40"/>
                </a:solidFill>
              </a:rPr>
              <a:t>Chitosan</a:t>
            </a:r>
            <a:r>
              <a:rPr lang="ru-RU" dirty="0" smtClean="0">
                <a:solidFill>
                  <a:srgbClr val="132C40"/>
                </a:solidFill>
              </a:rPr>
              <a:t> </a:t>
            </a:r>
            <a:r>
              <a:rPr lang="ru-RU" dirty="0" err="1" smtClean="0">
                <a:solidFill>
                  <a:srgbClr val="132C40"/>
                </a:solidFill>
              </a:rPr>
              <a:t>Derm</a:t>
            </a:r>
            <a:r>
              <a:rPr lang="ru-RU" dirty="0" smtClean="0">
                <a:solidFill>
                  <a:srgbClr val="132C40"/>
                </a:solidFill>
              </a:rPr>
              <a:t>» помогаем клиентам B2C и B2B вылечить раны в ситуации, когда</a:t>
            </a:r>
          </a:p>
          <a:p>
            <a:pPr lvl="0" indent="0">
              <a:buNone/>
            </a:pPr>
            <a:r>
              <a:rPr lang="ru-RU" dirty="0" smtClean="0">
                <a:solidFill>
                  <a:srgbClr val="132C40"/>
                </a:solidFill>
              </a:rPr>
              <a:t>люди имеют ранения, и решаем проблему их лечения с помощью нашего геля «CD </a:t>
            </a:r>
            <a:r>
              <a:rPr lang="ru-RU" dirty="0" err="1" smtClean="0">
                <a:solidFill>
                  <a:srgbClr val="132C40"/>
                </a:solidFill>
              </a:rPr>
              <a:t>Chitosan</a:t>
            </a:r>
            <a:r>
              <a:rPr lang="ru-RU" dirty="0" smtClean="0">
                <a:solidFill>
                  <a:srgbClr val="132C40"/>
                </a:solidFill>
              </a:rPr>
              <a:t> </a:t>
            </a:r>
            <a:r>
              <a:rPr lang="ru-RU" dirty="0" err="1" smtClean="0">
                <a:solidFill>
                  <a:srgbClr val="132C40"/>
                </a:solidFill>
              </a:rPr>
              <a:t>Derm</a:t>
            </a:r>
            <a:r>
              <a:rPr lang="ru-RU" dirty="0" smtClean="0">
                <a:solidFill>
                  <a:srgbClr val="132C40"/>
                </a:solidFill>
              </a:rPr>
              <a:t>»  на</a:t>
            </a:r>
          </a:p>
          <a:p>
            <a:pPr lvl="0" indent="0">
              <a:buNone/>
            </a:pPr>
            <a:r>
              <a:rPr lang="ru-RU" dirty="0" smtClean="0">
                <a:solidFill>
                  <a:srgbClr val="132C40"/>
                </a:solidFill>
              </a:rPr>
              <a:t>основе технологий «</a:t>
            </a:r>
            <a:r>
              <a:rPr lang="ru-RU" dirty="0" err="1" smtClean="0">
                <a:solidFill>
                  <a:srgbClr val="132C40"/>
                </a:solidFill>
              </a:rPr>
              <a:t>Фармакофорного</a:t>
            </a:r>
            <a:r>
              <a:rPr lang="ru-RU" dirty="0" smtClean="0">
                <a:solidFill>
                  <a:srgbClr val="132C40"/>
                </a:solidFill>
              </a:rPr>
              <a:t> моделирования» с результатом 98-99%.</a:t>
            </a:r>
          </a:p>
          <a:p>
            <a:pPr lvl="0" indent="0">
              <a:buNone/>
            </a:pPr>
            <a:endParaRPr lang="ru-RU" dirty="0" smtClean="0">
              <a:solidFill>
                <a:srgbClr val="132C40"/>
              </a:solidFill>
            </a:endParaRPr>
          </a:p>
          <a:p>
            <a:pPr lvl="0" indent="0">
              <a:buNone/>
            </a:pPr>
            <a:r>
              <a:rPr lang="ru-RU" dirty="0" smtClean="0">
                <a:solidFill>
                  <a:srgbClr val="132C40"/>
                </a:solidFill>
              </a:rPr>
              <a:t>Продукции будет изготавливаться в специализированном предприятии ООО «</a:t>
            </a:r>
            <a:r>
              <a:rPr lang="ru-RU" dirty="0" err="1" smtClean="0">
                <a:solidFill>
                  <a:srgbClr val="132C40"/>
                </a:solidFill>
              </a:rPr>
              <a:t>Мультиполимер</a:t>
            </a:r>
            <a:r>
              <a:rPr lang="ru-RU" dirty="0" smtClean="0">
                <a:solidFill>
                  <a:srgbClr val="132C40"/>
                </a:solidFill>
              </a:rPr>
              <a:t>». </a:t>
            </a:r>
          </a:p>
          <a:p>
            <a:pPr lvl="0" indent="0">
              <a:buNone/>
            </a:pPr>
            <a:endParaRPr lang="ru-RU" dirty="0" smtClean="0">
              <a:solidFill>
                <a:srgbClr val="132C40"/>
              </a:solidFill>
            </a:endParaRPr>
          </a:p>
        </p:txBody>
      </p:sp>
      <p:sp>
        <p:nvSpPr>
          <p:cNvPr id="188" name="Google Shape;188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422313" y="347118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31"/>
          <p:cNvSpPr txBox="1">
            <a:spLocks noGrp="1"/>
          </p:cNvSpPr>
          <p:nvPr>
            <p:ph type="title"/>
          </p:nvPr>
        </p:nvSpPr>
        <p:spPr>
          <a:xfrm>
            <a:off x="439564" y="291722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dirty="0">
                <a:solidFill>
                  <a:schemeClr val="lt1"/>
                </a:solidFill>
              </a:rPr>
              <a:t>РЫНОК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85132" y="1369623"/>
            <a:ext cx="6437313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09" name="Google Shape;209;p32"/>
          <p:cNvSpPr/>
          <p:nvPr/>
        </p:nvSpPr>
        <p:spPr>
          <a:xfrm>
            <a:off x="422320" y="312618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32"/>
          <p:cNvSpPr txBox="1"/>
          <p:nvPr/>
        </p:nvSpPr>
        <p:spPr>
          <a:xfrm>
            <a:off x="635592" y="5005851"/>
            <a:ext cx="6936600" cy="10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Перечислите основных конкурентов, как прямых, так и косвенных.</a:t>
            </a: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Укажите их сильные и слабые стороны.</a:t>
            </a: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Предложите вашу стратегию, за счет чего вы сможете преодолеть конкурентов или отстроиться от них.</a:t>
            </a: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1" name="Google Shape;211;p32"/>
          <p:cNvSpPr txBox="1">
            <a:spLocks noGrp="1"/>
          </p:cNvSpPr>
          <p:nvPr>
            <p:ph type="title"/>
          </p:nvPr>
        </p:nvSpPr>
        <p:spPr>
          <a:xfrm>
            <a:off x="456825" y="286744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15806" y="163901"/>
            <a:ext cx="2402996" cy="2954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580033" y="2138345"/>
            <a:ext cx="2303184" cy="2855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25020" y="3045124"/>
            <a:ext cx="4255498" cy="2683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59456" y="1337095"/>
            <a:ext cx="2450711" cy="2739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435305" y="241540"/>
            <a:ext cx="2214743" cy="280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9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23" name="Google Shape;223;p33"/>
          <p:cNvSpPr/>
          <p:nvPr/>
        </p:nvSpPr>
        <p:spPr>
          <a:xfrm>
            <a:off x="465451" y="364376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33"/>
          <p:cNvSpPr txBox="1">
            <a:spLocks noGrp="1"/>
          </p:cNvSpPr>
          <p:nvPr>
            <p:ph type="title"/>
          </p:nvPr>
        </p:nvSpPr>
        <p:spPr>
          <a:xfrm>
            <a:off x="456826" y="326222"/>
            <a:ext cx="4604100" cy="6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dirty="0">
                <a:solidFill>
                  <a:schemeClr val="lt1"/>
                </a:solidFill>
              </a:rPr>
              <a:t>БИЗНЕС-МОДЕЛЬ*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59458" y="1160219"/>
            <a:ext cx="6029864" cy="4490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4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5" name="Google Shape;235;p34"/>
          <p:cNvSpPr txBox="1">
            <a:spLocks noGrp="1"/>
          </p:cNvSpPr>
          <p:nvPr>
            <p:ph type="body" idx="1"/>
          </p:nvPr>
        </p:nvSpPr>
        <p:spPr>
          <a:xfrm>
            <a:off x="456818" y="2340280"/>
            <a:ext cx="7993200" cy="197897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 smtClean="0"/>
              <a:t>На данный момент времени мы: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" dirty="0" smtClean="0"/>
          </a:p>
          <a:p>
            <a:pPr marL="0" indent="0"/>
            <a:r>
              <a:rPr lang="ru" dirty="0" smtClean="0"/>
              <a:t> Готовим заявку на защиту интеллектальной собственности</a:t>
            </a:r>
          </a:p>
          <a:p>
            <a:pPr marL="0" indent="0"/>
            <a:r>
              <a:rPr lang="ru" dirty="0" smtClean="0"/>
              <a:t> Создаём тактику развития НИОКР до </a:t>
            </a:r>
            <a:r>
              <a:rPr lang="en-US" dirty="0" smtClean="0"/>
              <a:t>TRL9</a:t>
            </a:r>
          </a:p>
          <a:p>
            <a:pPr marL="0" indent="0"/>
            <a:r>
              <a:rPr lang="en-US" dirty="0" smtClean="0"/>
              <a:t> </a:t>
            </a:r>
            <a:r>
              <a:rPr lang="ru-RU" dirty="0" smtClean="0"/>
              <a:t>Продумываем производство опытной партии</a:t>
            </a:r>
            <a:endParaRPr lang="en-US" dirty="0" smtClean="0"/>
          </a:p>
          <a:p>
            <a:pPr marL="0" indent="0"/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sp>
        <p:nvSpPr>
          <p:cNvPr id="236" name="Google Shape;236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5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5" name="Google Shape;245;p35"/>
          <p:cNvGraphicFramePr/>
          <p:nvPr/>
        </p:nvGraphicFramePr>
        <p:xfrm>
          <a:off x="319176" y="1043795"/>
          <a:ext cx="8117457" cy="3571336"/>
        </p:xfrm>
        <a:graphic>
          <a:graphicData uri="http://schemas.openxmlformats.org/drawingml/2006/table">
            <a:tbl>
              <a:tblPr>
                <a:noFill/>
                <a:tableStyleId>{FED5949F-353F-4402-88E2-EBFE9554A535}</a:tableStyleId>
              </a:tblPr>
              <a:tblGrid>
                <a:gridCol w="2705819"/>
                <a:gridCol w="2705819"/>
                <a:gridCol w="2705819"/>
              </a:tblGrid>
              <a:tr h="46262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</a:tr>
              <a:tr h="1036238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Хамитова</a:t>
                      </a:r>
                      <a:r>
                        <a:rPr lang="ru-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Яна </a:t>
                      </a:r>
                      <a:r>
                        <a:rPr lang="ru-RU" sz="1100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Аделевна</a:t>
                      </a:r>
                      <a:r>
                        <a:rPr lang="ru-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,</a:t>
                      </a:r>
                      <a:r>
                        <a:rPr lang="ru-RU" sz="1100" baseline="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2 года опыта в области медицины 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036238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Рафикова</a:t>
                      </a:r>
                      <a:r>
                        <a:rPr lang="ru-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Алина </a:t>
                      </a:r>
                      <a:r>
                        <a:rPr lang="ru-RU" sz="1100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Асфаровна</a:t>
                      </a:r>
                      <a:r>
                        <a:rPr lang="ru-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, 2 года опыта в области медицины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036238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Рафикова</a:t>
                      </a:r>
                      <a:r>
                        <a:rPr lang="ru-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Алина </a:t>
                      </a:r>
                      <a:r>
                        <a:rPr lang="ru-RU" sz="1100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Асфаровна</a:t>
                      </a:r>
                      <a:r>
                        <a:rPr lang="ru-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,</a:t>
                      </a:r>
                      <a:r>
                        <a:rPr lang="ru-RU" sz="1100" baseline="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2 года опыта в области медицины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47" name="Google Shape;247;p35"/>
          <p:cNvSpPr txBox="1">
            <a:spLocks noGrp="1"/>
          </p:cNvSpPr>
          <p:nvPr>
            <p:ph type="body" idx="1"/>
          </p:nvPr>
        </p:nvSpPr>
        <p:spPr>
          <a:xfrm>
            <a:off x="456818" y="4753155"/>
            <a:ext cx="7993200" cy="5616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None/>
            </a:pPr>
            <a:endParaRPr dirty="0"/>
          </a:p>
        </p:txBody>
      </p:sp>
      <p:sp>
        <p:nvSpPr>
          <p:cNvPr id="248" name="Google Shape;248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11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50" name="Google Shape;250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26" name="Picture 2" descr="F:\ФОТО (на пропуск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41994" y="2579298"/>
            <a:ext cx="703863" cy="938484"/>
          </a:xfrm>
          <a:prstGeom prst="rect">
            <a:avLst/>
          </a:prstGeom>
          <a:noFill/>
        </p:spPr>
      </p:pic>
      <p:pic>
        <p:nvPicPr>
          <p:cNvPr id="13" name="Picture 2" descr="F:\ФОТО (на пропуск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3242" y="3620218"/>
            <a:ext cx="720306" cy="960408"/>
          </a:xfrm>
          <a:prstGeom prst="rect">
            <a:avLst/>
          </a:prstGeom>
          <a:noFill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08659" y="1578634"/>
            <a:ext cx="79152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6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9" name="Google Shape;259;p36"/>
          <p:cNvSpPr txBox="1">
            <a:spLocks noGrp="1"/>
          </p:cNvSpPr>
          <p:nvPr>
            <p:ph type="body" idx="1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endParaRPr sz="1300" dirty="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rPr lang="ru" sz="1300" dirty="0" smtClean="0">
                <a:solidFill>
                  <a:srgbClr val="132C40"/>
                </a:solidFill>
              </a:rPr>
              <a:t> </a:t>
            </a: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260" name="Google Shape;260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12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62" name="Google Shape;262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3" name="Google Shape;263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8" name="Google Shape;268;p36"/>
          <p:cNvGraphicFramePr/>
          <p:nvPr/>
        </p:nvGraphicFramePr>
        <p:xfrm>
          <a:off x="552092" y="1475116"/>
          <a:ext cx="7627522" cy="2976114"/>
        </p:xfrm>
        <a:graphic>
          <a:graphicData uri="http://schemas.openxmlformats.org/drawingml/2006/table">
            <a:tbl>
              <a:tblPr>
                <a:noFill/>
                <a:tableStyleId>{FED5949F-353F-4402-88E2-EBFE9554A535}</a:tableStyleId>
              </a:tblPr>
              <a:tblGrid>
                <a:gridCol w="3383765"/>
                <a:gridCol w="1701250"/>
                <a:gridCol w="2542507"/>
              </a:tblGrid>
              <a:tr h="60638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</a:tr>
              <a:tr h="970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 smtClean="0">
                          <a:latin typeface="Raleway" charset="-52"/>
                        </a:rPr>
                        <a:t>Подаём заявку на </a:t>
                      </a:r>
                      <a:r>
                        <a:rPr lang="ru-RU" dirty="0" err="1" smtClean="0">
                          <a:latin typeface="Raleway" charset="-52"/>
                        </a:rPr>
                        <a:t>интеллектальную</a:t>
                      </a:r>
                      <a:r>
                        <a:rPr lang="ru-RU" baseline="0" dirty="0" smtClean="0">
                          <a:latin typeface="Raleway" charset="-52"/>
                        </a:rPr>
                        <a:t> собственность</a:t>
                      </a:r>
                      <a:endParaRPr dirty="0">
                        <a:latin typeface="Raleway" charset="-5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 </a:t>
                      </a:r>
                      <a:r>
                        <a:rPr lang="ru-RU" sz="1100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нед</a:t>
                      </a:r>
                      <a:r>
                        <a:rPr lang="ru-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.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Хамитова</a:t>
                      </a:r>
                      <a:r>
                        <a:rPr lang="ru-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Яна </a:t>
                      </a:r>
                      <a:r>
                        <a:rPr lang="ru-RU" sz="1100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Аделевна</a:t>
                      </a:r>
                      <a:r>
                        <a:rPr lang="ru-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997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 smtClean="0">
                          <a:latin typeface="Raleway" charset="-52"/>
                        </a:rPr>
                        <a:t>Проводим НИОКР</a:t>
                      </a:r>
                      <a:r>
                        <a:rPr lang="ru-RU" baseline="0" dirty="0" smtClean="0">
                          <a:latin typeface="Raleway" charset="-52"/>
                        </a:rPr>
                        <a:t> до </a:t>
                      </a:r>
                      <a:r>
                        <a:rPr lang="en-US" baseline="0" dirty="0" smtClean="0">
                          <a:latin typeface="Raleway" charset="-52"/>
                        </a:rPr>
                        <a:t>TRL9</a:t>
                      </a:r>
                      <a:endParaRPr dirty="0">
                        <a:latin typeface="Raleway" charset="-5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4 </a:t>
                      </a:r>
                      <a:r>
                        <a:rPr lang="ru-RU" sz="1100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нед</a:t>
                      </a:r>
                      <a:r>
                        <a:rPr lang="ru-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.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Рафикова</a:t>
                      </a:r>
                      <a:r>
                        <a:rPr lang="ru-RU" sz="1100" baseline="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Алина </a:t>
                      </a:r>
                      <a:r>
                        <a:rPr lang="ru-RU" sz="1100" baseline="0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Асфаровна</a:t>
                      </a:r>
                      <a:r>
                        <a:rPr lang="ru-RU" sz="1100" baseline="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997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 smtClean="0">
                          <a:latin typeface="Raleway" charset="-52"/>
                        </a:rPr>
                        <a:t>Производство опытной партии</a:t>
                      </a:r>
                      <a:endParaRPr dirty="0">
                        <a:latin typeface="Raleway" charset="-5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3-4 </a:t>
                      </a:r>
                      <a:r>
                        <a:rPr lang="ru-RU" sz="1100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нед</a:t>
                      </a:r>
                      <a:r>
                        <a:rPr lang="ru-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.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Рафикова</a:t>
                      </a:r>
                      <a:r>
                        <a:rPr lang="ru-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Алина </a:t>
                      </a:r>
                      <a:r>
                        <a:rPr lang="ru-RU" sz="1100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Асфаровна</a:t>
                      </a:r>
                      <a:r>
                        <a:rPr lang="ru-RU" sz="1100" baseline="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</a:t>
                      </a:r>
                      <a:endParaRPr lang="ru-RU" sz="1100" baseline="0" dirty="0" smtClean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aseline="0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Хамитова</a:t>
                      </a:r>
                      <a:r>
                        <a:rPr lang="ru-RU" sz="1100" baseline="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Яна </a:t>
                      </a:r>
                      <a:r>
                        <a:rPr lang="ru-RU" sz="1100" baseline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Аделевна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6817" y="1378714"/>
            <a:ext cx="4655700" cy="600134"/>
          </a:xfrm>
        </p:spPr>
        <p:txBody>
          <a:bodyPr/>
          <a:lstStyle/>
          <a:p>
            <a:r>
              <a:rPr lang="ru-RU" dirty="0" smtClean="0"/>
              <a:t>Результаты акселерации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6818" y="2340281"/>
            <a:ext cx="7993200" cy="397001"/>
          </a:xfrm>
        </p:spPr>
        <p:txBody>
          <a:bodyPr/>
          <a:lstStyle/>
          <a:p>
            <a:r>
              <a:rPr lang="ru-RU" dirty="0" smtClean="0"/>
              <a:t>Получили патент на торговую деятельность 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КОНТАКТЫ ЛИДЕРА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275" name="Google Shape;275;p37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 err="1" smtClean="0">
                <a:solidFill>
                  <a:srgbClr val="132C40"/>
                </a:solidFill>
              </a:rPr>
              <a:t>Хамитова</a:t>
            </a:r>
            <a:r>
              <a:rPr lang="ru-RU" dirty="0" smtClean="0">
                <a:solidFill>
                  <a:srgbClr val="132C40"/>
                </a:solidFill>
              </a:rPr>
              <a:t> Яна </a:t>
            </a:r>
            <a:r>
              <a:rPr lang="ru-RU" dirty="0" err="1" smtClean="0">
                <a:solidFill>
                  <a:srgbClr val="132C40"/>
                </a:solidFill>
              </a:rPr>
              <a:t>Аделевна</a:t>
            </a:r>
            <a:r>
              <a:rPr lang="ru-RU" dirty="0" smtClean="0">
                <a:solidFill>
                  <a:srgbClr val="132C40"/>
                </a:solidFill>
              </a:rPr>
              <a:t> </a:t>
            </a:r>
          </a:p>
        </p:txBody>
      </p:sp>
      <p:sp>
        <p:nvSpPr>
          <p:cNvPr id="276" name="Google Shape;276;p37"/>
          <p:cNvSpPr txBox="1">
            <a:spLocks noGrp="1"/>
          </p:cNvSpPr>
          <p:nvPr>
            <p:ph type="body" idx="1"/>
          </p:nvPr>
        </p:nvSpPr>
        <p:spPr>
          <a:xfrm>
            <a:off x="3165893" y="2454581"/>
            <a:ext cx="4951563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 err="1" smtClean="0">
                <a:solidFill>
                  <a:srgbClr val="132C40"/>
                </a:solidFill>
              </a:rPr>
              <a:t>Студетка</a:t>
            </a:r>
            <a:r>
              <a:rPr lang="ru-RU" dirty="0" smtClean="0">
                <a:solidFill>
                  <a:srgbClr val="132C40"/>
                </a:solidFill>
              </a:rPr>
              <a:t> </a:t>
            </a:r>
            <a:r>
              <a:rPr lang="ru-RU" dirty="0" err="1" smtClean="0">
                <a:solidFill>
                  <a:srgbClr val="132C40"/>
                </a:solidFill>
              </a:rPr>
              <a:t>СамГМУ</a:t>
            </a:r>
            <a:r>
              <a:rPr lang="ru-RU" dirty="0" smtClean="0">
                <a:solidFill>
                  <a:srgbClr val="132C40"/>
                </a:solidFill>
              </a:rPr>
              <a:t>, 2 курса, института клинической медицины</a:t>
            </a: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 smtClean="0">
                <a:solidFill>
                  <a:srgbClr val="132C40"/>
                </a:solidFill>
              </a:rPr>
              <a:t>Номер телефона: 89276776998</a:t>
            </a:r>
          </a:p>
          <a:p>
            <a:pPr marL="406400" lvl="0" indent="-203200">
              <a:buSzPts val="1400"/>
              <a:buNone/>
            </a:pPr>
            <a:r>
              <a:rPr lang="ru-RU" dirty="0" smtClean="0">
                <a:solidFill>
                  <a:srgbClr val="132C40"/>
                </a:solidFill>
              </a:rPr>
              <a:t>Почта: </a:t>
            </a:r>
            <a:r>
              <a:rPr lang="de-DE" dirty="0" smtClean="0">
                <a:solidFill>
                  <a:srgbClr val="132C40"/>
                </a:solidFill>
              </a:rPr>
              <a:t>yanakhamitova76@gmail.com</a:t>
            </a:r>
            <a:endParaRPr lang="ru-RU" dirty="0" smtClean="0">
              <a:solidFill>
                <a:srgbClr val="132C40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ru-RU" dirty="0" smtClean="0">
              <a:solidFill>
                <a:srgbClr val="132C40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solidFill>
                <a:srgbClr val="132C40"/>
              </a:solidFill>
            </a:endParaRPr>
          </a:p>
        </p:txBody>
      </p:sp>
      <p:sp>
        <p:nvSpPr>
          <p:cNvPr id="277" name="Google Shape;277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14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79" name="Google Shape;279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80" name="Google Shape;280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" name="Google Shape;282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1994</TotalTime>
  <Words>524</Words>
  <Application>Microsoft Office PowerPoint</Application>
  <PresentationFormat>Экран (16:9)</PresentationFormat>
  <Paragraphs>96</Paragraphs>
  <Slides>14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2" baseType="lpstr">
      <vt:lpstr>Arial</vt:lpstr>
      <vt:lpstr>Raleway SemiBold</vt:lpstr>
      <vt:lpstr>Raleway</vt:lpstr>
      <vt:lpstr>Helvetica Neue</vt:lpstr>
      <vt:lpstr>Calibri</vt:lpstr>
      <vt:lpstr>Century Gothic</vt:lpstr>
      <vt:lpstr>Simple Light</vt:lpstr>
      <vt:lpstr>Simple Light</vt:lpstr>
      <vt:lpstr>CD Chitosan Derm</vt:lpstr>
      <vt:lpstr>Слайд 2</vt:lpstr>
      <vt:lpstr>ЦЕЛЕВАЯ АУДИТОРИЯ</vt:lpstr>
      <vt:lpstr>ПРОБЛЕМА</vt:lpstr>
      <vt:lpstr>РЕШЕНИЕ</vt:lpstr>
      <vt:lpstr>ЦЕННОСТЬ, ЦЕННОСТНОЕ ПРЕДЛОЖЕНИЕ</vt:lpstr>
      <vt:lpstr>РЫНОК</vt:lpstr>
      <vt:lpstr>КОНКУРЕНТЫ</vt:lpstr>
      <vt:lpstr>БИЗНЕС-МОДЕЛЬ*</vt:lpstr>
      <vt:lpstr>ТЕКУЩИЕ РЕЗУЛЬТАТЫ</vt:lpstr>
      <vt:lpstr>КОМАНДА СТАРТАПА</vt:lpstr>
      <vt:lpstr>ПЛАНЫ РАЗВИТИЯ</vt:lpstr>
      <vt:lpstr>Результаты акселерации </vt:lpstr>
      <vt:lpstr>КОНТАКТЫ ЛИДЕРА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Алина А.</dc:creator>
  <cp:lastModifiedBy>user1</cp:lastModifiedBy>
  <cp:revision>84</cp:revision>
  <dcterms:modified xsi:type="dcterms:W3CDTF">2023-11-27T20:23:02Z</dcterms:modified>
</cp:coreProperties>
</file>