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84" r:id="rId6"/>
  </p:sldMasterIdLst>
  <p:notesMasterIdLst>
    <p:notesMasterId r:id="rId17"/>
  </p:notesMasterIdLst>
  <p:handoutMasterIdLst>
    <p:handoutMasterId r:id="rId18"/>
  </p:handoutMasterIdLst>
  <p:sldIdLst>
    <p:sldId id="260" r:id="rId7"/>
    <p:sldId id="295" r:id="rId8"/>
    <p:sldId id="305" r:id="rId9"/>
    <p:sldId id="297" r:id="rId10"/>
    <p:sldId id="306" r:id="rId11"/>
    <p:sldId id="307" r:id="rId12"/>
    <p:sldId id="308" r:id="rId13"/>
    <p:sldId id="309" r:id="rId14"/>
    <p:sldId id="310" r:id="rId15"/>
    <p:sldId id="301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94527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926" y="-9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17063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2.sv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808" y="3515204"/>
            <a:ext cx="17088485" cy="242554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15615" y="6412230"/>
            <a:ext cx="14072870" cy="289179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9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4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92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9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87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84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82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7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085" y="7271387"/>
            <a:ext cx="17088485" cy="2247424"/>
          </a:xfrm>
        </p:spPr>
        <p:txBody>
          <a:bodyPr anchor="t"/>
          <a:lstStyle>
            <a:lvl1pPr algn="l">
              <a:defRPr sz="7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8085" y="4796079"/>
            <a:ext cx="17088485" cy="2475309"/>
          </a:xfrm>
        </p:spPr>
        <p:txBody>
          <a:bodyPr anchor="b"/>
          <a:lstStyle>
            <a:lvl1pPr marL="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1pPr>
            <a:lvl2pPr marL="89745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2pPr>
            <a:lvl3pPr marL="1794909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3pPr>
            <a:lvl4pPr marL="269236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58981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48727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3847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28217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17963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09358" y="4356021"/>
            <a:ext cx="19723657" cy="12321540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2268086" y="4356021"/>
            <a:ext cx="19723659" cy="12321540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205" y="453153"/>
            <a:ext cx="18093690" cy="1885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205" y="2532938"/>
            <a:ext cx="8882802" cy="1055607"/>
          </a:xfrm>
        </p:spPr>
        <p:txBody>
          <a:bodyPr anchor="b"/>
          <a:lstStyle>
            <a:lvl1pPr marL="0" indent="0">
              <a:buNone/>
              <a:defRPr sz="4700" b="1"/>
            </a:lvl1pPr>
            <a:lvl2pPr marL="897454" indent="0">
              <a:buNone/>
              <a:defRPr sz="3900" b="1"/>
            </a:lvl2pPr>
            <a:lvl3pPr marL="1794909" indent="0">
              <a:buNone/>
              <a:defRPr sz="3500" b="1"/>
            </a:lvl3pPr>
            <a:lvl4pPr marL="2692361" indent="0">
              <a:buNone/>
              <a:defRPr sz="3100" b="1"/>
            </a:lvl4pPr>
            <a:lvl5pPr marL="3589816" indent="0">
              <a:buNone/>
              <a:defRPr sz="3100" b="1"/>
            </a:lvl5pPr>
            <a:lvl6pPr marL="4487270" indent="0">
              <a:buNone/>
              <a:defRPr sz="3100" b="1"/>
            </a:lvl6pPr>
            <a:lvl7pPr marL="5384725" indent="0">
              <a:buNone/>
              <a:defRPr sz="3100" b="1"/>
            </a:lvl7pPr>
            <a:lvl8pPr marL="6282177" indent="0">
              <a:buNone/>
              <a:defRPr sz="3100" b="1"/>
            </a:lvl8pPr>
            <a:lvl9pPr marL="7179632" indent="0">
              <a:buNone/>
              <a:defRPr sz="3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05205" y="3588544"/>
            <a:ext cx="8882802" cy="6519625"/>
          </a:xfrm>
        </p:spPr>
        <p:txBody>
          <a:bodyPr/>
          <a:lstStyle>
            <a:lvl1pPr>
              <a:defRPr sz="47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212607" y="2532938"/>
            <a:ext cx="8886291" cy="1055607"/>
          </a:xfrm>
        </p:spPr>
        <p:txBody>
          <a:bodyPr anchor="b"/>
          <a:lstStyle>
            <a:lvl1pPr marL="0" indent="0">
              <a:buNone/>
              <a:defRPr sz="4700" b="1"/>
            </a:lvl1pPr>
            <a:lvl2pPr marL="897454" indent="0">
              <a:buNone/>
              <a:defRPr sz="3900" b="1"/>
            </a:lvl2pPr>
            <a:lvl3pPr marL="1794909" indent="0">
              <a:buNone/>
              <a:defRPr sz="3500" b="1"/>
            </a:lvl3pPr>
            <a:lvl4pPr marL="2692361" indent="0">
              <a:buNone/>
              <a:defRPr sz="3100" b="1"/>
            </a:lvl4pPr>
            <a:lvl5pPr marL="3589816" indent="0">
              <a:buNone/>
              <a:defRPr sz="3100" b="1"/>
            </a:lvl5pPr>
            <a:lvl6pPr marL="4487270" indent="0">
              <a:buNone/>
              <a:defRPr sz="3100" b="1"/>
            </a:lvl6pPr>
            <a:lvl7pPr marL="5384725" indent="0">
              <a:buNone/>
              <a:defRPr sz="3100" b="1"/>
            </a:lvl7pPr>
            <a:lvl8pPr marL="6282177" indent="0">
              <a:buNone/>
              <a:defRPr sz="3100" b="1"/>
            </a:lvl8pPr>
            <a:lvl9pPr marL="7179632" indent="0">
              <a:buNone/>
              <a:defRPr sz="3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0212607" y="3588544"/>
            <a:ext cx="8886291" cy="6519625"/>
          </a:xfrm>
        </p:spPr>
        <p:txBody>
          <a:bodyPr/>
          <a:lstStyle>
            <a:lvl1pPr>
              <a:defRPr sz="47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206" y="450532"/>
            <a:ext cx="6614110" cy="1917383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60145" y="450535"/>
            <a:ext cx="11238750" cy="9657636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7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5206" y="2367917"/>
            <a:ext cx="6614110" cy="7740254"/>
          </a:xfrm>
        </p:spPr>
        <p:txBody>
          <a:bodyPr/>
          <a:lstStyle>
            <a:lvl1pPr marL="0" indent="0">
              <a:buNone/>
              <a:defRPr sz="2700"/>
            </a:lvl1pPr>
            <a:lvl2pPr marL="897454" indent="0">
              <a:buNone/>
              <a:defRPr sz="2400"/>
            </a:lvl2pPr>
            <a:lvl3pPr marL="1794909" indent="0">
              <a:buNone/>
              <a:defRPr sz="2000"/>
            </a:lvl3pPr>
            <a:lvl4pPr marL="2692361" indent="0">
              <a:buNone/>
              <a:defRPr sz="1800"/>
            </a:lvl4pPr>
            <a:lvl5pPr marL="3589816" indent="0">
              <a:buNone/>
              <a:defRPr sz="1800"/>
            </a:lvl5pPr>
            <a:lvl6pPr marL="4487270" indent="0">
              <a:buNone/>
              <a:defRPr sz="1800"/>
            </a:lvl6pPr>
            <a:lvl7pPr marL="5384725" indent="0">
              <a:buNone/>
              <a:defRPr sz="1800"/>
            </a:lvl7pPr>
            <a:lvl8pPr marL="6282177" indent="0">
              <a:buNone/>
              <a:defRPr sz="1800"/>
            </a:lvl8pPr>
            <a:lvl9pPr marL="7179632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544" y="7920990"/>
            <a:ext cx="12062460" cy="935118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940544" y="1011079"/>
            <a:ext cx="12062460" cy="6789420"/>
          </a:xfrm>
        </p:spPr>
        <p:txBody>
          <a:bodyPr/>
          <a:lstStyle>
            <a:lvl1pPr marL="0" indent="0">
              <a:buNone/>
              <a:defRPr sz="6300"/>
            </a:lvl1pPr>
            <a:lvl2pPr marL="897454" indent="0">
              <a:buNone/>
              <a:defRPr sz="5500"/>
            </a:lvl2pPr>
            <a:lvl3pPr marL="1794909" indent="0">
              <a:buNone/>
              <a:defRPr sz="4700"/>
            </a:lvl3pPr>
            <a:lvl4pPr marL="2692361" indent="0">
              <a:buNone/>
              <a:defRPr sz="3900"/>
            </a:lvl4pPr>
            <a:lvl5pPr marL="3589816" indent="0">
              <a:buNone/>
              <a:defRPr sz="3900"/>
            </a:lvl5pPr>
            <a:lvl6pPr marL="4487270" indent="0">
              <a:buNone/>
              <a:defRPr sz="3900"/>
            </a:lvl6pPr>
            <a:lvl7pPr marL="5384725" indent="0">
              <a:buNone/>
              <a:defRPr sz="3900"/>
            </a:lvl7pPr>
            <a:lvl8pPr marL="6282177" indent="0">
              <a:buNone/>
              <a:defRPr sz="3900"/>
            </a:lvl8pPr>
            <a:lvl9pPr marL="7179632" indent="0">
              <a:buNone/>
              <a:defRPr sz="39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40544" y="8856108"/>
            <a:ext cx="12062460" cy="1328022"/>
          </a:xfrm>
        </p:spPr>
        <p:txBody>
          <a:bodyPr/>
          <a:lstStyle>
            <a:lvl1pPr marL="0" indent="0">
              <a:buNone/>
              <a:defRPr sz="2700"/>
            </a:lvl1pPr>
            <a:lvl2pPr marL="897454" indent="0">
              <a:buNone/>
              <a:defRPr sz="2400"/>
            </a:lvl2pPr>
            <a:lvl3pPr marL="1794909" indent="0">
              <a:buNone/>
              <a:defRPr sz="2000"/>
            </a:lvl3pPr>
            <a:lvl4pPr marL="2692361" indent="0">
              <a:buNone/>
              <a:defRPr sz="1800"/>
            </a:lvl4pPr>
            <a:lvl5pPr marL="3589816" indent="0">
              <a:buNone/>
              <a:defRPr sz="1800"/>
            </a:lvl5pPr>
            <a:lvl6pPr marL="4487270" indent="0">
              <a:buNone/>
              <a:defRPr sz="1800"/>
            </a:lvl6pPr>
            <a:lvl7pPr marL="5384725" indent="0">
              <a:buNone/>
              <a:defRPr sz="1800"/>
            </a:lvl7pPr>
            <a:lvl8pPr marL="6282177" indent="0">
              <a:buNone/>
              <a:defRPr sz="1800"/>
            </a:lvl8pPr>
            <a:lvl9pPr marL="7179632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2047890" y="746525"/>
            <a:ext cx="9943852" cy="159310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09361" y="746525"/>
            <a:ext cx="29503464" cy="159310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205" y="453153"/>
            <a:ext cx="18093690" cy="1885950"/>
          </a:xfrm>
          <a:prstGeom prst="rect">
            <a:avLst/>
          </a:prstGeom>
        </p:spPr>
        <p:txBody>
          <a:bodyPr vert="horz" lIns="179490" tIns="89745" rIns="179490" bIns="8974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205" y="2640332"/>
            <a:ext cx="18093690" cy="7467839"/>
          </a:xfrm>
          <a:prstGeom prst="rect">
            <a:avLst/>
          </a:prstGeom>
        </p:spPr>
        <p:txBody>
          <a:bodyPr vert="horz" lIns="179490" tIns="89745" rIns="179490" bIns="8974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05205" y="10487978"/>
            <a:ext cx="4690957" cy="602456"/>
          </a:xfrm>
          <a:prstGeom prst="rect">
            <a:avLst/>
          </a:prstGeom>
        </p:spPr>
        <p:txBody>
          <a:bodyPr vert="horz" lIns="179490" tIns="89745" rIns="179490" bIns="89745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D528F-FDEA-4489-97BE-A85121995E50}" type="datetimeFigureOut">
              <a:rPr lang="ru-RU" smtClean="0"/>
              <a:pPr/>
              <a:t>22.11.2023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68901" y="10487978"/>
            <a:ext cx="6366298" cy="602456"/>
          </a:xfrm>
          <a:prstGeom prst="rect">
            <a:avLst/>
          </a:prstGeom>
        </p:spPr>
        <p:txBody>
          <a:bodyPr vert="horz" lIns="179490" tIns="89745" rIns="179490" bIns="89745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407938" y="10487978"/>
            <a:ext cx="4690957" cy="602456"/>
          </a:xfrm>
          <a:prstGeom prst="rect">
            <a:avLst/>
          </a:prstGeom>
        </p:spPr>
        <p:txBody>
          <a:bodyPr vert="horz" lIns="179490" tIns="89745" rIns="179490" bIns="89745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9" r:id="rId14"/>
    <p:sldLayoutId id="2147483700" r:id="rId15"/>
    <p:sldLayoutId id="2147483701" r:id="rId16"/>
  </p:sldLayoutIdLst>
  <p:txStyles>
    <p:titleStyle>
      <a:lvl1pPr algn="ctr" defTabSz="1794909" rtl="0" eaLnBrk="1" latinLnBrk="0" hangingPunct="1">
        <a:spcBef>
          <a:spcPct val="0"/>
        </a:spcBef>
        <a:buNone/>
        <a:defRPr sz="8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3091" indent="-673091" algn="l" defTabSz="179490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458362" indent="-560910" algn="l" defTabSz="1794909" rtl="0" eaLnBrk="1" latinLnBrk="0" hangingPunct="1">
        <a:spcBef>
          <a:spcPct val="20000"/>
        </a:spcBef>
        <a:buFont typeface="Arial" pitchFamily="34" charset="0"/>
        <a:buChar char="–"/>
        <a:defRPr sz="5500" kern="1200">
          <a:solidFill>
            <a:schemeClr val="tx1"/>
          </a:solidFill>
          <a:latin typeface="+mn-lt"/>
          <a:ea typeface="+mn-ea"/>
          <a:cs typeface="+mn-cs"/>
        </a:defRPr>
      </a:lvl2pPr>
      <a:lvl3pPr marL="2243634" indent="-448727" algn="l" defTabSz="1794909" rtl="0" eaLnBrk="1" latinLnBrk="0" hangingPunct="1">
        <a:spcBef>
          <a:spcPct val="20000"/>
        </a:spcBef>
        <a:buFont typeface="Arial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141089" indent="-448727" algn="l" defTabSz="1794909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4038543" indent="-448727" algn="l" defTabSz="1794909" rtl="0" eaLnBrk="1" latinLnBrk="0" hangingPunct="1">
        <a:spcBef>
          <a:spcPct val="20000"/>
        </a:spcBef>
        <a:buFont typeface="Arial" pitchFamily="34" charset="0"/>
        <a:buChar char="»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935997" indent="-448727" algn="l" defTabSz="1794909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833450" indent="-448727" algn="l" defTabSz="1794909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730904" indent="-448727" algn="l" defTabSz="1794909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628359" indent="-448727" algn="l" defTabSz="1794909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97454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94909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92361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89816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87270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384725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282177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179632" algn="l" defTabSz="179490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6b9ee767cbe07f63cbeaf0936d452f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5180" y="5664200"/>
            <a:ext cx="7162800" cy="11303000"/>
          </a:xfrm>
          <a:prstGeom prst="rect">
            <a:avLst/>
          </a:prstGeom>
        </p:spPr>
      </p:pic>
      <p:pic>
        <p:nvPicPr>
          <p:cNvPr id="8" name="Рисунок 7" descr="photo_2023-10-09_04-40-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0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2495" y="2518522"/>
            <a:ext cx="15834360" cy="3171782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MS UI Gothic" pitchFamily="34" charset="-128"/>
              </a:rPr>
              <a:t>Бренд косметики «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MS UI Gothic" pitchFamily="34" charset="-128"/>
              </a:rPr>
              <a:t>Sea Fairy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MS UI Gothic" pitchFamily="34" charset="-128"/>
              </a:rPr>
              <a:t>»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0074" y="8030189"/>
            <a:ext cx="7400004" cy="1378974"/>
          </a:xfrm>
        </p:spPr>
        <p:txBody>
          <a:bodyPr>
            <a:normAutofit fontScale="47500" lnSpcReduction="20000"/>
          </a:bodyPr>
          <a:lstStyle/>
          <a:p>
            <a:r>
              <a:rPr lang="ru-RU" sz="5100" b="1" dirty="0" smtClean="0">
                <a:latin typeface="Arial" pitchFamily="34" charset="0"/>
                <a:cs typeface="Arial" pitchFamily="34" charset="0"/>
              </a:rPr>
              <a:t>Магнитогорский Государственный Технический университет им. Г. И. Носова</a:t>
            </a:r>
          </a:p>
          <a:p>
            <a:endParaRPr lang="en-US" sz="51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5100" dirty="0" smtClean="0">
                <a:latin typeface="Arial" pitchFamily="34" charset="0"/>
                <a:cs typeface="Arial" pitchFamily="34" charset="0"/>
              </a:rPr>
              <a:t>Заказчик : ООО «Хроники» </a:t>
            </a:r>
          </a:p>
          <a:p>
            <a:endParaRPr lang="ru-RU" dirty="0"/>
          </a:p>
        </p:txBody>
      </p:sp>
      <p:pic>
        <p:nvPicPr>
          <p:cNvPr id="19" name="Рисунок 18" descr="i9ofx79zw5u8t90jua0ll931xjxmahf1.jpg"/>
          <p:cNvPicPr>
            <a:picLocks noChangeAspect="1"/>
          </p:cNvPicPr>
          <p:nvPr/>
        </p:nvPicPr>
        <p:blipFill>
          <a:blip r:embed="rId4">
            <a:lum bright="40000"/>
          </a:blip>
          <a:srcRect l="5980" t="18490" r="11191"/>
          <a:stretch>
            <a:fillRect/>
          </a:stretch>
        </p:blipFill>
        <p:spPr>
          <a:xfrm>
            <a:off x="14307734" y="7405026"/>
            <a:ext cx="5796366" cy="9223428"/>
          </a:xfrm>
          <a:prstGeom prst="rect">
            <a:avLst/>
          </a:prstGeom>
        </p:spPr>
      </p:pic>
      <p:pic>
        <p:nvPicPr>
          <p:cNvPr id="26" name="Рисунок 25" descr="photo_2023-10-09_04-03-21.jpg"/>
          <p:cNvPicPr>
            <a:picLocks noChangeAspect="1"/>
          </p:cNvPicPr>
          <p:nvPr/>
        </p:nvPicPr>
        <p:blipFill>
          <a:blip r:embed="rId5"/>
          <a:srcRect l="11669" t="24029" r="2834" b="19434"/>
          <a:stretch>
            <a:fillRect/>
          </a:stretch>
        </p:blipFill>
        <p:spPr>
          <a:xfrm>
            <a:off x="14337482" y="7452727"/>
            <a:ext cx="4494508" cy="118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67" y="1056524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Заказчик и его задача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Заказчик: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ООО «Хроники» на протяжении 5-ти лет занимается разработкой и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расширением своей фантастической вселенной «Хроники разбитого мира»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Задача: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Создать дизайн упаковки для новой линии косметических средств,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вдохновленной миром "Хроники разбитого мира" и сами прототипы косметики, отсылающие к Вселенной.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Ожидаемый результат: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Макет дизайна и самого 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продукта</a:t>
            </a: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photo_2023-10-09_04-36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652" y="0"/>
            <a:ext cx="6501448" cy="11567160"/>
          </a:xfrm>
          <a:prstGeom prst="rect">
            <a:avLst/>
          </a:prstGeom>
        </p:spPr>
      </p:pic>
      <p:pic>
        <p:nvPicPr>
          <p:cNvPr id="11" name="Рисунок 10" descr="photo_2023-10-08_20-07-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920" y="1478281"/>
            <a:ext cx="5433749" cy="8513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67" y="1056524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Заказчик и его задача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88" y="2988120"/>
            <a:ext cx="12928092" cy="7554912"/>
          </a:xfrm>
        </p:spPr>
        <p:txBody>
          <a:bodyPr>
            <a:normAutofit/>
          </a:bodyPr>
          <a:lstStyle/>
          <a:p>
            <a:pPr lvl="0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ea typeface="Nunito"/>
                <a:cs typeface="Arial" pitchFamily="34" charset="0"/>
                <a:sym typeface="Nunito"/>
              </a:rPr>
              <a:t>Рекомендации, поставленные заказчиком: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Nunito"/>
                <a:cs typeface="Arial" pitchFamily="34" charset="0"/>
                <a:sym typeface="Nunito"/>
              </a:rPr>
              <a:t>Можно использовать названия того, как говорит человек и </a:t>
            </a:r>
            <a:r>
              <a:rPr lang="ru-RU" sz="3200" dirty="0" err="1" smtClean="0">
                <a:solidFill>
                  <a:schemeClr val="bg1"/>
                </a:solidFill>
                <a:latin typeface="Arial" pitchFamily="34" charset="0"/>
                <a:ea typeface="Nunito"/>
                <a:cs typeface="Arial" pitchFamily="34" charset="0"/>
                <a:sym typeface="Nunito"/>
              </a:rPr>
              <a:t>фриджит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Nunito"/>
                <a:cs typeface="Arial" pitchFamily="34" charset="0"/>
                <a:sym typeface="Nunito"/>
              </a:rPr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Nunito"/>
                <a:cs typeface="Arial" pitchFamily="34" charset="0"/>
                <a:sym typeface="Nunito"/>
              </a:rPr>
              <a:t>Продумать конкретно сами продукты, сделать их нестандартными</a:t>
            </a:r>
          </a:p>
          <a:p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photo_2023-10-09_04-36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652" y="0"/>
            <a:ext cx="6501448" cy="11567160"/>
          </a:xfrm>
          <a:prstGeom prst="rect">
            <a:avLst/>
          </a:prstGeom>
        </p:spPr>
      </p:pic>
      <p:pic>
        <p:nvPicPr>
          <p:cNvPr id="6" name="Рисунок 5" descr="photo_2023-10-08_20-07-39.jpg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1143000" y="5459365"/>
            <a:ext cx="13623290" cy="49292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868" y="515375"/>
            <a:ext cx="17482088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" dirty="0" smtClean="0">
                <a:solidFill>
                  <a:schemeClr val="bg1"/>
                </a:solidFill>
                <a:latin typeface="Arial Black" pitchFamily="34" charset="0"/>
                <a:ea typeface="Nunito"/>
                <a:cs typeface="Arial" pitchFamily="34" charset="0"/>
                <a:sym typeface="Nunito"/>
              </a:rPr>
              <a:t>Как </a:t>
            </a:r>
            <a:r>
              <a:rPr lang="ru" dirty="0" smtClean="0">
                <a:solidFill>
                  <a:schemeClr val="bg1"/>
                </a:solidFill>
                <a:latin typeface="Arial Black" pitchFamily="34" charset="0"/>
                <a:ea typeface="Nunito"/>
                <a:cs typeface="Arial" pitchFamily="34" charset="0"/>
                <a:sym typeface="Nunito"/>
              </a:rPr>
              <a:t>мы решали </a:t>
            </a:r>
            <a:r>
              <a:rPr lang="ru" dirty="0" smtClean="0">
                <a:solidFill>
                  <a:schemeClr val="bg1"/>
                </a:solidFill>
                <a:latin typeface="Arial Black" pitchFamily="34" charset="0"/>
                <a:ea typeface="Nunito"/>
                <a:cs typeface="Arial" pitchFamily="34" charset="0"/>
                <a:sym typeface="Nunito"/>
              </a:rPr>
              <a:t>задачу</a:t>
            </a:r>
            <a:endParaRPr lang="ru-RU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6947" y="1890840"/>
            <a:ext cx="18447253" cy="178225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Наша команда разрабатывает базовые </a:t>
            </a:r>
            <a:r>
              <a:rPr lang="ru-RU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уходовые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средства для подростков, возрастом от 14 лет. Имея базовый уход за кожей, даже самый юный покупатель смог бы ими пользоваться для увлажнения и лечения кожи. 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d708ec8f2a8a615bcf9a468594e08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65119">
            <a:off x="9703056" y="-146139"/>
            <a:ext cx="8489807" cy="20970243"/>
          </a:xfrm>
          <a:prstGeom prst="rect">
            <a:avLst/>
          </a:prstGeom>
        </p:spPr>
      </p:pic>
      <p:pic>
        <p:nvPicPr>
          <p:cNvPr id="6" name="Рисунок 5" descr="photo_2023-10-08_20-08-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6301" y="3900300"/>
            <a:ext cx="11137900" cy="6273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62373" y="4277532"/>
            <a:ext cx="573437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ru-RU" sz="3200" b="1" dirty="0" smtClean="0">
                <a:solidFill>
                  <a:schemeClr val="bg1"/>
                </a:solidFill>
              </a:rPr>
              <a:t>Наши </a:t>
            </a:r>
            <a:r>
              <a:rPr lang="ru-RU" sz="3200" b="1" dirty="0" smtClean="0">
                <a:solidFill>
                  <a:schemeClr val="bg1"/>
                </a:solidFill>
              </a:rPr>
              <a:t>шаги</a:t>
            </a:r>
            <a:r>
              <a:rPr lang="ru-RU" sz="3200" b="1" dirty="0" smtClean="0">
                <a:solidFill>
                  <a:schemeClr val="bg1"/>
                </a:solidFill>
              </a:rPr>
              <a:t>: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Анализ и исследование </a:t>
            </a:r>
            <a:r>
              <a:rPr lang="ru-RU" sz="3200" dirty="0" err="1" smtClean="0">
                <a:solidFill>
                  <a:schemeClr val="bg1"/>
                </a:solidFill>
              </a:rPr>
              <a:t>мультивселенной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Опрос студентов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Согласование с заказчиком дизайна и состава продукта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Разработка дизайна упаковки</a:t>
            </a:r>
          </a:p>
        </p:txBody>
      </p:sp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9449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itchFamily="34" charset="0"/>
              </a:rPr>
              <a:t>Текущие результаты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1430763" cy="66588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результатам опроса мы перешли к этапу разработки. Большее количеств голосов выбрало </a:t>
            </a:r>
            <a:r>
              <a:rPr lang="ru-RU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минималистичную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упаковку. С первого взгляда концепция «Хроники разбитого мира» выглядит довольно мрачной, но в ней присутствуют яркие краски. Наша задача совместить эти два компонента и создать нестандартную яркую упаковку в стиле минимализм. За основы мы взяли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главного героя </a:t>
            </a:r>
            <a:r>
              <a:rPr lang="ru-RU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Роби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 всеми любимых </a:t>
            </a:r>
            <a:r>
              <a:rPr lang="ru-RU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Фриджетов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 поместили их на передний план упаковки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photo_2023-10-09_04-36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988" y="0"/>
            <a:ext cx="6360112" cy="1131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26916" y="1571748"/>
            <a:ext cx="5289232" cy="8172204"/>
          </a:xfrm>
          <a:prstGeom prst="rect">
            <a:avLst/>
          </a:prstGeom>
          <a:ln w="1905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9449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itchFamily="34" charset="0"/>
              </a:rPr>
              <a:t>Текущие результаты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828100"/>
            <a:ext cx="15450313" cy="14772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данном этапе наш продукт почти готов и ждет лишь согласования с заказчиком и производителями.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photo_2023-10-09_04-36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988" y="0"/>
            <a:ext cx="6360112" cy="113157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1988" y="4352925"/>
            <a:ext cx="12192000" cy="6057900"/>
          </a:xfrm>
          <a:prstGeom prst="rect">
            <a:avLst/>
          </a:prstGeom>
          <a:noFill/>
          <a:ln w="1079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907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9449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itchFamily="34" charset="0"/>
              </a:rPr>
              <a:t>Текущие результаты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photo_2023-10-09_04-36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988" y="0"/>
            <a:ext cx="6360112" cy="113157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362200" y="4152900"/>
            <a:ext cx="6229350" cy="6057899"/>
            <a:chOff x="1600200" y="3343275"/>
            <a:chExt cx="6057900" cy="6237514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399" t="28634" r="30366" b="7026"/>
            <a:stretch/>
          </p:blipFill>
          <p:spPr>
            <a:xfrm>
              <a:off x="1600200" y="3343275"/>
              <a:ext cx="2971800" cy="6237514"/>
            </a:xfrm>
            <a:prstGeom prst="rect">
              <a:avLst/>
            </a:prstGeom>
            <a:ln w="114300">
              <a:solidFill>
                <a:schemeClr val="bg1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163" t="28513" r="30313" b="8494"/>
            <a:stretch/>
          </p:blipFill>
          <p:spPr>
            <a:xfrm>
              <a:off x="4572000" y="3343275"/>
              <a:ext cx="3086100" cy="6237514"/>
            </a:xfrm>
            <a:prstGeom prst="rect">
              <a:avLst/>
            </a:prstGeom>
            <a:ln w="114300">
              <a:solidFill>
                <a:schemeClr val="bg1"/>
              </a:solidFill>
            </a:ln>
          </p:spPr>
        </p:pic>
      </p:grpSp>
      <p:grpSp>
        <p:nvGrpSpPr>
          <p:cNvPr id="9" name="Группа 8"/>
          <p:cNvGrpSpPr/>
          <p:nvPr/>
        </p:nvGrpSpPr>
        <p:grpSpPr>
          <a:xfrm>
            <a:off x="10496550" y="4152900"/>
            <a:ext cx="6427494" cy="6057900"/>
            <a:chOff x="10363200" y="3337442"/>
            <a:chExt cx="6130052" cy="624334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1642" t="20549" r="29798" b="11405"/>
            <a:stretch/>
          </p:blipFill>
          <p:spPr>
            <a:xfrm>
              <a:off x="10363200" y="3337443"/>
              <a:ext cx="3028950" cy="6243346"/>
            </a:xfrm>
            <a:prstGeom prst="rect">
              <a:avLst/>
            </a:prstGeom>
            <a:ln w="114300">
              <a:solidFill>
                <a:schemeClr val="bg1"/>
              </a:solidFill>
            </a:ln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1263" t="20886" r="29798" b="10731"/>
            <a:stretch/>
          </p:blipFill>
          <p:spPr>
            <a:xfrm>
              <a:off x="13417711" y="3337442"/>
              <a:ext cx="3075541" cy="6243347"/>
            </a:xfrm>
            <a:prstGeom prst="rect">
              <a:avLst/>
            </a:prstGeom>
            <a:ln w="114300">
              <a:solidFill>
                <a:schemeClr val="bg1"/>
              </a:solidFill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1028700" y="2876550"/>
            <a:ext cx="1238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Сейчас наш проект находится на этапе поиска производителей косметики с которыми можно было бы сотрудничать.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25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868" y="515375"/>
            <a:ext cx="17482088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Ценность:</a:t>
            </a:r>
            <a:endParaRPr lang="ru-RU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" name="Рисунок 4" descr="d708ec8f2a8a615bcf9a468594e08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97007">
            <a:off x="15434179" y="-1896964"/>
            <a:ext cx="7306813" cy="20970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7751" y="1847850"/>
            <a:ext cx="121919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не можем сказать сколько будет составлять экономия расходов, но на услугах дизайнера заказчик остается в плюсе, ведь мы работаем ради опыта в данной сфере.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роста </a:t>
            </a: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за счёт увеличения производительности и качества 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продукции.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Наше решение может повысить фан</a:t>
            </a: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-базу 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заказчика, что позволит </a:t>
            </a: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получить больше за те же затраты. </a:t>
            </a:r>
            <a:endParaRPr lang="ru-RU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 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согласовал с нами концепцию: наш проект вполне подходит требованиям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95" r="23103"/>
          <a:stretch/>
        </p:blipFill>
        <p:spPr bwMode="auto">
          <a:xfrm>
            <a:off x="14344651" y="2679115"/>
            <a:ext cx="4572000" cy="6185771"/>
          </a:xfrm>
          <a:prstGeom prst="rect">
            <a:avLst/>
          </a:prstGeom>
          <a:noFill/>
          <a:ln w="1143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15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868" y="515375"/>
            <a:ext cx="17482088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Бизнес-план:</a:t>
            </a:r>
            <a:endParaRPr lang="ru-RU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" name="Рисунок 4" descr="d708ec8f2a8a615bcf9a468594e08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97007">
            <a:off x="15434179" y="-1896964"/>
            <a:ext cx="7306813" cy="20970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7751" y="1847850"/>
            <a:ext cx="11068049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Наши пользователи или плательщик являются люди от 14 до 35 лет, которые основном являются </a:t>
            </a:r>
            <a:r>
              <a:rPr lang="ru-RU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фан-базой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книги «Хроники разбитого мира»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 проект будет зарабатывать на продаже косметических средств за счет продвижения привлекательной упаковки.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3.Поиском производителей и продвижением товара на рынке будет заниматься заказчик.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Предполагается, что заказчик будет продавать свою продукцию на своем официальном сайте на котором уже ведется продажа другого </a:t>
            </a:r>
            <a:r>
              <a:rPr lang="ru-RU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мерча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98880" y="2629919"/>
            <a:ext cx="4373879" cy="6588148"/>
          </a:xfrm>
          <a:prstGeom prst="rect">
            <a:avLst/>
          </a:prstGeom>
          <a:noFill/>
          <a:ln w="1143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715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124" y="515375"/>
            <a:ext cx="974121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itchFamily="34" charset="0"/>
              </a:rPr>
              <a:t>Команда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36548" y="7277059"/>
            <a:ext cx="4134612" cy="2103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Антропова 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Наталья Владимировна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65148" y="6195019"/>
            <a:ext cx="4134612" cy="43891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Наставник:</a:t>
            </a:r>
            <a:endParaRPr lang="ru-RU" sz="3200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35774" y="7444699"/>
            <a:ext cx="4134612" cy="2103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Гареева Аделия Ишдавлетовна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7694" y="6271219"/>
            <a:ext cx="4134612" cy="43891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Технический писатель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600200" y="1539240"/>
            <a:ext cx="4328160" cy="425196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7376160" y="1600200"/>
            <a:ext cx="4328160" cy="425196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13578840" y="1630680"/>
            <a:ext cx="4328160" cy="425196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14654" y="6347419"/>
            <a:ext cx="4134612" cy="43891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Художник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9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38454" y="7322779"/>
            <a:ext cx="4134612" cy="2103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Таржималова Лилия Зиннатовна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photo_2023-10-13_01-30-02.jpg"/>
          <p:cNvPicPr>
            <a:picLocks noChangeAspect="1"/>
          </p:cNvPicPr>
          <p:nvPr/>
        </p:nvPicPr>
        <p:blipFill>
          <a:blip r:embed="rId2"/>
          <a:srcRect l="14340" t="18047" r="57288" b="61751"/>
          <a:stretch>
            <a:fillRect/>
          </a:stretch>
        </p:blipFill>
        <p:spPr>
          <a:xfrm>
            <a:off x="1627837" y="1630680"/>
            <a:ext cx="4253991" cy="4084320"/>
          </a:xfrm>
          <a:prstGeom prst="ellipse">
            <a:avLst/>
          </a:prstGeom>
        </p:spPr>
      </p:pic>
      <p:pic>
        <p:nvPicPr>
          <p:cNvPr id="21" name="Рисунок 20" descr="photo_2023-10-13_01-28-33.jpg"/>
          <p:cNvPicPr>
            <a:picLocks noChangeAspect="1"/>
          </p:cNvPicPr>
          <p:nvPr/>
        </p:nvPicPr>
        <p:blipFill>
          <a:blip r:embed="rId3"/>
          <a:srcRect l="16867" r="12124" b="7801"/>
          <a:stretch>
            <a:fillRect/>
          </a:stretch>
        </p:blipFill>
        <p:spPr>
          <a:xfrm>
            <a:off x="13639800" y="1645920"/>
            <a:ext cx="4256884" cy="4236720"/>
          </a:xfrm>
          <a:prstGeom prst="ellipse">
            <a:avLst/>
          </a:prstGeom>
        </p:spPr>
      </p:pic>
      <p:pic>
        <p:nvPicPr>
          <p:cNvPr id="23" name="Рисунок 22" descr="photo_2023-10-13_01-22-36.jpg"/>
          <p:cNvPicPr>
            <a:picLocks noChangeAspect="1"/>
          </p:cNvPicPr>
          <p:nvPr/>
        </p:nvPicPr>
        <p:blipFill>
          <a:blip r:embed="rId4"/>
          <a:srcRect l="9674" t="25859" r="23547" b="25118"/>
          <a:stretch>
            <a:fillRect/>
          </a:stretch>
        </p:blipFill>
        <p:spPr>
          <a:xfrm>
            <a:off x="7437120" y="1645920"/>
            <a:ext cx="4175760" cy="41584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7460</TotalTime>
  <Words>436</Words>
  <Application>Microsoft Office PowerPoint</Application>
  <PresentationFormat>Произвольный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ОБЛОЖКИ</vt:lpstr>
      <vt:lpstr>РАЗДЕЛИТЕЛИ</vt:lpstr>
      <vt:lpstr>Тема Office</vt:lpstr>
      <vt:lpstr>Бренд косметики «Sea Fairy»  </vt:lpstr>
      <vt:lpstr>Заказчик и его задача</vt:lpstr>
      <vt:lpstr>Заказчик и его задача</vt:lpstr>
      <vt:lpstr>Как мы решали задачу</vt:lpstr>
      <vt:lpstr>Текущие результаты</vt:lpstr>
      <vt:lpstr>Текущие результаты</vt:lpstr>
      <vt:lpstr>Текущие результаты</vt:lpstr>
      <vt:lpstr>Ценность:</vt:lpstr>
      <vt:lpstr>Бизнес-план: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Лилия Таржималова</cp:lastModifiedBy>
  <cp:revision>312</cp:revision>
  <dcterms:created xsi:type="dcterms:W3CDTF">2021-03-01T12:07:13Z</dcterms:created>
  <dcterms:modified xsi:type="dcterms:W3CDTF">2023-11-22T21:46:23Z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