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2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B5D8E1"/>
    <a:srgbClr val="FD493D"/>
    <a:srgbClr val="9F00FF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176666.8</c:v>
                </c:pt>
                <c:pt idx="1">
                  <c:v>175963</c:v>
                </c:pt>
                <c:pt idx="2">
                  <c:v>183982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BF-425E-B241-BE9B7F6760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8772096"/>
        <c:axId val="76189696"/>
      </c:barChart>
      <c:catAx>
        <c:axId val="78772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6189696"/>
        <c:crosses val="autoZero"/>
        <c:auto val="1"/>
        <c:lblAlgn val="ctr"/>
        <c:lblOffset val="100"/>
        <c:noMultiLvlLbl val="0"/>
      </c:catAx>
      <c:valAx>
        <c:axId val="761896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87720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Возраст</c:v>
                </c:pt>
              </c:strCache>
            </c:strRef>
          </c:tx>
          <c:explosion val="25"/>
          <c:dPt>
            <c:idx val="1"/>
            <c:bubble3D val="0"/>
            <c:explosion val="30"/>
            <c:extLst>
              <c:ext xmlns:c16="http://schemas.microsoft.com/office/drawing/2014/chart" uri="{C3380CC4-5D6E-409C-BE32-E72D297353CC}">
                <c16:uniqueId val="{00000000-9B6D-45B4-B47C-6EF93AD12D69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меньше 18</c:v>
                </c:pt>
                <c:pt idx="1">
                  <c:v>18-25</c:v>
                </c:pt>
                <c:pt idx="2">
                  <c:v>25-40</c:v>
                </c:pt>
                <c:pt idx="3">
                  <c:v>больше 40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</c:v>
                </c:pt>
                <c:pt idx="1">
                  <c:v>112</c:v>
                </c:pt>
                <c:pt idx="2">
                  <c:v>12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6D-45B4-B47C-6EF93AD12D6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937322629449893E-2"/>
          <c:y val="3.8761388888888887E-2"/>
          <c:w val="0.80437808899072727"/>
          <c:h val="0.351424166666667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Категория</c:v>
                </c:pt>
              </c:strCache>
            </c:strRef>
          </c:tx>
          <c:invertIfNegative val="0"/>
          <c:cat>
            <c:strRef>
              <c:f>Лист1!$A$2:$A$12</c:f>
              <c:strCache>
                <c:ptCount val="11"/>
                <c:pt idx="0">
                  <c:v>ЗОЖ</c:v>
                </c:pt>
                <c:pt idx="1">
                  <c:v>На диете</c:v>
                </c:pt>
                <c:pt idx="2">
                  <c:v>Студент</c:v>
                </c:pt>
                <c:pt idx="3">
                  <c:v>Преподаватель</c:v>
                </c:pt>
                <c:pt idx="4">
                  <c:v>Малоимущие</c:v>
                </c:pt>
                <c:pt idx="5">
                  <c:v>Ем что найду</c:v>
                </c:pt>
                <c:pt idx="6">
                  <c:v>Могу позволить себе все </c:v>
                </c:pt>
                <c:pt idx="7">
                  <c:v>Выживало</c:v>
                </c:pt>
                <c:pt idx="8">
                  <c:v>Диабетик</c:v>
                </c:pt>
                <c:pt idx="9">
                  <c:v>Ограничиваю себя</c:v>
                </c:pt>
                <c:pt idx="10">
                  <c:v>Ем все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13</c:v>
                </c:pt>
                <c:pt idx="1">
                  <c:v>7</c:v>
                </c:pt>
                <c:pt idx="2">
                  <c:v>112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EF-4606-971D-1C3AFAB99F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9935360"/>
        <c:axId val="99936896"/>
      </c:barChart>
      <c:catAx>
        <c:axId val="99935360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dk1"/>
              </a:solidFill>
              <a:prstDash val="solid"/>
              <a:miter lim="800000"/>
            </a:ln>
            <a:effectLst/>
          </c:spPr>
        </c:majorGridlines>
        <c:numFmt formatCode="General" sourceLinked="0"/>
        <c:majorTickMark val="out"/>
        <c:minorTickMark val="none"/>
        <c:tickLblPos val="nextTo"/>
        <c:crossAx val="99936896"/>
        <c:crosses val="autoZero"/>
        <c:auto val="1"/>
        <c:lblAlgn val="ctr"/>
        <c:lblOffset val="100"/>
        <c:noMultiLvlLbl val="0"/>
      </c:catAx>
      <c:valAx>
        <c:axId val="9993689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one"/>
        <c:crossAx val="99935360"/>
        <c:crosses val="autoZero"/>
        <c:crossBetween val="between"/>
      </c:valAx>
      <c:dTable>
        <c:showHorzBorder val="1"/>
        <c:showVertBorder val="1"/>
        <c:showOutline val="1"/>
        <c:showKeys val="0"/>
        <c:spPr>
          <a:ln>
            <a:solidFill>
              <a:schemeClr val="tx1"/>
            </a:solidFill>
          </a:ln>
        </c:spPr>
        <c:txPr>
          <a:bodyPr/>
          <a:lstStyle/>
          <a:p>
            <a:pPr rtl="0">
              <a:defRPr sz="1600"/>
            </a:pPr>
            <a:endParaRPr lang="ru-RU"/>
          </a:p>
        </c:txPr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2E779-7A45-4E85-8A13-DC26F9C315C0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B2D4CE-FE56-484B-A36F-DB1B21B424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305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531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A5D6C-1F54-ABB5-0EF7-206D9E626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948958-DECC-55F3-5049-44F0FA4780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2BCF4F-2081-AC48-BF98-001AA639D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19D4E-32A8-2FF7-5D1D-87FDB9365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67DA9-4B6E-402D-6016-3966F9F00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645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4B67E-B3E9-55AC-9B9C-62C2B522B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A8028-69C3-BBE0-8C82-B9FC43605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77A2-0475-6E09-0B88-840B692A2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AB6BB-4F62-F121-2FBE-41A3A6291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D7A89-B6FA-E0F1-BFEE-A297B1FC6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095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87207-1D2B-F492-3C47-A1763C2C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11FD2F-35A0-44C2-72B4-A1B765414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2815C-C32E-947F-3184-4C4508232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51068-72D9-7678-FECB-E60C7DC58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C4DB68-8458-D15C-C465-5F891CAC8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92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AF6F0-522F-74DB-46BC-35A295DE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EFC18-684D-BE1E-77F2-6A72F73A57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95C192-A4C0-BE3D-69D4-986E11670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2770F-2EE4-B3A9-AA54-59F26A07A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AD3B88-B2FC-CAF8-3E32-125F040D1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8EBE0F-C3D8-3FEF-BD01-FD452DEAD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085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E7D23-28C9-E37E-DB6A-079E5F857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362AC8-E886-6F7D-7B6C-E285C519C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73EB47-A999-33FC-FC3E-3B09C71707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E8576-E440-3A8A-6EA0-53DDF337D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885DC5-823B-8332-1B0F-7AB453F433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56D14C-9875-D365-68A9-3192C3211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1A0AED-825D-A5D4-686D-BE521DDC3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0C58B4-AC8C-7198-5C1B-EF8EDEBD1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23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92656-84DA-5467-DAEC-46C2A4962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ED4FFF-05A8-36AE-B9AB-BD5D37745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D1324F-AFC1-A4BF-D5B9-A5C358B1E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F5C16B-44FB-2664-36B3-DE9D31F00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596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90E19E-1337-2714-F827-BB6382F64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979FDC-9E65-06E8-235D-56D7C44C4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91C01-0049-3A7F-FB54-D4EF638EB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652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81BAF-815C-85FF-0E54-6BA238170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5F9A2-FE70-0662-AA9E-FE64C9A91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8B7C0-4559-DD06-1EE6-BD2B8B322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21E901-751C-6FF4-810B-9342D989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43F6C-ACD3-13DC-239B-7F208BA40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F9A103-7125-EB65-D5A8-AFEB0804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522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12A9D-9250-C854-EEE0-1D97125E5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154337-5375-A124-076C-B1EDBE8BC6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5C1B67-B92C-206C-01BF-C69D9634C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DAE8C5-3686-7CB5-C9B4-61C1991F0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991E93-D28F-7F0F-096B-DC12C708C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FC8685-1D4A-43D1-586F-24D4FD16F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254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31EB8-988D-D4F6-1515-FF6E19BAB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8D9D63-7720-807D-8101-28168C1AC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41C7D-8C2B-41EC-D49F-810BE7589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A8D8E-3533-0AA3-6A91-B46AAB21B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57447-3946-E622-AB16-0175C3D39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351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336881-DE60-B191-DA46-8F7E387691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608AE4-0A0A-289A-EDC6-59480CF3F1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55688-3D8F-5EF7-3FF4-C9E811D3C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3FE85-8C27-B90A-097D-F3166CD03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753EC-82A2-BEA5-4C7A-885AE6860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263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62F888-5A24-B952-A9AC-D46A0052C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D012C4-7B10-1548-9BC3-713078CCC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05ABD-083D-417D-3BD5-0010F8CD6E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BD705-5555-436F-8F66-63564603FEB5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F139-E2FE-0AB7-89BA-470D4AFE48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1A86C-A4B0-5FCE-694D-ABC74F0EE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63153-4580-4ED7-9E32-64C3A586E5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154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810145" y="2242124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lnSpc>
                <a:spcPct val="114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600" dirty="0">
                <a:solidFill>
                  <a:schemeClr val="tx1"/>
                </a:solidFill>
                <a:latin typeface="Gilroy-Regular" panose="00000500000000000000" pitchFamily="2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 </a:t>
            </a:r>
          </a:p>
          <a:p>
            <a:pPr defTabSz="877822">
              <a:lnSpc>
                <a:spcPct val="114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  <a:sym typeface="Gilroy-ExtraBold"/>
              </a:rPr>
              <a:t>Разработка технологии функциональных сахарсодержащих продуктов с антиоксидантами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Акселератор</a:t>
            </a:r>
            <a:r>
              <a:rPr dirty="0"/>
              <a:t> </a:t>
            </a:r>
            <a:r>
              <a:rPr lang="ru-RU" dirty="0"/>
              <a:t> </a:t>
            </a:r>
            <a:endParaRPr lang="en-US" dirty="0"/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МГУТУ им. К.Г. Разумовского (ПКУ)</a:t>
            </a:r>
            <a:endParaRPr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092D83-FD4C-F806-CF32-AC98578065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625" y="442363"/>
            <a:ext cx="2617012" cy="20969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4247D5-E222-311B-2727-D69017517E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9" t="19657" r="33809" b="11340"/>
          <a:stretch/>
        </p:blipFill>
        <p:spPr>
          <a:xfrm>
            <a:off x="974322" y="574374"/>
            <a:ext cx="1360040" cy="2075199"/>
          </a:xfrm>
          <a:prstGeom prst="rect">
            <a:avLst/>
          </a:prstGeom>
        </p:spPr>
      </p:pic>
      <p:sp>
        <p:nvSpPr>
          <p:cNvPr id="13" name="Прямоугольник 7">
            <a:extLst>
              <a:ext uri="{FF2B5EF4-FFF2-40B4-BE49-F238E27FC236}">
                <a16:creationId xmlns:a16="http://schemas.microsoft.com/office/drawing/2014/main" id="{C29015C8-9534-7E51-964F-FD80D845CD76}"/>
              </a:ext>
            </a:extLst>
          </p:cNvPr>
          <p:cNvSpPr/>
          <p:nvPr/>
        </p:nvSpPr>
        <p:spPr>
          <a:xfrm>
            <a:off x="6102320" y="2345381"/>
            <a:ext cx="608968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" name="Прямоугольник 10">
            <a:extLst>
              <a:ext uri="{FF2B5EF4-FFF2-40B4-BE49-F238E27FC236}">
                <a16:creationId xmlns:a16="http://schemas.microsoft.com/office/drawing/2014/main" id="{77A511BE-E539-8600-077F-5D4AE654C4CC}"/>
              </a:ext>
            </a:extLst>
          </p:cNvPr>
          <p:cNvSpPr/>
          <p:nvPr/>
        </p:nvSpPr>
        <p:spPr>
          <a:xfrm>
            <a:off x="6103137" y="-2"/>
            <a:ext cx="2713362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5" name="Прямоугольник 13">
            <a:extLst>
              <a:ext uri="{FF2B5EF4-FFF2-40B4-BE49-F238E27FC236}">
                <a16:creationId xmlns:a16="http://schemas.microsoft.com/office/drawing/2014/main" id="{EF96747B-CC6F-8CA0-31F4-38851319211C}"/>
              </a:ext>
            </a:extLst>
          </p:cNvPr>
          <p:cNvSpPr/>
          <p:nvPr/>
        </p:nvSpPr>
        <p:spPr>
          <a:xfrm>
            <a:off x="6101107" y="5359336"/>
            <a:ext cx="6089680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4118E738-E8A9-7735-3B07-0D343ABCE58C}"/>
              </a:ext>
            </a:extLst>
          </p:cNvPr>
          <p:cNvSpPr/>
          <p:nvPr/>
        </p:nvSpPr>
        <p:spPr>
          <a:xfrm>
            <a:off x="8163612" y="2340817"/>
            <a:ext cx="4028388" cy="453389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7" name="Квадрат">
            <a:extLst>
              <a:ext uri="{FF2B5EF4-FFF2-40B4-BE49-F238E27FC236}">
                <a16:creationId xmlns:a16="http://schemas.microsoft.com/office/drawing/2014/main" id="{789887D5-35CB-3A5D-D19D-35A704C3CEE3}"/>
              </a:ext>
            </a:extLst>
          </p:cNvPr>
          <p:cNvSpPr/>
          <p:nvPr/>
        </p:nvSpPr>
        <p:spPr>
          <a:xfrm>
            <a:off x="8163612" y="-1"/>
            <a:ext cx="4028388" cy="2348094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33804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</a:t>
              </a:r>
              <a:endParaRPr dirty="0"/>
            </a:p>
          </p:txBody>
        </p:sp>
      </p:grp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24850" y="567797"/>
            <a:ext cx="11452485" cy="621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На данный момент организм человека страдает из-за плохой экологии, нерационального питания, стресса и несоблюдения норм здорового образа жизни. В связи с чем в организме человека появляются и развиваются свободные радикалы, большая часть которых отрицательно влияет на человека. В связи с этим на сегодняшний день актуально производить кондитерские изделия, обогащенные антиоксидантом.</a:t>
            </a:r>
          </a:p>
          <a:p>
            <a:pPr algn="just"/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Добавляя антиоксиданты в карамель, негативные последствия ее высокого содержания сахара и жира могут быть смягчены, что делает ее более полезной. Кроме того, включение антиоксидантов в карамель также может улучшить срок годности, предотвращая окисление, тем самым расширяя свежесть и качество продукта.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	Создание новых видов карамели позволит получить продукцию, обогащенную витаминами и микроэлементами, которая может оказывать на организм человека профилактическое действие. Также карамель по себестоимости дешевый продукт, богатый питательными веществами и энергией для организма, что делает его экономически доступным для всех слоев населения.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2</a:t>
              </a:r>
              <a:endParaRPr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19724" y="1019332"/>
            <a:ext cx="857437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	Рынок кондитерских изделий предоставляет большой ассортимент карамельной продукции, но товаров с антиоксидантным эффектом очень мало и выпускаются в ограниченном количестве.</a:t>
            </a:r>
          </a:p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	Российский рынок кондитерских товаров, и карамели в частности, – довольно емкий. </a:t>
            </a:r>
          </a:p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	При этом он быстро развивается. Но, положение в этом сегменте рынка у нас достаточно сложное, особенно в 2022 году, после пандемии и из-за начала СВО. </a:t>
            </a:r>
          </a:p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	На данный момент, отечественным изготовителям нужно изменить и расширить свой ассортимент, к примеру, освоить или возобновить производство следующих товаров: помадки, простой мармелад, сливочные тянучки, леденцы на палке с различными начинками. Однако, к сожалению, отечественные изготовители пока не проявляют реальной активности, из-за этого, спрос на конфеты падает.</a:t>
            </a:r>
          </a:p>
        </p:txBody>
      </p:sp>
      <p:sp>
        <p:nvSpPr>
          <p:cNvPr id="8198" name="AutoShape 6" descr="https://top-fon.com/uploads/posts/2023-01/1674651871_top-fon-com-p-chelovechki-dlya-prezentatsii-bez-fona-vop-9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8200" name="AutoShape 8" descr="https://top-fon.com/uploads/posts/2023-01/1674651871_top-fon-com-p-chelovechki-dlya-prezentatsii-bez-fona-vop-9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8204" name="AutoShape 12" descr="https://top-fon.com/uploads/posts/2023-01/1674651871_top-fon-com-p-chelovechki-dlya-prezentatsii-bez-fona-vop-9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8210" name="Picture 18" descr="https://sun9-63.userapi.com/impg/XgLR5QZ44NUyIrqNBUpNXWfzXwF4uIiXv8RFww/HutvKpDZrvI.jpg?size=1080x1037&amp;quality=95&amp;sign=4283d4a43778248082c06a35e1cda832&amp;c_uniq_tag=fzqSFlfjVlOky_9hjGLsWUlPBpXmnJPyPkc46b1sYtY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11608" y="1184223"/>
            <a:ext cx="2840549" cy="48423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3735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05965" y="33896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Анализ рынка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6820523" y="663317"/>
            <a:ext cx="5036697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На протяжении последних трех лет в России наблюдается спад производства карамели. В 2021 году в России было произведено 175 963,0 тонн карамели, что на -0,4% меньше объема производства предыдущего года.</a:t>
            </a:r>
            <a:endParaRPr kumimoji="0" lang="ru-RU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Производство карамели в мае 2022 года увеличилось на 4,2% к уровню мая прошлого года и составило 14 710,3 тонн.</a:t>
            </a:r>
            <a:endParaRPr kumimoji="0" lang="ru-RU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В период 2019-2022 гг. средние цены производителей на карамель выросли на 72,4%, с 92 270,5 руб./тонн. до 159 103,1 руб./тонн. 	Наибольшее увеличение средних цен производителей произошло в 2021 году, тогда темп прироста составил 31,2%.</a:t>
            </a:r>
            <a:endParaRPr kumimoji="0" lang="ru-RU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Средняя цена производителей на карамель в 2022 году выросла на 23,4% к уровню прошлого года и составила 159 103,1 руб./тонн.</a:t>
            </a:r>
            <a:endParaRPr kumimoji="0" lang="ru-RU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Средняя розничная цена на карамель в 2022 году выросла на 15,1% к уровню прошлого года и составила 264,4 руб./кг.</a:t>
            </a:r>
            <a:endParaRPr kumimoji="0" lang="ru-RU" sz="24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Диаграмма 13"/>
          <p:cNvGraphicFramePr/>
          <p:nvPr/>
        </p:nvGraphicFramePr>
        <p:xfrm>
          <a:off x="224853" y="1139252"/>
          <a:ext cx="6325849" cy="5238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40309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 и технологии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25C1F9E-F9A9-7BBD-6D9F-6B4D535BF7C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59" b="7232"/>
          <a:stretch/>
        </p:blipFill>
        <p:spPr>
          <a:xfrm>
            <a:off x="7265294" y="404734"/>
            <a:ext cx="4576936" cy="571125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6765560" y="6211669"/>
            <a:ext cx="5426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1. Технологическая схема производства антиоксидантной карамели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69691" y="1270497"/>
            <a:ext cx="6096000" cy="510909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Операции в производстве карамели, обогащенной экстрактом ягод черники, применяется: отсеивание; введение </a:t>
            </a:r>
            <a:r>
              <a:rPr lang="ru-RU" sz="2200" dirty="0" err="1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β-циклодекстрина </a:t>
            </a:r>
            <a:r>
              <a:rPr lang="ru-RU" sz="2200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и экстракта ягод черники; кавитационная обработка; нагревание сиропа; добавление лимонной кислоты; уваривание; охлаждение и добавление пищевого ароматизатора. </a:t>
            </a:r>
          </a:p>
          <a:p>
            <a:r>
              <a:rPr lang="ru-RU" sz="2200" kern="1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	В качестве добавки в карамель будет использоваться экстракт ягод черника. Используется именно это сырье, так как в этом ингредиенте содержится очень много антиоксидантных веществ и этот продукт можно спокойно найти в России.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04603" y="532501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7793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629588" y="884420"/>
          <a:ext cx="10178320" cy="4540208"/>
        </p:xfrm>
        <a:graphic>
          <a:graphicData uri="http://schemas.openxmlformats.org/drawingml/2006/table">
            <a:tbl>
              <a:tblPr firstRow="1" firstCol="1" lastCol="1">
                <a:tableStyleId>{69CF1AB2-1976-4502-BF36-3FF5EA218861}</a:tableStyleId>
              </a:tblPr>
              <a:tblGrid>
                <a:gridCol w="16339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2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2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97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97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884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31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0950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800" dirty="0"/>
                        <a:t>California Gold Nutrition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Эвалар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Миртелене форте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Co barre de Chocolat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89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8625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БАД 1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БАД 2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БАД 3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Черника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Мультизлаковая конфета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Карамель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</a:rPr>
                        <a:t>Карамель с антиоксидантами</a:t>
                      </a:r>
                      <a:endParaRPr lang="ru-RU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1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Концентрация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-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-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-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-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1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Вкусовые качества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-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-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-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21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Усваимость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-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-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21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Упаковка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21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Цена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-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-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-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21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Доступность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-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-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34518" y="5831174"/>
            <a:ext cx="6202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Результаты конкурентного анализа представлены в таблице. </a:t>
            </a:r>
          </a:p>
        </p:txBody>
      </p:sp>
    </p:spTree>
    <p:extLst>
      <p:ext uri="{BB962C8B-B14F-4D97-AF65-F5344CB8AC3E}">
        <p14:creationId xmlns:p14="http://schemas.microsoft.com/office/powerpoint/2010/main" val="3858185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ЦЕЛЕВАЯ АУДИТОРИЯ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4098" name="AutoShape 2" descr="Диаграмма ответов в Формах. Вопрос: Укажите ваш возраст?. Количество ответов: 143 ответа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190938" y="3798890"/>
            <a:ext cx="55613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Для выявления основной целевой аудитории был проведен опрос. На основании его результатом можно сделать выводы, что наша аудитория люди возрастом 18-25, в частности студенты. </a:t>
            </a:r>
          </a:p>
        </p:txBody>
      </p:sp>
      <p:sp>
        <p:nvSpPr>
          <p:cNvPr id="4100" name="AutoShape 4" descr="Диаграмма ответов в Формах. Вопрос: Укажите ваш возраст?. Количество ответов: 143 ответа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102" name="AutoShape 6" descr="Диаграмма ответов в Формах. Вопрос: Укажите ваш возраст?. Количество ответов: 143 ответа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629585" y="3372786"/>
          <a:ext cx="5318177" cy="3297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104" name="AutoShape 8" descr="Диаграмма ответов в Формах. Вопрос: К какой категории Вы себя относите ?. Количество ответов: 143 ответа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106" name="AutoShape 10" descr="Диаграмма ответов в Формах. Вопрос: К какой категории Вы себя относите ?. Количество ответов: 143 ответа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graphicFrame>
        <p:nvGraphicFramePr>
          <p:cNvPr id="22" name="Диаграмма 21"/>
          <p:cNvGraphicFramePr/>
          <p:nvPr/>
        </p:nvGraphicFramePr>
        <p:xfrm>
          <a:off x="682884" y="1049311"/>
          <a:ext cx="10574729" cy="3060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90154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535482" y="899730"/>
            <a:ext cx="11257612" cy="6373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1.Потребительские сегменты</a:t>
            </a:r>
            <a:endParaRPr lang="ru-RU" sz="1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Предприятие создается для людей, кто любит карамель, и кто думает о своем здоровье. Карамель не подходит тем, кто у кого диабет и детям, которые нельзя употреблять этот продукт. В зависимости от запросов клиента, производится различная карамель. Взаимодействие с клиентом – очень важно, ведь именно для него создается этот продукт, который может улучшать под покупателя.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Карамель сама по себе – дешевый кондитерский продукт, который могут позволить себе все слои населения. Поэтому этот продукт могут употреблять дети, подростки, взрослые и пенсионеры.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2.Ценностное предложение</a:t>
            </a:r>
            <a:endParaRPr lang="ru-RU" sz="1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Антиоксидантная карамель – не только просто сладость, но и продукт, который улучшает организм человека. Эта карамель борется со свободными радикалами, улучшая здоровье человека, увеличивая жизнь и психологическую стабильность. Также карамель – дешевый высококалорийный продукт, который может покрыть рацион питания.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Покупатель отдаст предпочтение этой карамели перед другими из-за состава изделия и его свойств.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3.Каналы сбыта</a:t>
            </a:r>
            <a:endParaRPr lang="ru-RU" sz="1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Магазины, аптеки, онлайн-магазины, оптовые продажи, социальные сети, офисы, гостиницы и рестораны с кафе. А также дегустация карамели в магазинах и торговых центрах.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4.Способ выстраивания взаимоотношений с клиентом</a:t>
            </a:r>
            <a:endParaRPr lang="ru-RU" sz="1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Продажа карамели клиенту, обслуживание, отзывы о продукте, создание карамели с новым вкусом или новой модели, и различные акции.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5.Ключевы ресурсы</a:t>
            </a:r>
            <a:endParaRPr lang="ru-RU" sz="1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Оборудование, сырье, упаковка, персонал, финансы, помещение, реклама, лицензии с разрешением.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6.Ключевые виды деятельности</a:t>
            </a:r>
            <a:endParaRPr lang="ru-RU" sz="1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Нанять на работу сотрудников. Экстрагирование семян расторопши и еловых шишек, производство карамели, смешивание карамели, экстракта и </a:t>
            </a:r>
            <a:r>
              <a:rPr lang="ru-RU" sz="1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бетациклодекстрина</a:t>
            </a:r>
            <a:r>
              <a:rPr lang="ru-RU" sz="1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создание продукта. Упаковка карамели. Продажа сладости через различные каналы сбыта. Реклама. Управление финансами. Создание отношений с клиентами и поставщиками. Изменение и создание новой карамели на основе отзывов клиентов. Получение лицензии и разрешений.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7.Ключевые партнеры</a:t>
            </a:r>
            <a:endParaRPr lang="ru-RU" sz="1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Поставщики сырья, производители оборудования, директора в магазинах, рекламные агентства, социальные сети для рекламы, органы власти для получения лицензий и разрешений.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8.Потоки поступления дохода</a:t>
            </a:r>
            <a:endParaRPr lang="ru-RU" sz="1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Продажа карамели в магазинах, аптеках и социальных сетях, а также продажа через офисы, гостиницы, рестораны и мотели.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9.Структура издержек</a:t>
            </a:r>
            <a:endParaRPr lang="ru-RU" sz="1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Закупка сырья и упаковки, оплата труда сотрудников, аренда помещения, закупка оборудования, оплата рекламы, оплата налогов, оплата логистики, оплата ЖКХ, оплата лицензии и разрешений.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734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ВОЗМОЖНОСТИ И РИСКИ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2032000" y="719666"/>
          <a:ext cx="8128000" cy="5600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65616">
                <a:tc>
                  <a:txBody>
                    <a:bodyPr/>
                    <a:lstStyle/>
                    <a:p>
                      <a:r>
                        <a:rPr lang="ru-RU" dirty="0"/>
                        <a:t>Сильные стороны</a:t>
                      </a:r>
                    </a:p>
                    <a:p>
                      <a:endParaRPr lang="ru-RU" dirty="0"/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ru-RU" dirty="0"/>
                        <a:t> Использование</a:t>
                      </a:r>
                      <a:r>
                        <a:rPr lang="ru-RU" baseline="0" dirty="0"/>
                        <a:t> качественного, экологичного сырья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ru-RU" baseline="0" dirty="0"/>
                        <a:t> Гибкое производство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ru-RU" baseline="0" dirty="0"/>
                        <a:t> Возможность реализовать товар по низкой стоимости, которая более экономически выгодна для потребителя и помогает привлечь клиентов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Слабые стороны</a:t>
                      </a:r>
                    </a:p>
                    <a:p>
                      <a:endParaRPr lang="ru-RU" dirty="0"/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ru-RU" dirty="0"/>
                        <a:t> Маленький отдел продаж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ru-RU" dirty="0"/>
                        <a:t>  Неизвестность</a:t>
                      </a:r>
                      <a:r>
                        <a:rPr lang="ru-RU" baseline="0" dirty="0"/>
                        <a:t> бренда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ru-RU" baseline="0" dirty="0"/>
                        <a:t> Ненадежные поставщики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5616"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Возможности</a:t>
                      </a:r>
                    </a:p>
                    <a:p>
                      <a:pPr algn="just"/>
                      <a:endParaRPr lang="ru-RU" dirty="0"/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ru-RU" dirty="0"/>
                        <a:t> Освоение новых технологий, тенденций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ru-RU" dirty="0"/>
                        <a:t> Привлечение</a:t>
                      </a:r>
                      <a:r>
                        <a:rPr lang="ru-RU" baseline="0" dirty="0"/>
                        <a:t> частных заказчиков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ru-RU" baseline="0" dirty="0"/>
                        <a:t> Уход с рынка конкурентов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ru-RU" baseline="0" dirty="0"/>
                        <a:t> Появление новых партнеров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Угрозы</a:t>
                      </a:r>
                    </a:p>
                    <a:p>
                      <a:pPr algn="just"/>
                      <a:endParaRPr lang="ru-RU" dirty="0"/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Экономический кризис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Повышение налогов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Рост цен на сырьё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Проблемы с поставками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3542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 проекта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1026" name="AutoShape 2" descr="blob:https://web.telegram.org/63fa629b-c3ea-4235-9277-e846228165a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blob:https://web.telegram.org/63fa629b-c3ea-4235-9277-e846228165a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Рисунок 15" descr="63fa629b-c3ea-4235-9277-e846228165a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5451" y="1229193"/>
            <a:ext cx="2786609" cy="3600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94087" y="5006715"/>
            <a:ext cx="2923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Владислав Витальевич Круглов</a:t>
            </a:r>
            <a:endParaRPr lang="ru-RU" dirty="0"/>
          </a:p>
          <a:p>
            <a:pPr algn="ctr"/>
            <a:r>
              <a:rPr lang="ru-RU" b="1" dirty="0"/>
              <a:t>8(926)010-01-52</a:t>
            </a:r>
          </a:p>
          <a:p>
            <a:pPr algn="ctr"/>
            <a:endParaRPr lang="ru-RU" dirty="0"/>
          </a:p>
        </p:txBody>
      </p:sp>
      <p:pic>
        <p:nvPicPr>
          <p:cNvPr id="22" name="Рисунок 21" descr="photo_5402364595856855793_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95409" y="1244183"/>
            <a:ext cx="3122951" cy="3600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690871" y="5126636"/>
            <a:ext cx="18965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Ольга Сергеевна </a:t>
            </a:r>
          </a:p>
          <a:p>
            <a:pPr algn="ctr"/>
            <a:r>
              <a:rPr lang="ru-RU" b="1" dirty="0" err="1"/>
              <a:t>Потрясова</a:t>
            </a:r>
            <a:endParaRPr lang="ru-RU" b="1" dirty="0"/>
          </a:p>
          <a:p>
            <a:pPr algn="ctr"/>
            <a:r>
              <a:rPr lang="ru-RU" b="1" dirty="0"/>
              <a:t>8(977)677-18-09</a:t>
            </a:r>
          </a:p>
        </p:txBody>
      </p:sp>
    </p:spTree>
    <p:extLst>
      <p:ext uri="{BB962C8B-B14F-4D97-AF65-F5344CB8AC3E}">
        <p14:creationId xmlns:p14="http://schemas.microsoft.com/office/powerpoint/2010/main" val="1226833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https://kartinkin.net/pics/uploads/posts/2022-08/1659369726_44-kartinkin-net-p-chernika-art-oboi-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1950" y="2583669"/>
            <a:ext cx="6402049" cy="1325563"/>
          </a:xfrm>
        </p:spPr>
        <p:txBody>
          <a:bodyPr/>
          <a:lstStyle/>
          <a:p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50" endPos="85000" dist="60007" dir="5400000" sy="-100000" algn="bl" rotWithShape="0"/>
                </a:effectLst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1177</Words>
  <Application>Microsoft Office PowerPoint</Application>
  <PresentationFormat>Широкоэкранный</PresentationFormat>
  <Paragraphs>149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 Neue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Надежда</dc:creator>
  <cp:lastModifiedBy>Владислав Круглов</cp:lastModifiedBy>
  <cp:revision>21</cp:revision>
  <dcterms:created xsi:type="dcterms:W3CDTF">2023-10-12T18:43:30Z</dcterms:created>
  <dcterms:modified xsi:type="dcterms:W3CDTF">2023-11-24T09:48:52Z</dcterms:modified>
</cp:coreProperties>
</file>