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71" r:id="rId13"/>
    <p:sldId id="268" r:id="rId14"/>
    <p:sldId id="269" r:id="rId15"/>
    <p:sldId id="270" r:id="rId16"/>
  </p:sldIdLst>
  <p:sldSz cx="12192000" cy="6858000"/>
  <p:notesSz cx="12192000" cy="6858000"/>
  <p:embeddedFontLst>
    <p:embeddedFont>
      <p:font typeface="Calibri" pitchFamily="34" charset="0"/>
      <p:regular r:id="rId18"/>
      <p:bold r:id="rId19"/>
      <p:italic r:id="rId20"/>
      <p:boldItalic r:id="rId21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1325F8-6C6D-1E27-1C28-9EF0DFBFCE1C}">
  <a:tblStyle styleId="{E41325F8-6C6D-1E27-1C28-9EF0DFBFCE1C}" styleName="Medium Style 4 - Accent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/>
        <a:schemeClr val="dk1"/>
      </a:tcTxStyle>
      <a:tcStyle>
        <a:tcBdr/>
      </a:tcStyle>
    </a:lastCol>
    <a:firstCol>
      <a:tcTxStyle b="on">
        <a:fontRef idx="minor"/>
        <a:schemeClr val="dk1"/>
      </a:tcTxStyle>
      <a:tcStyle>
        <a:tcBdr/>
      </a:tcStyle>
    </a:firstCol>
    <a:lastRow>
      <a:tcTxStyle b="on">
        <a:fontRef idx="minor"/>
        <a:schemeClr val="dk1"/>
      </a:tcTxStyle>
      <a:tcStyle>
        <a:tcBdr>
          <a:top>
            <a:ln w="38100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/>
        <a:schemeClr val="dk1"/>
      </a:tcTxStyle>
      <a:tcStyle>
        <a:tcBdr>
          <a:bottom>
            <a:ln w="12700">
              <a:solidFill>
                <a:schemeClr val="accent1"/>
              </a:solidFill>
            </a:ln>
          </a:bottom>
        </a:tcBdr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54" y="-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8622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SMART-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цель должна быть: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200" b="0" i="0" u="none" strike="noStrike" cap="none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 — Specific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конкретной;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M — Measurable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измеримой;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A — Achievable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достижимой;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R — Relevant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значимой;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T —Time bound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ограниченной во времени.</a:t>
            </a:r>
            <a:endParaRPr sz="1200"/>
          </a:p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Два объекта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9" name="Google Shape;29;p15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40" name="Google Shape;4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50" name="Google Shape;5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9" name="Google Shape;59;p16"/>
          <p:cNvSpPr/>
          <p:nvPr/>
        </p:nvSpPr>
        <p:spPr bwMode="auto">
          <a:xfrm flipH="1">
            <a:off x="7298265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0" name="Google Shape;60;p16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  <a:defRPr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70" name="Google Shape;70;p19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>
            <a:graphicFrameLocks/>
          </p:cNvGraphicFramePr>
          <p:nvPr/>
        </p:nvGraphicFramePr>
        <p:xfrm>
          <a:off x="623887" y="1633919"/>
          <a:ext cx="3000000" cy="300000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7854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9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9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0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87" name="Google Shape;87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0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0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0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26" Type="http://schemas.openxmlformats.org/officeDocument/2006/relationships/image" Target="../media/image44.png"/><Relationship Id="rId39" Type="http://schemas.openxmlformats.org/officeDocument/2006/relationships/image" Target="../media/image57.png"/><Relationship Id="rId3" Type="http://schemas.openxmlformats.org/officeDocument/2006/relationships/image" Target="../media/image21.png"/><Relationship Id="rId21" Type="http://schemas.openxmlformats.org/officeDocument/2006/relationships/image" Target="../media/image39.png"/><Relationship Id="rId34" Type="http://schemas.openxmlformats.org/officeDocument/2006/relationships/image" Target="../media/image52.png"/><Relationship Id="rId42" Type="http://schemas.openxmlformats.org/officeDocument/2006/relationships/image" Target="../media/image60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5" Type="http://schemas.openxmlformats.org/officeDocument/2006/relationships/image" Target="../media/image43.png"/><Relationship Id="rId33" Type="http://schemas.openxmlformats.org/officeDocument/2006/relationships/image" Target="../media/image51.png"/><Relationship Id="rId38" Type="http://schemas.openxmlformats.org/officeDocument/2006/relationships/image" Target="../media/image56.png"/><Relationship Id="rId46" Type="http://schemas.openxmlformats.org/officeDocument/2006/relationships/image" Target="../media/image64.png"/><Relationship Id="rId2" Type="http://schemas.openxmlformats.org/officeDocument/2006/relationships/image" Target="../media/image20.png"/><Relationship Id="rId16" Type="http://schemas.openxmlformats.org/officeDocument/2006/relationships/image" Target="../media/image34.png"/><Relationship Id="rId20" Type="http://schemas.openxmlformats.org/officeDocument/2006/relationships/image" Target="../media/image38.png"/><Relationship Id="rId29" Type="http://schemas.openxmlformats.org/officeDocument/2006/relationships/image" Target="../media/image47.png"/><Relationship Id="rId41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24" Type="http://schemas.openxmlformats.org/officeDocument/2006/relationships/image" Target="../media/image42.png"/><Relationship Id="rId32" Type="http://schemas.openxmlformats.org/officeDocument/2006/relationships/image" Target="../media/image50.png"/><Relationship Id="rId37" Type="http://schemas.openxmlformats.org/officeDocument/2006/relationships/image" Target="../media/image55.png"/><Relationship Id="rId40" Type="http://schemas.openxmlformats.org/officeDocument/2006/relationships/image" Target="../media/image58.png"/><Relationship Id="rId45" Type="http://schemas.openxmlformats.org/officeDocument/2006/relationships/image" Target="../media/image63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23" Type="http://schemas.openxmlformats.org/officeDocument/2006/relationships/image" Target="../media/image41.png"/><Relationship Id="rId28" Type="http://schemas.openxmlformats.org/officeDocument/2006/relationships/image" Target="../media/image46.png"/><Relationship Id="rId36" Type="http://schemas.openxmlformats.org/officeDocument/2006/relationships/image" Target="../media/image54.png"/><Relationship Id="rId10" Type="http://schemas.openxmlformats.org/officeDocument/2006/relationships/image" Target="../media/image28.png"/><Relationship Id="rId19" Type="http://schemas.openxmlformats.org/officeDocument/2006/relationships/image" Target="../media/image37.png"/><Relationship Id="rId31" Type="http://schemas.openxmlformats.org/officeDocument/2006/relationships/image" Target="../media/image49.png"/><Relationship Id="rId44" Type="http://schemas.openxmlformats.org/officeDocument/2006/relationships/image" Target="../media/image62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Relationship Id="rId22" Type="http://schemas.openxmlformats.org/officeDocument/2006/relationships/image" Target="../media/image40.png"/><Relationship Id="rId27" Type="http://schemas.openxmlformats.org/officeDocument/2006/relationships/image" Target="../media/image45.png"/><Relationship Id="rId30" Type="http://schemas.openxmlformats.org/officeDocument/2006/relationships/image" Target="../media/image48.png"/><Relationship Id="rId35" Type="http://schemas.openxmlformats.org/officeDocument/2006/relationships/image" Target="../media/image53.png"/><Relationship Id="rId43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 bwMode="auto">
          <a:xfrm>
            <a:off x="6100292" y="2349045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4" name="Google Shape;104;p1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7" name="Google Shape;107;p1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9" name="Google Shape;109;p1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11" name="Google Shape;111;p1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1143517718" name="TextBox 1143517717"/>
          <p:cNvSpPr txBox="1"/>
          <p:nvPr/>
        </p:nvSpPr>
        <p:spPr bwMode="auto">
          <a:xfrm>
            <a:off x="6100292" y="1759761"/>
            <a:ext cx="1540224" cy="41151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ЛОГО ВУЗА </a:t>
            </a:r>
            <a:endParaRPr sz="6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" name="Google Shape;105;p1"/>
          <p:cNvSpPr/>
          <p:nvPr/>
        </p:nvSpPr>
        <p:spPr bwMode="auto"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66120874" name="Google Shape;285;p9"/>
          <p:cNvSpPr/>
          <p:nvPr/>
        </p:nvSpPr>
        <p:spPr bwMode="auto">
          <a:xfrm>
            <a:off x="8818528" y="2349044"/>
            <a:ext cx="3404106" cy="452471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29142" tIns="29142" rIns="29142" bIns="29142" anchor="ctr" anchorCtr="0">
            <a:noAutofit/>
          </a:bodyPr>
          <a:lstStyle/>
          <a:p>
            <a:pPr>
              <a:buClr>
                <a:srgbClr val="B5D8E1"/>
              </a:buClr>
              <a:buSzPts val="1800"/>
              <a:defRPr/>
            </a:pPr>
            <a:endParaRPr sz="1150"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87720991" name="TextBox 687720990"/>
          <p:cNvSpPr txBox="1"/>
          <p:nvPr/>
        </p:nvSpPr>
        <p:spPr bwMode="auto">
          <a:xfrm>
            <a:off x="6098266" y="3361327"/>
            <a:ext cx="2709652" cy="982064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b="0" i="1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ЛОГО КОМАНДЫ </a:t>
            </a:r>
            <a:endParaRPr b="0" i="1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b="0" i="1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MVP ПРОТОТИП </a:t>
            </a:r>
            <a:endParaRPr b="0" i="1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b="0" i="1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ИЗОБРАЖЕНИЕ </a:t>
            </a:r>
            <a:r>
              <a:rPr i="1" dirty="0"/>
              <a:t>О ПРОЕКТЕ</a:t>
            </a:r>
            <a:endParaRPr sz="6900" b="0" i="1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2385311" name="TextBox 1005318372"/>
          <p:cNvSpPr txBox="1"/>
          <p:nvPr/>
        </p:nvSpPr>
        <p:spPr bwMode="auto">
          <a:xfrm>
            <a:off x="7582" y="-1"/>
            <a:ext cx="6092744" cy="73417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en-US" sz="1600" b="0" i="0" u="none" strike="noStrike" cap="none" spc="0" dirty="0">
                <a:solidFill>
                  <a:schemeClr val="tx1"/>
                </a:solidFill>
                <a:latin typeface="Arial"/>
                <a:cs typeface="Arial"/>
              </a:rPr>
              <a:t>МЕЖВУЗОВСКАЯ АКСЕЛЕРАЦИОННАЯ ПРОГРАММА</a:t>
            </a:r>
            <a:endParaRPr sz="1600" b="1" i="0" u="none" strike="noStrike" cap="none" spc="0" dirty="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en-US" sz="2400" b="1" i="0" u="none" strike="noStrike" cap="none" spc="0" dirty="0">
                <a:solidFill>
                  <a:srgbClr val="1B1B1B"/>
                </a:solidFill>
                <a:latin typeface="Arial"/>
                <a:cs typeface="Arial"/>
              </a:rPr>
              <a:t>АКСЕЛЕРАТОР 2.10</a:t>
            </a:r>
          </a:p>
        </p:txBody>
      </p:sp>
      <p:pic>
        <p:nvPicPr>
          <p:cNvPr id="1057955214" name="Рисунок 10579552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280956" y="874020"/>
            <a:ext cx="2357721" cy="59733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47E0236E-8227-9833-DD67-0BDD5408E3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658298" y="2696376"/>
            <a:ext cx="3830049" cy="3830049"/>
          </a:xfrm>
          <a:prstGeom prst="rect">
            <a:avLst/>
          </a:prstGeom>
        </p:spPr>
      </p:pic>
      <p:sp>
        <p:nvSpPr>
          <p:cNvPr id="15" name="Google Shape;106;p1"/>
          <p:cNvSpPr txBox="1"/>
          <p:nvPr/>
        </p:nvSpPr>
        <p:spPr bwMode="auto">
          <a:xfrm>
            <a:off x="362924" y="2043073"/>
            <a:ext cx="5505449" cy="452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rmAutofit lnSpcReduction="10000"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  <a:defRPr/>
            </a:pPr>
            <a:r>
              <a:rPr lang="ru-RU" sz="4000" b="1" i="0" u="none" strike="noStrike" cap="none" dirty="0">
                <a:solidFill>
                  <a:srgbClr val="8F00FF"/>
                </a:solidFill>
                <a:latin typeface="Gilroy"/>
              </a:rPr>
              <a:t>Беспроводная зарядка квадрокоптера</a:t>
            </a:r>
            <a:endParaRPr b="1" dirty="0">
              <a:latin typeface="Gilroy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endParaRPr sz="6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ЛИДЕР КОМАНДЫ:</a:t>
            </a:r>
            <a:endParaRPr dirty="0"/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ru-RU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Удовиченко </a:t>
            </a:r>
            <a:r>
              <a:rPr lang="ru-RU" sz="23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Владислав Михайлович </a:t>
            </a:r>
            <a:endParaRPr dirty="0"/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  <a:defRPr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0" y="1247667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</a:t>
              </a:r>
              <a:endParaRPr/>
            </a:p>
          </p:txBody>
        </p:sp>
      </p:grpSp>
      <p:sp>
        <p:nvSpPr>
          <p:cNvPr id="122" name="Google Shape;122;p2"/>
          <p:cNvSpPr txBox="1"/>
          <p:nvPr/>
        </p:nvSpPr>
        <p:spPr bwMode="auto">
          <a:xfrm>
            <a:off x="420954" y="355658"/>
            <a:ext cx="6519078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ВВЕДЕНИЕ В ПРЕДМЕТНУЮ ОБЛАСТЬ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562337168" name="Рисунок 56233716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354664" y="0"/>
            <a:ext cx="6858000" cy="6858000"/>
          </a:xfrm>
          <a:prstGeom prst="rect">
            <a:avLst/>
          </a:prstGeom>
        </p:spPr>
      </p:pic>
      <p:sp>
        <p:nvSpPr>
          <p:cNvPr id="17" name="Google Shape;116;p2"/>
          <p:cNvSpPr txBox="1"/>
          <p:nvPr/>
        </p:nvSpPr>
        <p:spPr bwMode="auto">
          <a:xfrm>
            <a:off x="169544" y="2358172"/>
            <a:ext cx="6992203" cy="3077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just">
              <a:defRPr/>
            </a:pPr>
            <a:r>
              <a:rPr lang="ru-RU" sz="2400" b="1" i="0" u="none" strike="noStrike" cap="none" spc="0" dirty="0" smtClean="0">
                <a:solidFill>
                  <a:srgbClr val="8F00FF"/>
                </a:solidFill>
              </a:rPr>
              <a:t>М</a:t>
            </a:r>
            <a:r>
              <a:rPr lang="ru-RU" sz="2400" b="1" dirty="0">
                <a:solidFill>
                  <a:srgbClr val="8F00FF"/>
                </a:solidFill>
              </a:rPr>
              <a:t>ы</a:t>
            </a:r>
            <a:r>
              <a:rPr lang="ru-RU" sz="2400" b="1" i="0" u="none" strike="noStrike" cap="none" spc="0" dirty="0" smtClean="0">
                <a:solidFill>
                  <a:srgbClr val="8F00FF"/>
                </a:solidFill>
              </a:rPr>
              <a:t> делаем </a:t>
            </a:r>
            <a:r>
              <a:rPr lang="ru-RU" sz="2400" b="1" dirty="0" smtClean="0">
                <a:solidFill>
                  <a:srgbClr val="8F00FF"/>
                </a:solidFill>
              </a:rPr>
              <a:t>устройство беспроводной зарядки БПЛА  от ЛЭП переменного тока для</a:t>
            </a:r>
            <a:r>
              <a:rPr lang="ru-RU" sz="2400" b="1" i="0" u="none" strike="noStrike" cap="none" spc="0" dirty="0" smtClean="0">
                <a:solidFill>
                  <a:srgbClr val="8F00FF"/>
                </a:solidFill>
              </a:rPr>
              <a:t> юр. лиц, чтобы они могли выполнять задачи с помощью БПЛА на значительном удалении от базовой зарядной инфраструктуры</a:t>
            </a:r>
            <a:endParaRPr sz="24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sp>
        <p:nvSpPr>
          <p:cNvPr id="18" name="TextBox 17"/>
          <p:cNvSpPr txBox="1"/>
          <p:nvPr/>
        </p:nvSpPr>
        <p:spPr bwMode="auto">
          <a:xfrm>
            <a:off x="1919536" y="1628800"/>
            <a:ext cx="3167422" cy="48771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lang="ru-RU" sz="2600" b="0" i="1" u="none" strike="noStrike" cap="none" spc="0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Формула тизера:</a:t>
            </a:r>
            <a:endParaRPr sz="11000" dirty="0">
              <a:solidFill>
                <a:srgbClr val="8F00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АКТУАЛЬНОСТЬ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9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3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15381" y="980728"/>
            <a:ext cx="4500499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Поиск людей, сейчас применят метод деления местности на квадраты и используют на эту местность необходимое количество </a:t>
            </a:r>
          </a:p>
          <a:p>
            <a:pPr algn="just"/>
            <a:r>
              <a:rPr lang="ru-RU" dirty="0" smtClean="0"/>
              <a:t>БПЛА, в то время как заряд используемого </a:t>
            </a:r>
            <a:r>
              <a:rPr lang="ru-RU" dirty="0" err="1" smtClean="0"/>
              <a:t>коптера</a:t>
            </a:r>
            <a:r>
              <a:rPr lang="ru-RU" dirty="0" smtClean="0"/>
              <a:t> подходит к завершению его снимают с места и в определенную позицию </a:t>
            </a:r>
          </a:p>
          <a:p>
            <a:pPr algn="just"/>
            <a:r>
              <a:rPr lang="ru-RU" dirty="0"/>
              <a:t>н</a:t>
            </a:r>
            <a:r>
              <a:rPr lang="ru-RU" dirty="0" smtClean="0"/>
              <a:t>аправляют </a:t>
            </a:r>
            <a:r>
              <a:rPr lang="ru-RU" dirty="0" err="1" smtClean="0"/>
              <a:t>коптер</a:t>
            </a:r>
            <a:r>
              <a:rPr lang="ru-RU" dirty="0" smtClean="0"/>
              <a:t> заменяющий его с полным зарядом. </a:t>
            </a:r>
            <a:endParaRPr lang="ru-RU" dirty="0"/>
          </a:p>
          <a:p>
            <a:pPr algn="just"/>
            <a:r>
              <a:rPr lang="ru-RU" dirty="0" smtClean="0"/>
              <a:t>Дальность полета ограничена. </a:t>
            </a:r>
          </a:p>
          <a:p>
            <a:pPr algn="just"/>
            <a:r>
              <a:rPr lang="ru-RU" dirty="0" smtClean="0"/>
              <a:t>Мы предлагаем заряжать </a:t>
            </a:r>
            <a:r>
              <a:rPr lang="ru-RU" dirty="0" err="1" smtClean="0"/>
              <a:t>квадрокоптер</a:t>
            </a:r>
            <a:r>
              <a:rPr lang="ru-RU" dirty="0" smtClean="0"/>
              <a:t> от ЛЭП переменного тока. </a:t>
            </a:r>
          </a:p>
          <a:p>
            <a:pPr algn="just"/>
            <a:r>
              <a:rPr lang="ru-RU" dirty="0" err="1" smtClean="0"/>
              <a:t>Коптеру</a:t>
            </a:r>
            <a:r>
              <a:rPr lang="ru-RU" dirty="0" smtClean="0"/>
              <a:t> не нужно возвращаться к базовым зарядным станциям, экономится время. 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 bwMode="auto">
          <a:xfrm>
            <a:off x="6952475" y="962472"/>
            <a:ext cx="51257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электроэнергетике для мониторинга состояния ЛЭП используют </a:t>
            </a:r>
            <a:r>
              <a:rPr lang="ru-RU" dirty="0" err="1" smtClean="0"/>
              <a:t>квадрокоптера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Дальность полета </a:t>
            </a:r>
            <a:r>
              <a:rPr lang="ru-RU" dirty="0" err="1" smtClean="0"/>
              <a:t>квадрокоптера</a:t>
            </a:r>
            <a:r>
              <a:rPr lang="ru-RU" dirty="0" smtClean="0"/>
              <a:t> ограничена емкостью одной зарядки.</a:t>
            </a:r>
          </a:p>
          <a:p>
            <a:r>
              <a:rPr lang="ru-RU" dirty="0" smtClean="0"/>
              <a:t> Обеспечив </a:t>
            </a:r>
            <a:r>
              <a:rPr lang="ru-RU" dirty="0" err="1" smtClean="0"/>
              <a:t>подзаряд</a:t>
            </a:r>
            <a:r>
              <a:rPr lang="ru-RU" dirty="0" smtClean="0"/>
              <a:t> </a:t>
            </a:r>
            <a:r>
              <a:rPr lang="ru-RU" dirty="0" err="1" smtClean="0"/>
              <a:t>квадрокоптера</a:t>
            </a:r>
            <a:r>
              <a:rPr lang="ru-RU" dirty="0" smtClean="0"/>
              <a:t> от ЛЭП мы делаем время его работы сколь угодно долгим.</a:t>
            </a:r>
            <a:endParaRPr lang="ru-RU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31" y="3805492"/>
            <a:ext cx="4062202" cy="2706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 descr="http://sib-solar.ru/wp-content/uploads/2013/11/unnam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805" y="3784219"/>
            <a:ext cx="3481478" cy="2785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s://frmall.ru/upload/iblock/dc4/dc44eca2bf767e2147b6b16af435a54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766" y="3773842"/>
            <a:ext cx="4212963" cy="280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306023" y="828843"/>
            <a:ext cx="11594137" cy="381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800" b="0" i="0" u="none" strike="noStrike" cap="none" dirty="0" err="1">
                <a:solidFill>
                  <a:srgbClr val="8F00FF"/>
                </a:solidFill>
                <a:latin typeface="Arial"/>
                <a:ea typeface="Arial"/>
                <a:cs typeface="Arial"/>
              </a:rPr>
              <a:t>Фраймворк</a:t>
            </a:r>
            <a:r>
              <a:rPr lang="ru-RU" sz="28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 гипотезы:</a:t>
            </a:r>
            <a:endParaRPr sz="1600" dirty="0">
              <a:solidFill>
                <a:srgbClr val="8F00FF"/>
              </a:solidFill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8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</a:endParaRPr>
          </a:p>
          <a:p>
            <a:pPr lvl="8" algn="ctr">
              <a:buClr>
                <a:srgbClr val="1B1B1B"/>
              </a:buClr>
              <a:buSzPts val="1600"/>
              <a:defRPr/>
            </a:pPr>
            <a:r>
              <a:rPr lang="ru-RU" sz="2800" b="1" dirty="0" smtClean="0">
                <a:solidFill>
                  <a:srgbClr val="8F00FF"/>
                </a:solidFill>
              </a:rPr>
              <a:t>ОРГАНИЗАЦИИ ИСПОЛЬЗУЮЩИЕ БПЛА ДЛЯ РЕШЕНИЯ ЗАДАЧ НА БОЛЬШОМ УДАЛЕНИИ ОТ БАЗОВОЙ ЗАРЯДНОЙ СТАНЦИИ ТЕРЯЮТ ВРЕМЯ И ЭНЕРГИЮ НА ВОЗВРАТ КОПТЕРА К МЕСТУ ЗАРЯДКИ</a:t>
            </a:r>
            <a:r>
              <a:rPr lang="ru-RU" sz="2800" b="1" i="0" u="none" strike="noStrike" cap="none" spc="0" dirty="0" smtClean="0">
                <a:solidFill>
                  <a:srgbClr val="8F00FF"/>
                </a:solidFill>
                <a:latin typeface="Arial"/>
                <a:ea typeface="Arial"/>
                <a:cs typeface="Arial"/>
              </a:rPr>
              <a:t>.</a:t>
            </a:r>
          </a:p>
          <a:p>
            <a:pPr lvl="8" algn="ctr">
              <a:buClr>
                <a:srgbClr val="1B1B1B"/>
              </a:buClr>
              <a:buSzPts val="1600"/>
              <a:defRPr/>
            </a:pPr>
            <a:r>
              <a:rPr lang="ru-RU" sz="2800" b="1" dirty="0" smtClean="0">
                <a:solidFill>
                  <a:srgbClr val="8F00FF"/>
                </a:solidFill>
              </a:rPr>
              <a:t>ИСПОЛЬЗУЯ БЕСПРОВОДНУЮ ЗАРЯДКУ ОТ ЛЭП ПЕРЕМЕННОГО ТОКА ОРГАНИЗАЦИЯ ЭКОНОМИТ ВРЕМЕНЯ И ЭНЕРГИЮ.</a:t>
            </a:r>
            <a:endParaRPr lang="ru-RU" sz="2800" b="1" i="0" u="none" strike="noStrike" cap="none" spc="0" dirty="0">
              <a:solidFill>
                <a:srgbClr val="8F00FF"/>
              </a:solidFill>
              <a:latin typeface="Arial"/>
              <a:cs typeface="Arial"/>
            </a:endParaRP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ПРОБЛЕМА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0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4</a:t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ОПИСАНИЕ ПРОДУКТА И ТЕХНОЛОГИИ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9" name="Google Shape;202;p6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0" name="Google Shape;203;p6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204;p6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6</a:t>
              </a:r>
              <a:endParaRPr/>
            </a:p>
          </p:txBody>
        </p:sp>
      </p:grpSp>
      <p:sp>
        <p:nvSpPr>
          <p:cNvPr id="558206907" name="Google Shape;117;p2"/>
          <p:cNvSpPr txBox="1"/>
          <p:nvPr/>
        </p:nvSpPr>
        <p:spPr bwMode="auto">
          <a:xfrm>
            <a:off x="609151" y="4962417"/>
            <a:ext cx="4989861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2" name="Прямоугольник 11"/>
          <p:cNvSpPr/>
          <p:nvPr/>
        </p:nvSpPr>
        <p:spPr>
          <a:xfrm>
            <a:off x="1330440" y="2312876"/>
            <a:ext cx="2101264" cy="15841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472876" y="2520187"/>
            <a:ext cx="181639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квадрокоптер </a:t>
            </a:r>
            <a:r>
              <a:rPr lang="ru-RU" dirty="0" smtClean="0"/>
              <a:t>снабжаем устройством </a:t>
            </a:r>
          </a:p>
          <a:p>
            <a:pPr algn="just"/>
            <a:r>
              <a:rPr lang="ru-RU" dirty="0" smtClean="0"/>
              <a:t>беспроводной зарядки от ЛЭП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807592" y="2276871"/>
            <a:ext cx="2448272" cy="16561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 bwMode="auto">
          <a:xfrm>
            <a:off x="5149057" y="2412466"/>
            <a:ext cx="18163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Когда аккумулятор </a:t>
            </a:r>
            <a:r>
              <a:rPr lang="ru-RU" dirty="0" smtClean="0"/>
              <a:t>разряжается квадрокоптер </a:t>
            </a:r>
            <a:r>
              <a:rPr lang="ru-RU" dirty="0" smtClean="0"/>
              <a:t>движется к ближайшей ЛЭП переменного тока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472264" y="2276872"/>
            <a:ext cx="2736304" cy="16561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8688289" y="2591905"/>
            <a:ext cx="24482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Заряжается от  ЛЭП после </a:t>
            </a:r>
          </a:p>
          <a:p>
            <a:pPr algn="just"/>
            <a:r>
              <a:rPr lang="ru-RU" dirty="0" smtClean="0"/>
              <a:t>чего готов дальше выполнять </a:t>
            </a:r>
            <a:r>
              <a:rPr lang="ru-RU" dirty="0" smtClean="0"/>
              <a:t>задачу  </a:t>
            </a:r>
            <a:endParaRPr lang="ru-RU" dirty="0"/>
          </a:p>
        </p:txBody>
      </p:sp>
      <p:cxnSp>
        <p:nvCxnSpPr>
          <p:cNvPr id="18" name="Прямая со стрелкой 17"/>
          <p:cNvCxnSpPr>
            <a:stCxn id="12" idx="3"/>
            <a:endCxn id="14" idx="1"/>
          </p:cNvCxnSpPr>
          <p:nvPr/>
        </p:nvCxnSpPr>
        <p:spPr>
          <a:xfrm flipV="1">
            <a:off x="3431704" y="3104963"/>
            <a:ext cx="1375888" cy="1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14" idx="3"/>
            <a:endCxn id="15" idx="1"/>
          </p:cNvCxnSpPr>
          <p:nvPr/>
        </p:nvCxnSpPr>
        <p:spPr>
          <a:xfrm>
            <a:off x="7255864" y="3104963"/>
            <a:ext cx="1216400" cy="1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609151" y="997635"/>
            <a:ext cx="4989789" cy="372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1600"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0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География </a:t>
            </a:r>
            <a:r>
              <a:rPr lang="ru-RU" sz="20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продаж – вся территория РФ</a:t>
            </a:r>
            <a:endParaRPr sz="1800" dirty="0"/>
          </a:p>
          <a:p>
            <a:pPr lvl="8">
              <a:buClr>
                <a:srgbClr val="1B1B1B"/>
              </a:buClr>
              <a:buSzPts val="1600"/>
              <a:defRPr/>
            </a:pPr>
            <a:endParaRPr lang="ru-RU" sz="2000" dirty="0" smtClean="0">
              <a:solidFill>
                <a:srgbClr val="1B1B1B"/>
              </a:solidFill>
            </a:endParaRP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2000" dirty="0">
                <a:solidFill>
                  <a:srgbClr val="1B1B1B"/>
                </a:solidFill>
              </a:rPr>
              <a:t>О</a:t>
            </a:r>
            <a:r>
              <a:rPr lang="ru-RU" sz="2000" dirty="0" smtClean="0">
                <a:solidFill>
                  <a:srgbClr val="1B1B1B"/>
                </a:solidFill>
              </a:rPr>
              <a:t>бъем </a:t>
            </a:r>
            <a:r>
              <a:rPr lang="ru-RU" sz="2000" dirty="0">
                <a:solidFill>
                  <a:srgbClr val="1B1B1B"/>
                </a:solidFill>
              </a:rPr>
              <a:t>общего рынка БПЛА к 2025 году составит приблизительно 50 млрд. долларов - TAM Российские компании приобретут БПЛА приблизительно на сумму 20 млрд . долларов - SAM В Белгородской области компании заинтересованные в эксплуатации БПЛА приобретут устройства приблизительно на сумму в 1 млрд долларов - SOM</a:t>
            </a:r>
            <a:endParaRPr sz="1800" dirty="0"/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АНАЛИЗ РЫНКА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6" name="Google Shape;221;p7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7" name="Google Shape;222;p7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223;p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7</a:t>
              </a:r>
              <a:endParaRPr/>
            </a:p>
          </p:txBody>
        </p:sp>
      </p:grpSp>
      <p:sp>
        <p:nvSpPr>
          <p:cNvPr id="2" name="Овал 1"/>
          <p:cNvSpPr/>
          <p:nvPr/>
        </p:nvSpPr>
        <p:spPr>
          <a:xfrm>
            <a:off x="9065584" y="3690367"/>
            <a:ext cx="2736304" cy="2510959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H="1" flipV="1">
            <a:off x="7773769" y="3994956"/>
            <a:ext cx="1588158" cy="5040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H="1">
            <a:off x="6812098" y="3994956"/>
            <a:ext cx="96167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786223" y="3428757"/>
            <a:ext cx="10134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TAM</a:t>
            </a:r>
          </a:p>
          <a:p>
            <a:r>
              <a:rPr lang="en-US" dirty="0" smtClean="0"/>
              <a:t>50 </a:t>
            </a:r>
            <a:r>
              <a:rPr lang="ru-RU" dirty="0" smtClean="0"/>
              <a:t>млрд </a:t>
            </a:r>
            <a:r>
              <a:rPr lang="en-US" dirty="0" smtClean="0"/>
              <a:t>$</a:t>
            </a: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9912424" y="4437112"/>
            <a:ext cx="1728192" cy="163028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flipH="1" flipV="1">
            <a:off x="7799642" y="4761148"/>
            <a:ext cx="2760854" cy="3960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H="1">
            <a:off x="6812098" y="4761148"/>
            <a:ext cx="9875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60350" y="4120981"/>
            <a:ext cx="10134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SAM </a:t>
            </a:r>
          </a:p>
          <a:p>
            <a:r>
              <a:rPr lang="en-US" dirty="0" smtClean="0"/>
              <a:t>20 </a:t>
            </a:r>
            <a:r>
              <a:rPr lang="ru-RU" dirty="0" smtClean="0"/>
              <a:t>млрд </a:t>
            </a:r>
            <a:r>
              <a:rPr lang="en-US" dirty="0" smtClean="0"/>
              <a:t>$</a:t>
            </a:r>
            <a:endParaRPr lang="ru-RU" dirty="0"/>
          </a:p>
        </p:txBody>
      </p:sp>
      <p:sp>
        <p:nvSpPr>
          <p:cNvPr id="25" name="Овал 24"/>
          <p:cNvSpPr/>
          <p:nvPr/>
        </p:nvSpPr>
        <p:spPr>
          <a:xfrm>
            <a:off x="10776520" y="5517232"/>
            <a:ext cx="576064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flipH="1">
            <a:off x="8400256" y="5733256"/>
            <a:ext cx="2664296" cy="6320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H="1">
            <a:off x="7292932" y="6365338"/>
            <a:ext cx="110732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342625" y="5719886"/>
            <a:ext cx="914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SOM </a:t>
            </a:r>
          </a:p>
          <a:p>
            <a:r>
              <a:rPr lang="en-US" dirty="0" smtClean="0"/>
              <a:t>1</a:t>
            </a:r>
            <a:r>
              <a:rPr lang="ru-RU" dirty="0" smtClean="0"/>
              <a:t> млрд </a:t>
            </a:r>
            <a:r>
              <a:rPr lang="en-US" dirty="0" smtClean="0"/>
              <a:t>$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8</a:t>
              </a:r>
              <a:endParaRPr/>
            </a:p>
          </p:txBody>
        </p:sp>
      </p:grp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КОНКУРЕНТЫ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4" name="Google Shape;121;p2"/>
          <p:cNvSpPr txBox="1"/>
          <p:nvPr/>
        </p:nvSpPr>
        <p:spPr bwMode="auto">
          <a:xfrm>
            <a:off x="2927648" y="1527989"/>
            <a:ext cx="619268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400" dirty="0" smtClean="0">
                <a:solidFill>
                  <a:srgbClr val="8F00FF"/>
                </a:solidFill>
                <a:latin typeface="Arial" pitchFamily="34" charset="0"/>
                <a:cs typeface="Arial" pitchFamily="34" charset="0"/>
              </a:rPr>
              <a:t>Сравнительная матрица конкурентов </a:t>
            </a:r>
            <a:endParaRPr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871163"/>
              </p:ext>
            </p:extLst>
          </p:nvPr>
        </p:nvGraphicFramePr>
        <p:xfrm>
          <a:off x="2567608" y="2774950"/>
          <a:ext cx="7200800" cy="1550670"/>
        </p:xfrm>
        <a:graphic>
          <a:graphicData uri="http://schemas.openxmlformats.org/drawingml/2006/table">
            <a:tbl>
              <a:tblPr>
                <a:tableStyleId>{E41325F8-6C6D-1E27-1C28-9EF0DFBFCE1C}</a:tableStyleId>
              </a:tblPr>
              <a:tblGrid>
                <a:gridCol w="2751221"/>
                <a:gridCol w="1246646"/>
                <a:gridCol w="1218097"/>
                <a:gridCol w="1208580"/>
                <a:gridCol w="776256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Конкуренты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Low-priced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Middle-priced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High-priced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Premium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БГТУ им В.Г.Шухова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yes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yes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Global Energy Transmission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yes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IR-LOCK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yes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WiBotic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yes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yes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Павлодарский высший колледж управления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yes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609149" y="1092883"/>
            <a:ext cx="4992417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Конечный продукт предназначен для</a:t>
            </a:r>
            <a:endParaRPr sz="1600" dirty="0">
              <a:solidFill>
                <a:srgbClr val="8F00FF"/>
              </a:solidFill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B2B (</a:t>
            </a:r>
            <a:r>
              <a:rPr lang="ru-RU" sz="1600" b="0" i="0" u="none" strike="noStrike" cap="none" spc="0" dirty="0" err="1">
                <a:solidFill>
                  <a:srgbClr val="8F00FF"/>
                </a:solidFill>
                <a:latin typeface="Arial"/>
                <a:cs typeface="Arial"/>
              </a:rPr>
              <a:t>business</a:t>
            </a:r>
            <a:r>
              <a:rPr lang="ru-RU" sz="1600" b="0" i="0" u="none" strike="noStrike" cap="none" spc="0" dirty="0">
                <a:solidFill>
                  <a:srgbClr val="8F00FF"/>
                </a:solidFill>
                <a:latin typeface="Arial"/>
                <a:cs typeface="Arial"/>
              </a:rPr>
              <a:t> </a:t>
            </a:r>
            <a:r>
              <a:rPr lang="ru-RU" sz="1600" b="0" i="0" u="none" strike="noStrike" cap="none" spc="0" dirty="0" err="1">
                <a:solidFill>
                  <a:srgbClr val="8F00FF"/>
                </a:solidFill>
                <a:latin typeface="Arial"/>
                <a:cs typeface="Arial"/>
              </a:rPr>
              <a:t>to</a:t>
            </a:r>
            <a:r>
              <a:rPr lang="ru-RU" sz="1600" b="0" i="0" u="none" strike="noStrike" cap="none" spc="0" dirty="0">
                <a:solidFill>
                  <a:srgbClr val="8F00FF"/>
                </a:solidFill>
                <a:latin typeface="Arial"/>
                <a:cs typeface="Arial"/>
              </a:rPr>
              <a:t> </a:t>
            </a:r>
            <a:r>
              <a:rPr lang="ru-RU" sz="1600" b="0" i="0" u="none" strike="noStrike" cap="none" spc="0" dirty="0" err="1">
                <a:solidFill>
                  <a:srgbClr val="8F00FF"/>
                </a:solidFill>
                <a:latin typeface="Arial"/>
                <a:cs typeface="Arial"/>
              </a:rPr>
              <a:t>business</a:t>
            </a:r>
            <a:r>
              <a:rPr lang="ru-RU" sz="16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</a:rPr>
              <a:t>)</a:t>
            </a:r>
            <a:r>
              <a:rPr lang="en-US" sz="16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</a:rPr>
              <a:t> </a:t>
            </a:r>
            <a:endParaRPr lang="ru-RU" sz="1600" dirty="0">
              <a:solidFill>
                <a:srgbClr val="8F00FF"/>
              </a:solidFill>
            </a:endParaRP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16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</a:rPr>
              <a:t>B2G</a:t>
            </a:r>
            <a:r>
              <a:rPr lang="ru-RU" sz="16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</a:rPr>
              <a:t> (</a:t>
            </a:r>
            <a:r>
              <a:rPr lang="ru-RU" sz="1600" dirty="0" err="1">
                <a:solidFill>
                  <a:srgbClr val="8F00FF"/>
                </a:solidFill>
              </a:rPr>
              <a:t>business</a:t>
            </a:r>
            <a:r>
              <a:rPr lang="ru-RU" sz="1600" dirty="0">
                <a:solidFill>
                  <a:srgbClr val="8F00FF"/>
                </a:solidFill>
              </a:rPr>
              <a:t> </a:t>
            </a:r>
            <a:r>
              <a:rPr lang="ru-RU" sz="1600" dirty="0" err="1">
                <a:solidFill>
                  <a:srgbClr val="8F00FF"/>
                </a:solidFill>
              </a:rPr>
              <a:t>to</a:t>
            </a:r>
            <a:r>
              <a:rPr lang="ru-RU" sz="1600" dirty="0">
                <a:solidFill>
                  <a:srgbClr val="8F00FF"/>
                </a:solidFill>
              </a:rPr>
              <a:t> </a:t>
            </a:r>
            <a:r>
              <a:rPr lang="en-US" sz="1600" dirty="0" err="1" smtClean="0">
                <a:solidFill>
                  <a:srgbClr val="8F00FF"/>
                </a:solidFill>
              </a:rPr>
              <a:t>goverment</a:t>
            </a:r>
            <a:r>
              <a:rPr lang="ru-RU" sz="16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</a:rPr>
              <a:t>)</a:t>
            </a:r>
            <a:endParaRPr lang="en-US" sz="1600" b="0" i="0" u="none" strike="noStrike" cap="none" dirty="0" smtClean="0">
              <a:solidFill>
                <a:srgbClr val="8F00FF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en-US" sz="1600" b="0" i="0" u="none" strike="noStrike" cap="none" dirty="0" smtClean="0">
              <a:solidFill>
                <a:srgbClr val="8F00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ЦЕЛЕВАЯ АУДИТОРИЯ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4" name="Google Shape;121;p2"/>
          <p:cNvSpPr txBox="1"/>
          <p:nvPr/>
        </p:nvSpPr>
        <p:spPr bwMode="auto">
          <a:xfrm>
            <a:off x="6812097" y="1092884"/>
            <a:ext cx="498982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Конечный потребитель – компании занимающиеся длительной эксплуатацией БПЛА </a:t>
            </a:r>
            <a:endParaRPr dirty="0">
              <a:solidFill>
                <a:srgbClr val="8F00FF"/>
              </a:solidFill>
            </a:endParaRPr>
          </a:p>
        </p:txBody>
      </p: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9</a:t>
              </a:r>
              <a:endParaRPr/>
            </a:p>
          </p:txBody>
        </p:sp>
      </p:grp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974159"/>
              </p:ext>
            </p:extLst>
          </p:nvPr>
        </p:nvGraphicFramePr>
        <p:xfrm>
          <a:off x="1641485" y="2276872"/>
          <a:ext cx="8128000" cy="2682240"/>
        </p:xfrm>
        <a:graphic>
          <a:graphicData uri="http://schemas.openxmlformats.org/drawingml/2006/table">
            <a:tbl>
              <a:tblPr firstRow="1" bandRow="1">
                <a:tableStyleId>{E41325F8-6C6D-1E27-1C28-9EF0DFBFCE1C}</a:tableStyleId>
              </a:tblPr>
              <a:tblGrid>
                <a:gridCol w="4064000"/>
                <a:gridCol w="4064000"/>
              </a:tblGrid>
              <a:tr h="324232">
                <a:tc>
                  <a:txBody>
                    <a:bodyPr/>
                    <a:lstStyle/>
                    <a:p>
                      <a:r>
                        <a:rPr lang="ru-RU" sz="2000" b="0" dirty="0" smtClean="0"/>
                        <a:t>Сегмент рынка</a:t>
                      </a:r>
                      <a:r>
                        <a:rPr lang="ru-RU" sz="2000" b="0" baseline="0" dirty="0" smtClean="0"/>
                        <a:t> продаж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/>
                        <a:t>Потенциальные</a:t>
                      </a:r>
                      <a:r>
                        <a:rPr lang="ru-RU" sz="2000" b="0" baseline="0" dirty="0" smtClean="0"/>
                        <a:t> заказчики</a:t>
                      </a:r>
                      <a:endParaRPr lang="ru-RU" sz="20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B2B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err="1" smtClean="0"/>
                        <a:t>Россети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Юр. Лица – производители БПЛА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B2G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МЧС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ГИБДД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МО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БИЗНЕС-МОДЕЛЬ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4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5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6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9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20" name="Google Shape;121;p2"/>
          <p:cNvSpPr txBox="1"/>
          <p:nvPr/>
        </p:nvSpPr>
        <p:spPr bwMode="auto">
          <a:xfrm>
            <a:off x="2855640" y="651867"/>
            <a:ext cx="4989825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dirty="0" smtClean="0">
                <a:solidFill>
                  <a:srgbClr val="8F00FF"/>
                </a:solidFill>
              </a:rPr>
              <a:t>Бизнес модель проекта</a:t>
            </a:r>
            <a:endParaRPr dirty="0">
              <a:solidFill>
                <a:srgbClr val="8F00FF"/>
              </a:solidFill>
            </a:endParaRPr>
          </a:p>
        </p:txBody>
      </p:sp>
      <p:grpSp>
        <p:nvGrpSpPr>
          <p:cNvPr id="21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2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3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10</a:t>
              </a:r>
              <a:endParaRPr/>
            </a:p>
          </p:txBody>
        </p:sp>
      </p:grp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620003"/>
              </p:ext>
            </p:extLst>
          </p:nvPr>
        </p:nvGraphicFramePr>
        <p:xfrm>
          <a:off x="1055440" y="1095829"/>
          <a:ext cx="10369152" cy="5410454"/>
        </p:xfrm>
        <a:graphic>
          <a:graphicData uri="http://schemas.openxmlformats.org/drawingml/2006/table">
            <a:tbl>
              <a:tblPr firstRow="1" firstCol="1" bandRow="1">
                <a:tableStyleId>{E41325F8-6C6D-1E27-1C28-9EF0DFBFCE1C}</a:tableStyleId>
              </a:tblPr>
              <a:tblGrid>
                <a:gridCol w="2019333"/>
                <a:gridCol w="2097772"/>
                <a:gridCol w="1845460"/>
                <a:gridCol w="1578676"/>
                <a:gridCol w="2827911"/>
              </a:tblGrid>
              <a:tr h="22965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</a:rPr>
                        <a:t>Ключевые партнеры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Научно-исследовательские университеты, исследовательские центры, акселерационные программы. Ключевым ресурсом, получаемым от партнеров являются финансовые средства. Наши партнёры занимаются смежной деятельностью, такой как использование БПЛА или исследования в области беспилотной авиации </a:t>
                      </a:r>
                      <a:endParaRPr lang="ru-RU" sz="1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414" marR="394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Ключевые виды деятельности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Ключевыми видами деятельности является разработка программного алгоритма и создание, тестирование устройства. Ведение исследовательской деятельности в области БПЛА.</a:t>
                      </a:r>
                      <a:endParaRPr lang="ru-RU" sz="1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414" marR="394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Ценностные предложения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Ценность проекта это исключение аварийных ситуаций связанных с исчерпанием заряда. Реализация будет в форме устройства беспроводной зарядки БПЛА</a:t>
                      </a:r>
                      <a:endParaRPr lang="ru-RU" sz="1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414" marR="394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Взаимоотношения с клиентами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С НИИ будем взаимодействовать посредством обмена информации и сбора отзывов, с компаниями занимающимися аэрофотосъемкой будем взаимодействовать индивидуальными встречами, демонстрация ролика тестового полета.</a:t>
                      </a:r>
                      <a:endParaRPr lang="ru-RU" sz="1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414" marR="394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Структура издержек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Основной издержкой является затраты на производств: закупка сырья, отладка оборудования, настройка производственной линии. Наиболее дорогими являются инновационные материалы, применяемые в этом устройстве, зарплаты специалистам, аренда помещения, закупки оборудования, спец. ПО.,  </a:t>
                      </a:r>
                      <a:endParaRPr lang="ru-RU" sz="1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414" marR="39414" marT="0" marB="0"/>
                </a:tc>
              </a:tr>
              <a:tr h="20547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414" marR="394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Ключевые ресурсы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/>
                      </a:r>
                      <a:br>
                        <a:rPr lang="ru-RU" sz="1000">
                          <a:effectLst/>
                        </a:rPr>
                      </a:br>
                      <a:r>
                        <a:rPr lang="ru-RU" sz="1000">
                          <a:effectLst/>
                        </a:rPr>
                        <a:t>Необходимым ключевым ресурсом для наших ценностных предложения является финансовая поддержка и подходящие материалы для создания проекта, специализированное оборудование, специализированное ПО, специалисты в области программирования спец устройств, тестовое БПЛА для проверки работоспособности устройтсва.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414" marR="394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Целевая аудитория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dirty="0">
                          <a:effectLst/>
                        </a:rPr>
                        <a:t>Научно исследовательские центры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dirty="0">
                          <a:effectLst/>
                        </a:rPr>
                        <a:t>Компании, занимающиеся аэрофотосъемкой местности, объектов,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dirty="0">
                          <a:effectLst/>
                        </a:rPr>
                        <a:t>Энергетические компании, занимающиеся исследованием  ЛЭП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414" marR="394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Каналы сбыта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Взаимодействовать будем путем акселерационных программ и научных конференций, личными контактами¸ специализированная реклама (холодная/ горячая рассылка), общение на специализированных форумах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414" marR="394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Потоки доходов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Гранты,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Мы генерируем основной поток доходов из прибыли поступающий с использования нашего устройства.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414" marR="39414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609151" y="1104792"/>
            <a:ext cx="4989825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dirty="0">
                <a:solidFill>
                  <a:srgbClr val="8F00FF"/>
                </a:solidFill>
              </a:rPr>
              <a:t>Н</a:t>
            </a:r>
            <a:r>
              <a:rPr lang="ru-RU" sz="16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</a:rPr>
              <a:t>ужно 500 000 рулей  </a:t>
            </a:r>
            <a:r>
              <a:rPr lang="ru-RU" sz="1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чтобы сделать </a:t>
            </a:r>
            <a:r>
              <a:rPr lang="ru-RU" sz="16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</a:rPr>
              <a:t>MVP</a:t>
            </a:r>
            <a:endParaRPr dirty="0">
              <a:solidFill>
                <a:srgbClr val="8F00FF"/>
              </a:solidFill>
            </a:endParaRPr>
          </a:p>
        </p:txBody>
      </p:sp>
      <p:sp>
        <p:nvSpPr>
          <p:cNvPr id="121" name="Google Shape;121;p2"/>
          <p:cNvSpPr txBox="1"/>
          <p:nvPr/>
        </p:nvSpPr>
        <p:spPr bwMode="auto">
          <a:xfrm>
            <a:off x="6812098" y="1104792"/>
            <a:ext cx="4989825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Основной источник дохода – студенческий грант</a:t>
            </a:r>
            <a:endParaRPr dirty="0">
              <a:solidFill>
                <a:srgbClr val="8F00FF"/>
              </a:solidFill>
            </a:endParaRP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БЮДЖЕТ И ИСТОЧНИКИ ФИНАНСИРОВАНИЯ</a:t>
            </a:r>
            <a:endParaRPr b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174;p5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9" name="Google Shape;175;p5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76;p5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11</a:t>
              </a:r>
              <a:endParaRPr/>
            </a:p>
          </p:txBody>
        </p:sp>
      </p:grpSp>
      <p:graphicFrame>
        <p:nvGraphicFramePr>
          <p:cNvPr id="1493291171" name="Google Shape;161;p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159392"/>
              </p:ext>
            </p:extLst>
          </p:nvPr>
        </p:nvGraphicFramePr>
        <p:xfrm>
          <a:off x="731043" y="2124006"/>
          <a:ext cx="10542768" cy="3626058"/>
        </p:xfrm>
        <a:graphic>
          <a:graphicData uri="http://schemas.openxmlformats.org/drawingml/2006/table">
            <a:tbl>
              <a:tblPr firstRow="1">
                <a:tableStyleId>{E41325F8-6C6D-1E27-1C28-9EF0DFBFCE1C}</a:tableStyleId>
              </a:tblPr>
              <a:tblGrid>
                <a:gridCol w="810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46138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3569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63569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4521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dirty="0">
                          <a:solidFill>
                            <a:schemeClr val="bg1"/>
                          </a:solidFill>
                        </a:rPr>
                        <a:t>№ п/п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Источники инвестиций</a:t>
                      </a:r>
                      <a:endParaRPr sz="18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Сумма инвестиций,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тыс. руб.</a:t>
                      </a:r>
                      <a:endParaRPr sz="1800" u="none" strike="noStrike" cap="none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Сумма инвестиций, %</a:t>
                      </a:r>
                      <a:endParaRPr sz="1800" u="none" strike="noStrike" cap="none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092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b="1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Потребность в финансовых средствах</a:t>
                      </a:r>
                      <a:endParaRPr sz="1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 smtClean="0"/>
                        <a:t>500 000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u="none" strike="noStrike" cap="none"/>
                        <a:t>100 %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16639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u="none" strike="noStrike" cap="none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Собственные средства</a:t>
                      </a:r>
                      <a:endParaRPr sz="1800" u="none" strike="noStrike" cap="non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 smtClean="0"/>
                        <a:t>0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 smtClean="0"/>
                        <a:t>0%</a:t>
                      </a:r>
                      <a:endParaRPr sz="1800" u="none" strike="noStrike" cap="none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16639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u="none" strike="noStrike" cap="none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Заимствованные средства </a:t>
                      </a:r>
                      <a:endParaRPr sz="1800" u="none" strike="noStrike" cap="non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 smtClean="0"/>
                        <a:t>0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 smtClean="0"/>
                        <a:t>0%</a:t>
                      </a:r>
                      <a:endParaRPr sz="1800" u="none" strike="noStrike" cap="none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16639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u="none" strike="noStrike" cap="none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0" i="0" u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Гранты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 smtClean="0"/>
                        <a:t>500 000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 smtClean="0"/>
                        <a:t>100%</a:t>
                      </a:r>
                      <a:endParaRPr sz="1800" u="none" strike="noStrike" cap="none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/>
        </p:nvSpPr>
        <p:spPr bwMode="auto">
          <a:xfrm>
            <a:off x="252608" y="1855857"/>
            <a:ext cx="6005459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r>
              <a:rPr lang="ru-RU" sz="36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ВОЗМОЖНОСТИ И РИСКИ ПРОИЗВОДСТВА ПРЕДСТАВЛЕННОГО ПРОДУКТА</a:t>
            </a:r>
            <a:endParaRPr lang="ru-RU" dirty="0"/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ВОЗМОЖНОСТИ И РИСКИ</a:t>
            </a:r>
            <a:endParaRPr b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1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2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>
                  <a:solidFill>
                    <a:srgbClr val="FFFFFF"/>
                  </a:solidFill>
                </a:rPr>
                <a:t>13</a:t>
              </a:r>
              <a:endParaRPr/>
            </a:p>
          </p:txBody>
        </p:sp>
      </p:grpSp>
      <p:sp>
        <p:nvSpPr>
          <p:cNvPr id="18" name="Прямоугольник 17"/>
          <p:cNvSpPr/>
          <p:nvPr/>
        </p:nvSpPr>
        <p:spPr bwMode="auto">
          <a:xfrm>
            <a:off x="9193842" y="3634760"/>
            <a:ext cx="2809811" cy="2304256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Угрозы:</a:t>
            </a:r>
          </a:p>
          <a:p>
            <a:pPr marL="342900" indent="-342900" algn="just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БПЛА с водородным источником питания </a:t>
            </a:r>
          </a:p>
          <a:p>
            <a:pPr marL="342900" indent="-342900" algn="just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Появление аккумулятора большой емкости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384032" y="1340768"/>
            <a:ext cx="2809811" cy="2304256"/>
          </a:xfrm>
          <a:prstGeom prst="rect">
            <a:avLst/>
          </a:prstGeom>
          <a:solidFill>
            <a:schemeClr val="accent2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Сильные сторон: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1. Простота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2. Широкая сеть ЛЭП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3. Надежность 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4. Низкая стоимость 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5. </a:t>
            </a:r>
            <a:r>
              <a:rPr lang="ru-RU" dirty="0" err="1" smtClean="0">
                <a:solidFill>
                  <a:schemeClr val="tx1"/>
                </a:solidFill>
              </a:rPr>
              <a:t>Энергоэффективность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</a:p>
          <a:p>
            <a:pPr algn="just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9193843" y="1330504"/>
            <a:ext cx="2809811" cy="230425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Слабые сторон:</a:t>
            </a:r>
          </a:p>
          <a:p>
            <a:pPr marL="342900" indent="-342900" algn="just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Административные барьеры</a:t>
            </a:r>
          </a:p>
          <a:p>
            <a:pPr marL="342900" indent="-342900" algn="just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Необходимость согласования забора энергии с владельцем ЛЭП</a:t>
            </a:r>
          </a:p>
          <a:p>
            <a:pPr algn="just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6384010" y="3632076"/>
            <a:ext cx="2809811" cy="2304256"/>
          </a:xfrm>
          <a:prstGeom prst="rect">
            <a:avLst/>
          </a:prstGeom>
          <a:solidFill>
            <a:schemeClr val="accent6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Возможности:</a:t>
            </a:r>
          </a:p>
          <a:p>
            <a:pPr marL="342900" indent="-342900" algn="just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Рост рынка БПЛА в мире более 10% в год </a:t>
            </a:r>
          </a:p>
          <a:p>
            <a:pPr marL="342900" indent="-342900" algn="just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Расширяется и область применения БПЛА с беспроводной зарядкой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dk1"/>
                </a:solidFill>
              </a:rPr>
              <a:t>ЗАПРОС НА АКСЕЛЕРАЦИЮ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5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69C5344-7E65-48EE-9FE1-62883FBE9942}"/>
              </a:ext>
            </a:extLst>
          </p:cNvPr>
          <p:cNvSpPr txBox="1"/>
          <p:nvPr/>
        </p:nvSpPr>
        <p:spPr bwMode="auto">
          <a:xfrm>
            <a:off x="1484243" y="1431235"/>
            <a:ext cx="764650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ДЛЯ ДАЛЬНЕЙШЕГО РАЗВИТИЯ ПРОЕКТА НЕОБХОДИМЫ СЛЕДУЮЩИЕ РЕСУРСЫ:</a:t>
            </a:r>
          </a:p>
          <a:p>
            <a:endParaRPr lang="ru-RU" sz="36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+mj-lt"/>
              </a:rPr>
              <a:t>Денежные </a:t>
            </a:r>
            <a:r>
              <a:rPr lang="ru-RU" sz="2000" dirty="0">
                <a:solidFill>
                  <a:schemeClr val="tx1"/>
                </a:solidFill>
                <a:latin typeface="+mj-lt"/>
              </a:rPr>
              <a:t>средства в </a:t>
            </a:r>
            <a:r>
              <a:rPr lang="ru-RU" sz="2000" dirty="0" smtClean="0">
                <a:solidFill>
                  <a:schemeClr val="tx1"/>
                </a:solidFill>
                <a:latin typeface="+mj-lt"/>
              </a:rPr>
              <a:t>размере 500 000 рублей</a:t>
            </a:r>
            <a:endParaRPr lang="ru-RU" sz="2000" dirty="0">
              <a:solidFill>
                <a:schemeClr val="tx1"/>
              </a:solidFill>
              <a:latin typeface="+mj-lt"/>
            </a:endParaRPr>
          </a:p>
          <a:p>
            <a:pPr marL="342900" indent="-342900"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+mj-lt"/>
              </a:rPr>
              <a:t>Оборудование для эксперимента или производства</a:t>
            </a:r>
          </a:p>
          <a:p>
            <a:pPr marL="342900" indent="-342900"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+mj-lt"/>
              </a:rPr>
              <a:t>Проведение промышленных </a:t>
            </a:r>
            <a:r>
              <a:rPr lang="ru-RU" sz="2000" dirty="0" smtClean="0">
                <a:solidFill>
                  <a:schemeClr val="tx1"/>
                </a:solidFill>
                <a:latin typeface="+mj-lt"/>
              </a:rPr>
              <a:t>испытаний</a:t>
            </a:r>
            <a:r>
              <a:rPr lang="ru-RU" sz="2000" dirty="0">
                <a:solidFill>
                  <a:schemeClr val="tx1"/>
                </a:solidFill>
                <a:latin typeface="+mj-lt"/>
              </a:rPr>
              <a:t> </a:t>
            </a:r>
            <a:endParaRPr lang="ru-RU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6781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КОМАНДА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>
                  <a:solidFill>
                    <a:srgbClr val="FFFFFF"/>
                  </a:solidFill>
                </a:rPr>
                <a:t>14</a:t>
              </a:r>
              <a:endParaRPr lang="ru-RU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" name="TextBox 1"/>
          <p:cNvSpPr txBox="1"/>
          <p:nvPr/>
        </p:nvSpPr>
        <p:spPr bwMode="auto">
          <a:xfrm>
            <a:off x="695323" y="4655931"/>
            <a:ext cx="216070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8F00FF"/>
                </a:solidFill>
              </a:rPr>
              <a:t>Удовиченко Владислав </a:t>
            </a:r>
            <a:r>
              <a:rPr lang="ru-RU" dirty="0" smtClean="0">
                <a:solidFill>
                  <a:srgbClr val="8F00FF"/>
                </a:solidFill>
              </a:rPr>
              <a:t>Михайлович</a:t>
            </a:r>
          </a:p>
          <a:p>
            <a:pPr algn="ctr">
              <a:defRPr/>
            </a:pPr>
            <a:endParaRPr lang="ru-RU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dirty="0" smtClean="0">
                <a:solidFill>
                  <a:srgbClr val="8F00FF"/>
                </a:solidFill>
              </a:rPr>
              <a:t>лидер</a:t>
            </a:r>
            <a:endParaRPr lang="ru-RU"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695325" y="2349500"/>
            <a:ext cx="2160002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dirty="0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551992" y="2349500"/>
            <a:ext cx="2160002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dirty="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6478172" y="2349500"/>
            <a:ext cx="2160002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dirty="0"/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9335086" y="2349500"/>
            <a:ext cx="2160002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tx1"/>
                </a:solidFill>
              </a:rPr>
              <a:t>Фото</a:t>
            </a:r>
            <a:endParaRPr/>
          </a:p>
        </p:txBody>
      </p:sp>
      <p:pic>
        <p:nvPicPr>
          <p:cNvPr id="22" name="Picture 2" descr="https://sun9-34.userapi.com/impg/O8Rbe78OUAnz4bNaicq_Ks18Tna-F0sBqUIxfA/Ev4rXDcHNh8.jpg?size=750x1334&amp;quality=95&amp;sign=92c06c893a3222e18b98fbeaea5bc6df&amp;type=alb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1" t="29455" r="13732" b="37049"/>
          <a:stretch/>
        </p:blipFill>
        <p:spPr bwMode="auto">
          <a:xfrm>
            <a:off x="738102" y="2636912"/>
            <a:ext cx="2075147" cy="173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s://e.bstu.ru/shared/attachments/2533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164" y="2492895"/>
            <a:ext cx="1882928" cy="1882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924" y="2465927"/>
            <a:ext cx="1430869" cy="1909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 bwMode="auto">
          <a:xfrm>
            <a:off x="3551321" y="4655931"/>
            <a:ext cx="21607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Скарятин Юрий Васильевич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наставник</a:t>
            </a:r>
            <a:endParaRPr dirty="0"/>
          </a:p>
        </p:txBody>
      </p:sp>
      <p:sp>
        <p:nvSpPr>
          <p:cNvPr id="26" name="TextBox 25"/>
          <p:cNvSpPr txBox="1"/>
          <p:nvPr/>
        </p:nvSpPr>
        <p:spPr bwMode="auto">
          <a:xfrm>
            <a:off x="6478171" y="4661205"/>
            <a:ext cx="21607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Абрамова Оксана Федоровна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 err="1" smtClean="0">
                <a:solidFill>
                  <a:srgbClr val="8F00FF"/>
                </a:solidFill>
                <a:latin typeface="+mn-lt"/>
              </a:rPr>
              <a:t>трэкер</a:t>
            </a:r>
            <a:endParaRPr dirty="0">
              <a:solidFill>
                <a:srgbClr val="8F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 bwMode="auto">
          <a:xfrm>
            <a:off x="9333236" y="4661205"/>
            <a:ext cx="21607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Медведев Борис Русланович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участник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8" name="Google Shape;298;p10"/>
          <p:cNvSpPr/>
          <p:nvPr/>
        </p:nvSpPr>
        <p:spPr bwMode="auto"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99" name="Google Shape;299;p10"/>
          <p:cNvSpPr/>
          <p:nvPr/>
        </p:nvSpPr>
        <p:spPr bwMode="auto"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0" name="Google Shape;300;p10"/>
          <p:cNvSpPr/>
          <p:nvPr/>
        </p:nvSpPr>
        <p:spPr bwMode="auto">
          <a:xfrm>
            <a:off x="6102380" y="5347905"/>
            <a:ext cx="6122278" cy="151588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699" tIns="45699" rIns="45699" bIns="45699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1" name="Google Shape;301;p10"/>
          <p:cNvSpPr/>
          <p:nvPr/>
        </p:nvSpPr>
        <p:spPr bwMode="auto"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4" name="Google Shape;304;p10"/>
          <p:cNvSpPr txBox="1"/>
          <p:nvPr/>
        </p:nvSpPr>
        <p:spPr bwMode="auto">
          <a:xfrm>
            <a:off x="551545" y="995119"/>
            <a:ext cx="5039703" cy="1025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 lnSpcReduction="100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  <a:defRPr/>
            </a:pPr>
            <a:r>
              <a:rPr lang="en-US" sz="69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СПАСИБО</a:t>
            </a: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!</a:t>
            </a:r>
            <a:endParaRPr lang="ru-RU"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Google Shape;122;p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КОНТАКТЫ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3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4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9" name="Рисунок 8" descr="значки-03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51546" y="2251752"/>
            <a:ext cx="720000" cy="717575"/>
          </a:xfrm>
          <a:prstGeom prst="rect">
            <a:avLst/>
          </a:prstGeom>
        </p:spPr>
      </p:pic>
      <p:pic>
        <p:nvPicPr>
          <p:cNvPr id="10" name="Рисунок 9" descr="значки-05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51546" y="5827384"/>
            <a:ext cx="720000" cy="717575"/>
          </a:xfrm>
          <a:prstGeom prst="rect">
            <a:avLst/>
          </a:prstGeom>
        </p:spPr>
      </p:pic>
      <p:pic>
        <p:nvPicPr>
          <p:cNvPr id="11" name="Рисунок 10" descr="значки-06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426414" y="2255927"/>
            <a:ext cx="720000" cy="7175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1220556" y="2410484"/>
            <a:ext cx="30752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dirty="0" smtClean="0">
                <a:latin typeface="TT Supermolot Neue DemiBold"/>
              </a:rPr>
              <a:t>udovichenkovm98@gmail.com</a:t>
            </a:r>
            <a:endParaRPr sz="1200" dirty="0"/>
          </a:p>
        </p:txBody>
      </p:sp>
      <p:sp>
        <p:nvSpPr>
          <p:cNvPr id="13" name="TextBox 12"/>
          <p:cNvSpPr txBox="1"/>
          <p:nvPr/>
        </p:nvSpPr>
        <p:spPr bwMode="auto">
          <a:xfrm>
            <a:off x="1214646" y="5986116"/>
            <a:ext cx="2571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dirty="0" smtClean="0">
                <a:solidFill>
                  <a:srgbClr val="122D52"/>
                </a:solidFill>
                <a:latin typeface="TT Supermolot Neue DemiBold"/>
              </a:rPr>
              <a:t>@</a:t>
            </a:r>
            <a:r>
              <a:rPr lang="en-US" dirty="0" smtClean="0">
                <a:latin typeface="TT Supermolot Neue DemiBold"/>
              </a:rPr>
              <a:t>id587367525</a:t>
            </a:r>
            <a:endParaRPr lang="ru-RU" sz="2000" dirty="0">
              <a:latin typeface="TT Supermolot Neue DemiBold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4095424" y="2410484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latin typeface="TT Supermolot Neue DemiBold"/>
              </a:rPr>
              <a:t>+7 </a:t>
            </a:r>
            <a:r>
              <a:rPr lang="ru-RU" dirty="0" smtClean="0">
                <a:latin typeface="TT Supermolot Neue DemiBold"/>
              </a:rPr>
              <a:t>(</a:t>
            </a:r>
            <a:r>
              <a:rPr lang="en-US" dirty="0" smtClean="0">
                <a:latin typeface="TT Supermolot Neue DemiBold"/>
              </a:rPr>
              <a:t>910</a:t>
            </a:r>
            <a:r>
              <a:rPr lang="ru-RU" dirty="0" smtClean="0">
                <a:latin typeface="TT Supermolot Neue DemiBold"/>
              </a:rPr>
              <a:t>) </a:t>
            </a:r>
            <a:r>
              <a:rPr lang="en-US" dirty="0" smtClean="0">
                <a:latin typeface="TT Supermolot Neue DemiBold"/>
              </a:rPr>
              <a:t>361</a:t>
            </a:r>
            <a:r>
              <a:rPr lang="ru-RU" dirty="0" smtClean="0">
                <a:latin typeface="TT Supermolot Neue DemiBold"/>
              </a:rPr>
              <a:t>-</a:t>
            </a:r>
            <a:r>
              <a:rPr lang="en-US" dirty="0" smtClean="0">
                <a:latin typeface="TT Supermolot Neue DemiBold"/>
              </a:rPr>
              <a:t>74</a:t>
            </a:r>
            <a:r>
              <a:rPr lang="ru-RU" dirty="0" smtClean="0">
                <a:latin typeface="TT Supermolot Neue DemiBold"/>
              </a:rPr>
              <a:t>-</a:t>
            </a:r>
            <a:r>
              <a:rPr lang="en-US" dirty="0" smtClean="0">
                <a:latin typeface="TT Supermolot Neue DemiBold"/>
              </a:rPr>
              <a:t>71</a:t>
            </a:r>
            <a:endParaRPr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497689" y="5889318"/>
            <a:ext cx="608527" cy="60852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 bwMode="auto">
          <a:xfrm>
            <a:off x="4106429" y="5987279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rgbClr val="122D52"/>
                </a:solidFill>
                <a:latin typeface="TT Supermolot Neue DemiBold"/>
              </a:rPr>
              <a:t>@</a:t>
            </a:r>
            <a:r>
              <a:rPr lang="en-US" dirty="0" err="1" smtClean="0">
                <a:solidFill>
                  <a:srgbClr val="122D52"/>
                </a:solidFill>
                <a:latin typeface="TT Supermolot Neue DemiBold"/>
              </a:rPr>
              <a:t>vlmi_ud</a:t>
            </a:r>
            <a:endParaRPr lang="ru-RU" dirty="0">
              <a:solidFill>
                <a:srgbClr val="122D52"/>
              </a:solidFill>
              <a:latin typeface="TT Supermolot Neue DemiBold"/>
            </a:endParaRPr>
          </a:p>
        </p:txBody>
      </p:sp>
      <p:pic>
        <p:nvPicPr>
          <p:cNvPr id="17" name="Рисунок 16" descr="Изображение выглядит как текст&#10;&#10;Автоматически созданное описание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alphaModFix amt="70000"/>
          </a:blip>
          <a:stretch/>
        </p:blipFill>
        <p:spPr bwMode="auto">
          <a:xfrm>
            <a:off x="551546" y="3315197"/>
            <a:ext cx="2159000" cy="2159000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текст, знак&#10;&#10;Автоматически созданное описание"/>
          <p:cNvPicPr>
            <a:picLocks noChangeAspect="1"/>
          </p:cNvPicPr>
          <p:nvPr/>
        </p:nvPicPr>
        <p:blipFill>
          <a:blip r:embed="rId7">
            <a:alphaModFix amt="70000"/>
          </a:blip>
          <a:stretch/>
        </p:blipFill>
        <p:spPr bwMode="auto">
          <a:xfrm>
            <a:off x="3432248" y="3311439"/>
            <a:ext cx="2159001" cy="2152211"/>
          </a:xfrm>
          <a:prstGeom prst="rect">
            <a:avLst/>
          </a:prstGeom>
        </p:spPr>
      </p:pic>
      <p:pic>
        <p:nvPicPr>
          <p:cNvPr id="532478285" name="Рисунок 532478284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5039699" y="1795267"/>
            <a:ext cx="7184959" cy="507944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28" name="Google Shape;228;p8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8"/>
          <p:cNvSpPr txBox="1"/>
          <p:nvPr/>
        </p:nvSpPr>
        <p:spPr bwMode="auto">
          <a:xfrm>
            <a:off x="551529" y="547639"/>
            <a:ext cx="6518934" cy="830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ПИКТОГРАММЫ</a:t>
            </a:r>
            <a:endParaRPr sz="48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0" name="Google Shape;230;p8"/>
          <p:cNvSpPr txBox="1"/>
          <p:nvPr/>
        </p:nvSpPr>
        <p:spPr bwMode="auto">
          <a:xfrm>
            <a:off x="63057" y="56374"/>
            <a:ext cx="3205158" cy="434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/>
            </a:pPr>
            <a:r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ВСЕРОССИЙСКИЙ ФОРУМ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/>
            </a:pPr>
            <a:r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СТАРТАП-СТУДИЙ</a:t>
            </a:r>
            <a:endParaRPr/>
          </a:p>
        </p:txBody>
      </p:sp>
      <p:sp>
        <p:nvSpPr>
          <p:cNvPr id="231" name="Google Shape;231;p8"/>
          <p:cNvSpPr txBox="1"/>
          <p:nvPr/>
        </p:nvSpPr>
        <p:spPr bwMode="auto"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232" name="Google Shape;232;p8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8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8"/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8"/>
          <p:cNvPicPr/>
          <p:nvPr/>
        </p:nvPicPr>
        <p:blipFill>
          <a:blip r:embed="rId6">
            <a:alphaModFix/>
          </a:blip>
          <a:stretch/>
        </p:blipFill>
        <p:spPr bwMode="auto"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8"/>
          <p:cNvPicPr/>
          <p:nvPr/>
        </p:nvPicPr>
        <p:blipFill>
          <a:blip r:embed="rId7">
            <a:alphaModFix/>
          </a:blip>
          <a:stretch/>
        </p:blipFill>
        <p:spPr bwMode="auto"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8"/>
          <p:cNvPicPr/>
          <p:nvPr/>
        </p:nvPicPr>
        <p:blipFill>
          <a:blip r:embed="rId8">
            <a:alphaModFix/>
          </a:blip>
          <a:stretch/>
        </p:blipFill>
        <p:spPr bwMode="auto"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8"/>
          <p:cNvPicPr/>
          <p:nvPr/>
        </p:nvPicPr>
        <p:blipFill>
          <a:blip r:embed="rId9">
            <a:alphaModFix/>
          </a:blip>
          <a:stretch/>
        </p:blipFill>
        <p:spPr bwMode="auto"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8"/>
          <p:cNvPicPr/>
          <p:nvPr/>
        </p:nvPicPr>
        <p:blipFill>
          <a:blip r:embed="rId10">
            <a:alphaModFix/>
          </a:blip>
          <a:stretch/>
        </p:blipFill>
        <p:spPr bwMode="auto"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8"/>
          <p:cNvPicPr/>
          <p:nvPr/>
        </p:nvPicPr>
        <p:blipFill>
          <a:blip r:embed="rId11">
            <a:alphaModFix/>
          </a:blip>
          <a:stretch/>
        </p:blipFill>
        <p:spPr bwMode="auto"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8"/>
          <p:cNvPicPr/>
          <p:nvPr/>
        </p:nvPicPr>
        <p:blipFill>
          <a:blip r:embed="rId12">
            <a:alphaModFix/>
          </a:blip>
          <a:stretch/>
        </p:blipFill>
        <p:spPr bwMode="auto"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8"/>
          <p:cNvPicPr/>
          <p:nvPr/>
        </p:nvPicPr>
        <p:blipFill>
          <a:blip r:embed="rId13">
            <a:alphaModFix/>
          </a:blip>
          <a:stretch/>
        </p:blipFill>
        <p:spPr bwMode="auto"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8"/>
          <p:cNvPicPr/>
          <p:nvPr/>
        </p:nvPicPr>
        <p:blipFill>
          <a:blip r:embed="rId14">
            <a:alphaModFix/>
          </a:blip>
          <a:stretch/>
        </p:blipFill>
        <p:spPr bwMode="auto">
          <a:xfrm>
            <a:off x="1280546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8"/>
          <p:cNvPicPr/>
          <p:nvPr/>
        </p:nvPicPr>
        <p:blipFill>
          <a:blip r:embed="rId15">
            <a:alphaModFix/>
          </a:blip>
          <a:stretch/>
        </p:blipFill>
        <p:spPr bwMode="auto"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8"/>
          <p:cNvPicPr/>
          <p:nvPr/>
        </p:nvPicPr>
        <p:blipFill>
          <a:blip r:embed="rId16">
            <a:alphaModFix/>
          </a:blip>
          <a:stretch/>
        </p:blipFill>
        <p:spPr bwMode="auto"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8"/>
          <p:cNvPicPr/>
          <p:nvPr/>
        </p:nvPicPr>
        <p:blipFill>
          <a:blip r:embed="rId17">
            <a:alphaModFix/>
          </a:blip>
          <a:stretch/>
        </p:blipFill>
        <p:spPr bwMode="auto"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8"/>
          <p:cNvPicPr/>
          <p:nvPr/>
        </p:nvPicPr>
        <p:blipFill>
          <a:blip r:embed="rId18">
            <a:alphaModFix/>
          </a:blip>
          <a:stretch/>
        </p:blipFill>
        <p:spPr bwMode="auto"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8"/>
          <p:cNvPicPr/>
          <p:nvPr/>
        </p:nvPicPr>
        <p:blipFill>
          <a:blip r:embed="rId19">
            <a:alphaModFix/>
          </a:blip>
          <a:stretch/>
        </p:blipFill>
        <p:spPr bwMode="auto"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8"/>
          <p:cNvPicPr/>
          <p:nvPr/>
        </p:nvPicPr>
        <p:blipFill>
          <a:blip r:embed="rId20">
            <a:alphaModFix/>
          </a:blip>
          <a:stretch/>
        </p:blipFill>
        <p:spPr bwMode="auto"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8"/>
          <p:cNvPicPr/>
          <p:nvPr/>
        </p:nvPicPr>
        <p:blipFill>
          <a:blip r:embed="rId21">
            <a:alphaModFix/>
          </a:blip>
          <a:stretch/>
        </p:blipFill>
        <p:spPr bwMode="auto"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8"/>
          <p:cNvPicPr/>
          <p:nvPr/>
        </p:nvPicPr>
        <p:blipFill>
          <a:blip r:embed="rId22">
            <a:alphaModFix/>
          </a:blip>
          <a:stretch/>
        </p:blipFill>
        <p:spPr bwMode="auto"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8"/>
          <p:cNvPicPr/>
          <p:nvPr/>
        </p:nvPicPr>
        <p:blipFill>
          <a:blip r:embed="rId23">
            <a:alphaModFix/>
          </a:blip>
          <a:stretch/>
        </p:blipFill>
        <p:spPr bwMode="auto"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8"/>
          <p:cNvPicPr/>
          <p:nvPr/>
        </p:nvPicPr>
        <p:blipFill>
          <a:blip r:embed="rId24">
            <a:alphaModFix/>
          </a:blip>
          <a:stretch/>
        </p:blipFill>
        <p:spPr bwMode="auto"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8"/>
          <p:cNvPicPr/>
          <p:nvPr/>
        </p:nvPicPr>
        <p:blipFill>
          <a:blip r:embed="rId25">
            <a:alphaModFix/>
          </a:blip>
          <a:stretch/>
        </p:blipFill>
        <p:spPr bwMode="auto"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8"/>
          <p:cNvPicPr/>
          <p:nvPr/>
        </p:nvPicPr>
        <p:blipFill>
          <a:blip r:embed="rId26">
            <a:alphaModFix/>
          </a:blip>
          <a:stretch/>
        </p:blipFill>
        <p:spPr bwMode="auto"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8"/>
          <p:cNvPicPr/>
          <p:nvPr/>
        </p:nvPicPr>
        <p:blipFill>
          <a:blip r:embed="rId27">
            <a:alphaModFix/>
          </a:blip>
          <a:stretch/>
        </p:blipFill>
        <p:spPr bwMode="auto"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8"/>
          <p:cNvPicPr/>
          <p:nvPr/>
        </p:nvPicPr>
        <p:blipFill>
          <a:blip r:embed="rId28">
            <a:alphaModFix/>
          </a:blip>
          <a:stretch/>
        </p:blipFill>
        <p:spPr bwMode="auto"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8"/>
          <p:cNvPicPr/>
          <p:nvPr/>
        </p:nvPicPr>
        <p:blipFill>
          <a:blip r:embed="rId29">
            <a:alphaModFix/>
          </a:blip>
          <a:stretch/>
        </p:blipFill>
        <p:spPr bwMode="auto"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8"/>
          <p:cNvPicPr/>
          <p:nvPr/>
        </p:nvPicPr>
        <p:blipFill>
          <a:blip r:embed="rId30">
            <a:alphaModFix/>
          </a:blip>
          <a:stretch/>
        </p:blipFill>
        <p:spPr bwMode="auto"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8"/>
          <p:cNvPicPr/>
          <p:nvPr/>
        </p:nvPicPr>
        <p:blipFill>
          <a:blip r:embed="rId31">
            <a:alphaModFix/>
          </a:blip>
          <a:stretch/>
        </p:blipFill>
        <p:spPr bwMode="auto"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8"/>
          <p:cNvPicPr/>
          <p:nvPr/>
        </p:nvPicPr>
        <p:blipFill>
          <a:blip r:embed="rId32">
            <a:alphaModFix/>
          </a:blip>
          <a:stretch/>
        </p:blipFill>
        <p:spPr bwMode="auto"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8"/>
          <p:cNvPicPr/>
          <p:nvPr/>
        </p:nvPicPr>
        <p:blipFill>
          <a:blip r:embed="rId33">
            <a:alphaModFix/>
          </a:blip>
          <a:stretch/>
        </p:blipFill>
        <p:spPr bwMode="auto"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8"/>
          <p:cNvPicPr/>
          <p:nvPr/>
        </p:nvPicPr>
        <p:blipFill>
          <a:blip r:embed="rId34">
            <a:alphaModFix/>
          </a:blip>
          <a:stretch/>
        </p:blipFill>
        <p:spPr bwMode="auto"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8"/>
          <p:cNvPicPr/>
          <p:nvPr/>
        </p:nvPicPr>
        <p:blipFill>
          <a:blip r:embed="rId35">
            <a:alphaModFix/>
          </a:blip>
          <a:stretch/>
        </p:blipFill>
        <p:spPr bwMode="auto"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8"/>
          <p:cNvPicPr/>
          <p:nvPr/>
        </p:nvPicPr>
        <p:blipFill>
          <a:blip r:embed="rId36">
            <a:alphaModFix/>
          </a:blip>
          <a:stretch/>
        </p:blipFill>
        <p:spPr bwMode="auto"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8"/>
          <p:cNvPicPr/>
          <p:nvPr/>
        </p:nvPicPr>
        <p:blipFill>
          <a:blip r:embed="rId37">
            <a:alphaModFix/>
          </a:blip>
          <a:stretch/>
        </p:blipFill>
        <p:spPr bwMode="auto"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8"/>
          <p:cNvPicPr/>
          <p:nvPr/>
        </p:nvPicPr>
        <p:blipFill>
          <a:blip r:embed="rId38">
            <a:alphaModFix/>
          </a:blip>
          <a:stretch/>
        </p:blipFill>
        <p:spPr bwMode="auto"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8"/>
          <p:cNvPicPr/>
          <p:nvPr/>
        </p:nvPicPr>
        <p:blipFill>
          <a:blip r:embed="rId39">
            <a:alphaModFix/>
          </a:blip>
          <a:stretch/>
        </p:blipFill>
        <p:spPr bwMode="auto"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8"/>
          <p:cNvPicPr/>
          <p:nvPr/>
        </p:nvPicPr>
        <p:blipFill>
          <a:blip r:embed="rId40">
            <a:alphaModFix/>
          </a:blip>
          <a:stretch/>
        </p:blipFill>
        <p:spPr bwMode="auto"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8"/>
          <p:cNvPicPr/>
          <p:nvPr/>
        </p:nvPicPr>
        <p:blipFill>
          <a:blip r:embed="rId41">
            <a:alphaModFix/>
          </a:blip>
          <a:stretch/>
        </p:blipFill>
        <p:spPr bwMode="auto"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8"/>
          <p:cNvPicPr/>
          <p:nvPr/>
        </p:nvPicPr>
        <p:blipFill>
          <a:blip r:embed="rId42">
            <a:alphaModFix/>
          </a:blip>
          <a:stretch/>
        </p:blipFill>
        <p:spPr bwMode="auto"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8"/>
          <p:cNvPicPr/>
          <p:nvPr/>
        </p:nvPicPr>
        <p:blipFill>
          <a:blip r:embed="rId43">
            <a:alphaModFix/>
          </a:blip>
          <a:stretch/>
        </p:blipFill>
        <p:spPr bwMode="auto"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8"/>
          <p:cNvPicPr/>
          <p:nvPr/>
        </p:nvPicPr>
        <p:blipFill>
          <a:blip r:embed="rId44">
            <a:alphaModFix/>
          </a:blip>
          <a:stretch/>
        </p:blipFill>
        <p:spPr bwMode="auto"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8"/>
          <p:cNvPicPr/>
          <p:nvPr/>
        </p:nvPicPr>
        <p:blipFill>
          <a:blip r:embed="rId45">
            <a:alphaModFix/>
          </a:blip>
          <a:stretch/>
        </p:blipFill>
        <p:spPr bwMode="auto"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8"/>
          <p:cNvPicPr/>
          <p:nvPr/>
        </p:nvPicPr>
        <p:blipFill>
          <a:blip r:embed="rId46">
            <a:alphaModFix/>
          </a:blip>
          <a:stretch/>
        </p:blipFill>
        <p:spPr bwMode="auto"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>
    <a:extraClrScheme>
      <a:clrScheme name="Тема Office">
        <a:dk1>
          <a:srgbClr val="000000"/>
        </a:dk1>
        <a:lt1>
          <a:srgbClr val="FFFFFF"/>
        </a:lt1>
        <a:dk2>
          <a:srgbClr val="A7A7A7"/>
        </a:dk2>
        <a:lt2>
          <a:srgbClr val="535353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000FF"/>
        </a:hlink>
        <a:folHlink>
          <a:srgbClr val="FF00FF"/>
        </a:folHlink>
      </a:clrScheme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</TotalTime>
  <Words>655</Words>
  <Application>Microsoft Office PowerPoint</Application>
  <DocSecurity>0</DocSecurity>
  <PresentationFormat>Произвольный</PresentationFormat>
  <Paragraphs>215</Paragraphs>
  <Slides>15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TT Supermolot Neue DemiBold</vt:lpstr>
      <vt:lpstr>Gilroy</vt:lpstr>
      <vt:lpstr>Helvetica Neue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Admin</cp:lastModifiedBy>
  <cp:revision>27</cp:revision>
  <dcterms:modified xsi:type="dcterms:W3CDTF">2023-12-01T16:33:17Z</dcterms:modified>
  <dc:identifier/>
  <dc:language/>
  <cp:version/>
</cp:coreProperties>
</file>