
<file path=[Content_Types].xml><?xml version="1.0" encoding="utf-8"?>
<Types xmlns="http://schemas.openxmlformats.org/package/2006/content-types">
  <Default Extension="png" ContentType="image/png"/>
  <Default Extension="jfif" ContentType="image/jpe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70" r:id="rId2"/>
    <p:sldId id="281" r:id="rId3"/>
    <p:sldId id="286" r:id="rId4"/>
    <p:sldId id="291" r:id="rId5"/>
    <p:sldId id="296" r:id="rId6"/>
    <p:sldId id="301" r:id="rId7"/>
    <p:sldId id="306" r:id="rId8"/>
    <p:sldId id="307" r:id="rId9"/>
    <p:sldId id="308" r:id="rId10"/>
    <p:sldId id="269" r:id="rId11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FF"/>
    <a:srgbClr val="FFAC00"/>
    <a:srgbClr val="B5D8E1"/>
    <a:srgbClr val="FCAF17"/>
    <a:srgbClr val="8F00FF"/>
    <a:srgbClr val="FBB3C1"/>
    <a:srgbClr val="9F00FF"/>
    <a:srgbClr val="FFFFCC"/>
    <a:srgbClr val="FD493D"/>
    <a:srgbClr val="FF2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6404" autoAdjust="0"/>
  </p:normalViewPr>
  <p:slideViewPr>
    <p:cSldViewPr snapToGrid="0" snapToObjects="1" showGuides="1">
      <p:cViewPr>
        <p:scale>
          <a:sx n="90" d="100"/>
          <a:sy n="90" d="100"/>
        </p:scale>
        <p:origin x="66" y="510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1.svg"/><Relationship Id="rId3" Type="http://schemas.openxmlformats.org/officeDocument/2006/relationships/image" Target="../media/image8.jpeg"/><Relationship Id="rId76" Type="http://schemas.openxmlformats.org/officeDocument/2006/relationships/image" Target="../media/image13.png"/><Relationship Id="rId2" Type="http://schemas.openxmlformats.org/officeDocument/2006/relationships/image" Target="../media/image7.jpeg"/><Relationship Id="rId75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74" Type="http://schemas.openxmlformats.org/officeDocument/2006/relationships/image" Target="../media/image79.svg"/><Relationship Id="rId5" Type="http://schemas.openxmlformats.org/officeDocument/2006/relationships/image" Target="../media/image10.jpeg"/><Relationship Id="rId28" Type="http://schemas.openxmlformats.org/officeDocument/2006/relationships/image" Target="../media/image33.sv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f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23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1.jp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png"/><Relationship Id="rId9" Type="http://schemas.openxmlformats.org/officeDocument/2006/relationships/image" Target="../media/image3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Текст 2"/>
          <p:cNvSpPr txBox="1"/>
          <p:nvPr/>
        </p:nvSpPr>
        <p:spPr>
          <a:xfrm>
            <a:off x="212999" y="96931"/>
            <a:ext cx="8850614" cy="23039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25000" lnSpcReduction="20000"/>
          </a:bodyPr>
          <a:lstStyle/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6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Удаленное наблюдение и оценка урожая</a:t>
            </a: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7577" y="4890899"/>
            <a:ext cx="3982102" cy="19389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spc="0" normalizeH="0" baseline="0" dirty="0" err="1" smtClean="0">
                <a:ln>
                  <a:noFill/>
                </a:ln>
                <a:solidFill>
                  <a:srgbClr val="FFAC00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"/>
              </a:rPr>
              <a:t>Коломыцева</a:t>
            </a:r>
            <a:r>
              <a:rPr kumimoji="0" lang="ru-RU" sz="2400" b="1" i="0" u="none" strike="noStrike" cap="none" spc="0" normalizeH="0" baseline="0" dirty="0" smtClean="0">
                <a:ln>
                  <a:noFill/>
                </a:ln>
                <a:solidFill>
                  <a:srgbClr val="FFAC00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"/>
              </a:rPr>
              <a:t> Евгения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400" b="1" dirty="0" smtClean="0">
                <a:solidFill>
                  <a:srgbClr val="FFAC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Акопян Александра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spc="0" normalizeH="0" baseline="0" dirty="0" smtClean="0">
                <a:ln>
                  <a:noFill/>
                </a:ln>
                <a:solidFill>
                  <a:srgbClr val="FFAC00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"/>
              </a:rPr>
              <a:t>Коваленко</a:t>
            </a:r>
            <a:r>
              <a:rPr kumimoji="0" lang="ru-RU" sz="2400" b="1" i="0" u="none" strike="noStrike" cap="none" spc="0" normalizeH="0" dirty="0" smtClean="0">
                <a:ln>
                  <a:noFill/>
                </a:ln>
                <a:solidFill>
                  <a:srgbClr val="FFAC00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"/>
              </a:rPr>
              <a:t> Анастасия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400" b="1" baseline="0" dirty="0" smtClean="0">
                <a:solidFill>
                  <a:srgbClr val="FFAC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Мазуренко</a:t>
            </a:r>
            <a:r>
              <a:rPr lang="ru-RU" sz="2400" b="1" dirty="0" smtClean="0">
                <a:solidFill>
                  <a:srgbClr val="FFAC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Анастасия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spc="0" normalizeH="0" baseline="0" dirty="0" smtClean="0">
                <a:ln>
                  <a:noFill/>
                </a:ln>
                <a:solidFill>
                  <a:srgbClr val="FFAC00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"/>
              </a:rPr>
              <a:t>Вакуленко</a:t>
            </a:r>
            <a:r>
              <a:rPr kumimoji="0" lang="ru-RU" sz="2400" b="1" i="0" u="none" strike="noStrike" cap="none" spc="0" normalizeH="0" dirty="0" smtClean="0">
                <a:ln>
                  <a:noFill/>
                </a:ln>
                <a:solidFill>
                  <a:srgbClr val="FFAC00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"/>
              </a:rPr>
              <a:t> Анна</a:t>
            </a:r>
            <a:endParaRPr kumimoji="0" lang="ru-RU" sz="2400" b="1" i="0" u="none" strike="noStrike" cap="none" spc="0" normalizeH="0" baseline="0" dirty="0">
              <a:ln>
                <a:noFill/>
              </a:ln>
              <a:solidFill>
                <a:srgbClr val="FFAC00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0867" y="2341717"/>
            <a:ext cx="3403796" cy="229872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print">
            <a:clrChange>
              <a:clrFrom>
                <a:srgbClr val="AEF0D5"/>
              </a:clrFrom>
              <a:clrTo>
                <a:srgbClr val="AEF0D5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6487"/>
                    </a14:imgEffect>
                    <a14:imgEffect>
                      <a14:saturation sat="10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245" t="7571" r="6903" b="-5891"/>
          <a:stretch/>
        </p:blipFill>
        <p:spPr>
          <a:xfrm>
            <a:off x="8818526" y="4634752"/>
            <a:ext cx="3409333" cy="239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2958001" y="107729"/>
            <a:ext cx="7197113" cy="830993"/>
          </a:xfrm>
          <a:prstGeom prst="rect">
            <a:avLst/>
          </a:prstGeom>
          <a:blipFill dpi="0" rotWithShape="1">
            <a:blip r:embed="rId2">
              <a:alphaModFix amt="24000"/>
            </a:blip>
            <a:srcRect/>
            <a:tile tx="0" ty="0" sx="100000" sy="100000" flip="none" algn="tl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b="1" dirty="0">
                <a:solidFill>
                  <a:srgbClr val="002060"/>
                </a:solidFill>
              </a:rPr>
              <a:t>Цель </a:t>
            </a:r>
            <a:r>
              <a:rPr lang="ru-RU" b="1" dirty="0" smtClean="0">
                <a:solidFill>
                  <a:srgbClr val="002060"/>
                </a:solidFill>
              </a:rPr>
              <a:t>проекта</a:t>
            </a:r>
            <a:endParaRPr sz="3600" b="1" dirty="0">
              <a:solidFill>
                <a:srgbClr val="002060"/>
              </a:solidFill>
            </a:endParaRPr>
          </a:p>
        </p:txBody>
      </p:sp>
      <p:sp>
        <p:nvSpPr>
          <p:cNvPr id="185" name="Текст 2"/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812099" y="3188386"/>
            <a:ext cx="4989790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 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18533" y="314129"/>
            <a:ext cx="6518934" cy="338550"/>
          </a:xfrm>
          <a:prstGeom prst="rect">
            <a:avLst/>
          </a:prstGeom>
          <a:blipFill>
            <a:blip r:embed="rId3">
              <a:alphaModFix amt="3000"/>
            </a:blip>
            <a:tile tx="0" ty="0" sx="100000" sy="100000" flip="none" algn="tl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b="1" cap="all" dirty="0" smtClean="0">
                <a:solidFill>
                  <a:srgbClr val="CC99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Свойства проекта</a:t>
            </a:r>
            <a:endParaRPr sz="1600" b="1" cap="all" dirty="0">
              <a:solidFill>
                <a:srgbClr val="CC99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609152" y="912687"/>
            <a:ext cx="9788894" cy="1107992"/>
          </a:xfrm>
          <a:prstGeom prst="rect">
            <a:avLst/>
          </a:prstGeom>
          <a:blipFill>
            <a:blip r:embed="rId4">
              <a:alphaModFix amt="3000"/>
            </a:blip>
            <a:tile tx="0" ty="0" sx="100000" sy="100000" flip="none" algn="tl"/>
          </a:blip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облегчить </a:t>
            </a:r>
            <a:r>
              <a:rPr lang="ru-RU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процессы проверки качества урожая, оценки урожая, получить</a:t>
            </a:r>
          </a:p>
          <a:p>
            <a:r>
              <a:rPr lang="ru-RU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объективные данные о полученных </a:t>
            </a:r>
            <a:r>
              <a:rPr lang="ru-RU" sz="24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результатах</a:t>
            </a:r>
            <a:endParaRPr lang="ru-RU" sz="2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59362" y="1863006"/>
            <a:ext cx="4338684" cy="830993"/>
          </a:xfrm>
          <a:prstGeom prst="rect">
            <a:avLst/>
          </a:prstGeom>
          <a:blipFill>
            <a:blip r:embed="rId4">
              <a:alphaModFix amt="24000"/>
            </a:blip>
            <a:tile tx="0" ty="0" sx="100000" sy="100000" flip="none" algn="tl"/>
          </a:blip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ru-RU" sz="4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Задачи </a:t>
            </a:r>
            <a:r>
              <a:rPr lang="ru-RU" sz="48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проекта</a:t>
            </a:r>
            <a:endParaRPr kumimoji="0" lang="ru-RU" sz="48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97710" y="2619237"/>
            <a:ext cx="9893089" cy="14773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усовершенствовать </a:t>
            </a:r>
            <a:r>
              <a:rPr lang="ru-RU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систему наблюдения и оценки урожая. Ожидаемые</a:t>
            </a:r>
          </a:p>
          <a:p>
            <a:r>
              <a:rPr lang="ru-RU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результаты: внедрить роботизированную систему в работу предприятий и</a:t>
            </a:r>
          </a:p>
          <a:p>
            <a:r>
              <a:rPr lang="ru-RU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сельскохозяйственных </a:t>
            </a:r>
            <a:r>
              <a:rPr lang="ru-RU" sz="24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объединений</a:t>
            </a:r>
            <a:endParaRPr lang="ru-RU" sz="2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533" y="4332559"/>
            <a:ext cx="9166929" cy="830993"/>
          </a:xfrm>
          <a:prstGeom prst="rect">
            <a:avLst/>
          </a:prstGeom>
          <a:blipFill>
            <a:blip r:embed="rId5">
              <a:alphaModFix amt="24000"/>
            </a:blip>
            <a:tile tx="0" ty="0" sx="100000" sy="100000" flip="none" algn="tl"/>
          </a:blip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ru-RU" sz="4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Области применения </a:t>
            </a:r>
            <a:r>
              <a:rPr lang="ru-RU" sz="48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результатов</a:t>
            </a:r>
            <a:endParaRPr kumimoji="0" lang="ru-RU" sz="48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958001" y="5130935"/>
            <a:ext cx="7708196" cy="11079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региональные </a:t>
            </a:r>
            <a:r>
              <a:rPr lang="ru-RU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колхозы, посевные поля, теплицы, «умные</a:t>
            </a:r>
          </a:p>
          <a:p>
            <a:r>
              <a:rPr lang="ru-RU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теплицы», «умные поля</a:t>
            </a:r>
            <a:r>
              <a:rPr lang="ru-RU" sz="24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endParaRPr lang="ru-RU" sz="2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0316882" y="128436"/>
            <a:ext cx="828523" cy="789578"/>
          </a:xfrm>
          <a:prstGeom prst="rect">
            <a:avLst/>
          </a:prstGeom>
          <a:solidFill>
            <a:srgbClr val="9F00FF"/>
          </a:solidFill>
          <a:ln w="25400" cap="flat">
            <a:solidFill>
              <a:srgbClr val="9F00F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F93E9D55-057E-0C43-A40F-CD50CF937D1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4"/>
              </a:ext>
            </a:extLst>
          </a:blip>
          <a:stretch>
            <a:fillRect/>
          </a:stretch>
        </p:blipFill>
        <p:spPr>
          <a:xfrm>
            <a:off x="10371143" y="163225"/>
            <a:ext cx="720000" cy="720000"/>
          </a:xfrm>
          <a:prstGeom prst="rect">
            <a:avLst/>
          </a:prstGeom>
        </p:spPr>
      </p:pic>
      <p:sp>
        <p:nvSpPr>
          <p:cNvPr id="29" name="Прямоугольник 28"/>
          <p:cNvSpPr/>
          <p:nvPr/>
        </p:nvSpPr>
        <p:spPr>
          <a:xfrm>
            <a:off x="10562276" y="1881621"/>
            <a:ext cx="828523" cy="789578"/>
          </a:xfrm>
          <a:prstGeom prst="rect">
            <a:avLst/>
          </a:prstGeom>
          <a:solidFill>
            <a:srgbClr val="FD493D"/>
          </a:solidFill>
          <a:ln w="25400" cap="flat">
            <a:solidFill>
              <a:srgbClr val="FD493D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5434EEE-5386-3941-BAE6-F9F64FA68324}"/>
              </a:ext>
            </a:extLst>
          </p:cNvPr>
          <p:cNvPicPr>
            <a:picLocks noChangeAspect="1"/>
          </p:cNvPicPr>
          <p:nvPr/>
        </p:nvPicPr>
        <p:blipFill>
          <a:blip r:embed="rId7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0616537" y="1916410"/>
            <a:ext cx="720000" cy="720000"/>
          </a:xfrm>
          <a:prstGeom prst="rect">
            <a:avLst/>
          </a:prstGeom>
        </p:spPr>
      </p:pic>
      <p:sp>
        <p:nvSpPr>
          <p:cNvPr id="31" name="Прямоугольник 30"/>
          <p:cNvSpPr/>
          <p:nvPr/>
        </p:nvSpPr>
        <p:spPr>
          <a:xfrm>
            <a:off x="9326591" y="4353266"/>
            <a:ext cx="828523" cy="789578"/>
          </a:xfrm>
          <a:prstGeom prst="rect">
            <a:avLst/>
          </a:prstGeom>
          <a:solidFill>
            <a:srgbClr val="FBB3C1"/>
          </a:solidFill>
          <a:ln w="25400" cap="flat">
            <a:solidFill>
              <a:srgbClr val="FBB3C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40E7B349-DDDF-B64B-A0E0-95FFF5B4D91A}"/>
              </a:ext>
            </a:extLst>
          </p:cNvPr>
          <p:cNvPicPr>
            <a:picLocks noChangeAspect="1"/>
          </p:cNvPicPr>
          <p:nvPr/>
        </p:nvPicPr>
        <p:blipFill>
          <a:blip r:embed="rId7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9380852" y="4408168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6944993" y="3175192"/>
            <a:ext cx="434576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100432" y="1343920"/>
            <a:ext cx="8330135" cy="43396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Роботизированная технология (автоматизированный робот) для оценки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урожая,оснащенный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различными приборами (датчиками,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камерами, сенсорами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,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солнечными панелями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и др.). Устройство передвигается на колесах или гусеницах и благодаря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своему функционалу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имеет возможность брать небольшие сегменты почвы и растений для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анализа внутри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своего механизма. Полученные данные после анализа передаются в базу данных, к</a:t>
            </a:r>
          </a:p>
          <a:p>
            <a:pPr algn="l"/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которой имеет доступ работник или хозяин данного участка или предприятия.</a:t>
            </a:r>
          </a:p>
          <a:p>
            <a:pPr algn="l"/>
            <a:endParaRPr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102154" y="323173"/>
            <a:ext cx="4356317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baseline="0" dirty="0" smtClean="0">
                <a:ln>
                  <a:noFill/>
                </a:ln>
                <a:solidFill>
                  <a:srgbClr val="CC99FF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"/>
              </a:rPr>
              <a:t>Что из себя представляет наше устройство</a:t>
            </a:r>
            <a:endParaRPr kumimoji="0" lang="ru-RU" sz="1800" b="1" i="0" u="none" strike="noStrike" cap="none" spc="0" normalizeH="0" baseline="0" dirty="0">
              <a:ln>
                <a:noFill/>
              </a:ln>
              <a:solidFill>
                <a:srgbClr val="CC99FF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215" y="-2036925"/>
            <a:ext cx="5736929" cy="5394586"/>
          </a:xfrm>
          <a:prstGeom prst="ellipse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1315" y="1817562"/>
            <a:ext cx="2383954" cy="2501171"/>
          </a:xfrm>
          <a:prstGeom prst="ellipse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3429" y="4474814"/>
            <a:ext cx="2874666" cy="2824400"/>
          </a:xfrm>
          <a:prstGeom prst="ellipse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8740" y="3256786"/>
            <a:ext cx="2147590" cy="198675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b="1" cap="all" dirty="0" smtClean="0">
                <a:solidFill>
                  <a:srgbClr val="CC99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Устройства нашего робота</a:t>
            </a:r>
            <a:endParaRPr sz="1600" b="1" cap="all" dirty="0">
              <a:solidFill>
                <a:srgbClr val="CC99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89496" y="922281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3600" dirty="0"/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64910" y="943446"/>
            <a:ext cx="7612514" cy="48013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индикатор кислотности почвы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индикатор влажности воздуха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ковш для забора почвы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GPS-датчик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искусственный интеллект/дистанционное управление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джостиком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определитель болезней растений (в прибор будет загружена база с существующими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болезнями, он будет автоматически определять принадлежность растения к той или иной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инфекции)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камера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электронный градусник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индикатор по определению степени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удобренности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почвы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датчик по анализу химического состава почвы, по заключению работы которого информация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 передаваться владельцу робота, в базу данных.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34"/>
          <a:stretch/>
        </p:blipFill>
        <p:spPr>
          <a:xfrm>
            <a:off x="7360844" y="-14181"/>
            <a:ext cx="6916645" cy="6872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034" y="6028665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5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589496" y="908955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3600" dirty="0"/>
          </a:p>
        </p:txBody>
      </p:sp>
      <p:sp>
        <p:nvSpPr>
          <p:cNvPr id="2" name="TextBox 1"/>
          <p:cNvSpPr txBox="1"/>
          <p:nvPr/>
        </p:nvSpPr>
        <p:spPr>
          <a:xfrm>
            <a:off x="207098" y="2282288"/>
            <a:ext cx="10800389" cy="2308320"/>
          </a:xfrm>
          <a:prstGeom prst="rect">
            <a:avLst/>
          </a:prstGeom>
          <a:blipFill dpi="0" rotWithShape="1">
            <a:blip r:embed="rId3">
              <a:alphaModFix amt="21000"/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Продукт проекта решает проблему как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потребителей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которые относятся к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стадии</a:t>
            </a:r>
          </a:p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потребления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так и потребителей, которые относятся к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стадии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производства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Продукт может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оптимизировать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работу на большой площади, увеличить количество собираемого урожая за</a:t>
            </a:r>
          </a:p>
          <a:p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счет повышения качества взращенных культур, уменьшить затраты за счет предупреждения</a:t>
            </a:r>
          </a:p>
          <a:p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развития различных болезней и инфекций, которые могут распространяться среди урожая.</a:t>
            </a:r>
          </a:p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 потребителя на стадии потребления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прибор с механизмами сможет увеличить</a:t>
            </a:r>
          </a:p>
          <a:p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вероятность потребления более качественного продукта.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558" y="307784"/>
            <a:ext cx="3530771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solidFill>
                  <a:srgbClr val="CC99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Чьи проблемы решает на продукт</a:t>
            </a:r>
            <a:endParaRPr kumimoji="0" lang="ru-RU" sz="1800" b="1" i="0" u="none" strike="noStrike" cap="none" spc="0" normalizeH="0" baseline="0" dirty="0">
              <a:ln>
                <a:noFill/>
              </a:ln>
              <a:solidFill>
                <a:srgbClr val="CC99FF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3284" y="3837917"/>
            <a:ext cx="5931458" cy="5362575"/>
          </a:xfrm>
          <a:prstGeom prst="ellipse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608" y="590769"/>
            <a:ext cx="2098438" cy="1929026"/>
          </a:xfrm>
          <a:prstGeom prst="ellipse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5698" y="-835216"/>
            <a:ext cx="2556531" cy="2286000"/>
          </a:xfrm>
          <a:prstGeom prst="ellipse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9518" y="2009423"/>
            <a:ext cx="1216619" cy="110946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6096000" y="0"/>
            <a:ext cx="6096000" cy="6873241"/>
          </a:xfrm>
          <a:prstGeom prst="rect">
            <a:avLst/>
          </a:prstGeom>
          <a:blipFill>
            <a:blip r:embed="rId2">
              <a:alphaModFix amt="21000"/>
            </a:blip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-110017"/>
            <a:ext cx="759795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827640"/>
            <a:ext cx="759795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>
                <a:solidFill>
                  <a:schemeClr val="accent1">
                    <a:lumMod val="75000"/>
                  </a:schemeClr>
                </a:solidFill>
              </a:rPr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4871" y="1288401"/>
            <a:ext cx="759794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751069"/>
            <a:ext cx="759794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>
                <a:solidFill>
                  <a:schemeClr val="accent1">
                    <a:lumMod val="50000"/>
                  </a:schemeClr>
                </a:solidFill>
              </a:rPr>
              <a:t>4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E449CD20-430A-7DD9-ED27-9D1F7DA327CE}"/>
              </a:ext>
            </a:extLst>
          </p:cNvPr>
          <p:cNvSpPr txBox="1"/>
          <p:nvPr/>
        </p:nvSpPr>
        <p:spPr>
          <a:xfrm>
            <a:off x="6572539" y="4562803"/>
            <a:ext cx="1565011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упрощает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работу</a:t>
            </a:r>
          </a:p>
          <a:p>
            <a:endParaRPr dirty="0"/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6263185" y="1429929"/>
            <a:ext cx="2183717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обладает большим функционалом</a:t>
            </a:r>
          </a:p>
          <a:p>
            <a:endParaRPr dirty="0"/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000D3CE4-34EE-E26E-E7A2-678BFE00736C}"/>
              </a:ext>
            </a:extLst>
          </p:cNvPr>
          <p:cNvSpPr txBox="1"/>
          <p:nvPr/>
        </p:nvSpPr>
        <p:spPr>
          <a:xfrm>
            <a:off x="9718283" y="2977844"/>
            <a:ext cx="1565011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экологичен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dirty="0"/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10266423" y="5438847"/>
            <a:ext cx="1565011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прост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использовании</a:t>
            </a:r>
          </a:p>
          <a:p>
            <a:endParaRPr dirty="0"/>
          </a:p>
        </p:txBody>
      </p:sp>
      <p:sp>
        <p:nvSpPr>
          <p:cNvPr id="29" name="Соединительная линия уступом 2">
            <a:extLst>
              <a:ext uri="{FF2B5EF4-FFF2-40B4-BE49-F238E27FC236}">
                <a16:creationId xmlns:a16="http://schemas.microsoft.com/office/drawing/2014/main" id="{9428A32D-CAF8-886B-9A02-19EBCAA4CFE9}"/>
              </a:ext>
            </a:extLst>
          </p:cNvPr>
          <p:cNvSpPr/>
          <p:nvPr/>
        </p:nvSpPr>
        <p:spPr>
          <a:xfrm>
            <a:off x="7477146" y="1011301"/>
            <a:ext cx="2162014" cy="132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B5D8E1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0" name="Соединительная линия уступом 26">
            <a:extLst>
              <a:ext uri="{FF2B5EF4-FFF2-40B4-BE49-F238E27FC236}">
                <a16:creationId xmlns:a16="http://schemas.microsoft.com/office/drawing/2014/main" id="{7901E5FE-4CBA-7A96-46EB-10221AA8CFD0}"/>
              </a:ext>
            </a:extLst>
          </p:cNvPr>
          <p:cNvSpPr/>
          <p:nvPr/>
        </p:nvSpPr>
        <p:spPr>
          <a:xfrm flipH="1">
            <a:off x="7663413" y="2702913"/>
            <a:ext cx="1828805" cy="1066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B5D8E1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1" name="Соединительная линия уступом 29">
            <a:extLst>
              <a:ext uri="{FF2B5EF4-FFF2-40B4-BE49-F238E27FC236}">
                <a16:creationId xmlns:a16="http://schemas.microsoft.com/office/drawing/2014/main" id="{601636D4-6453-1D84-B08B-B46065B512D9}"/>
              </a:ext>
            </a:extLst>
          </p:cNvPr>
          <p:cNvSpPr/>
          <p:nvPr/>
        </p:nvSpPr>
        <p:spPr>
          <a:xfrm>
            <a:off x="7663413" y="4171270"/>
            <a:ext cx="2319868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B5D8E1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b="1" cap="all" dirty="0" smtClean="0">
                <a:solidFill>
                  <a:srgbClr val="CC99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Почему стоит выбрать именно наш продукт</a:t>
            </a:r>
            <a:endParaRPr sz="1600" b="1" cap="all" dirty="0">
              <a:solidFill>
                <a:srgbClr val="CC99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 </a:t>
            </a:r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24572" y="1128128"/>
            <a:ext cx="5788165" cy="51706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Наша технология способна объединить в себе все преимущества и функциональные</a:t>
            </a:r>
          </a:p>
          <a:p>
            <a:pPr algn="l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особенности технологий, разработанных нашими конкурентами.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Она будет включать в себя</a:t>
            </a:r>
          </a:p>
          <a:p>
            <a:pPr algn="l"/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приборы и мини-устройства, которые заключены в одном роботизированном механизме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 снизит траты предпринимателя на большое количество устройств с разным</a:t>
            </a:r>
          </a:p>
          <a:p>
            <a:pPr algn="l"/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функционалом. В нашей разработке все функциональные особенности будут заключены в</a:t>
            </a:r>
          </a:p>
          <a:p>
            <a:pPr algn="l"/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одной разработке. Кроме того, наш робот имеет преимущества над конкурентами за счет</a:t>
            </a:r>
          </a:p>
          <a:p>
            <a:pPr algn="l"/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экологичности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использования. Такое устройство не наносит вред растительности.</a:t>
            </a:r>
          </a:p>
          <a:p>
            <a:endParaRPr lang="ru-RU" sz="1400" dirty="0"/>
          </a:p>
          <a:p>
            <a:pPr algn="l"/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94504" y="290075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b="1" cap="all" dirty="0" smtClean="0">
                <a:solidFill>
                  <a:srgbClr val="CC99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Стоимость нашего устройства</a:t>
            </a:r>
            <a:endParaRPr sz="1600" b="1" cap="all" dirty="0">
              <a:solidFill>
                <a:srgbClr val="CC99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2472" y="523226"/>
            <a:ext cx="2061509" cy="2072640"/>
          </a:xfrm>
          <a:prstGeom prst="ellipse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7" name="Рисунок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9746" y="-439583"/>
            <a:ext cx="1685927" cy="1670081"/>
          </a:xfrm>
          <a:prstGeom prst="ellipse">
            <a:avLst/>
          </a:prstGeom>
        </p:spPr>
      </p:pic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 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559689" y="1955443"/>
            <a:ext cx="12392635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3600" dirty="0"/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9098" y="3478762"/>
            <a:ext cx="3495323" cy="3049788"/>
          </a:xfrm>
          <a:prstGeom prst="ellipse">
            <a:avLst/>
          </a:prstGeom>
        </p:spPr>
      </p:pic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2192349"/>
              </p:ext>
            </p:extLst>
          </p:nvPr>
        </p:nvGraphicFramePr>
        <p:xfrm>
          <a:off x="978975" y="919674"/>
          <a:ext cx="9086414" cy="5315568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4543207">
                  <a:extLst>
                    <a:ext uri="{9D8B030D-6E8A-4147-A177-3AD203B41FA5}">
                      <a16:colId xmlns:a16="http://schemas.microsoft.com/office/drawing/2014/main" val="2848586287"/>
                    </a:ext>
                  </a:extLst>
                </a:gridCol>
                <a:gridCol w="4543207">
                  <a:extLst>
                    <a:ext uri="{9D8B030D-6E8A-4147-A177-3AD203B41FA5}">
                      <a16:colId xmlns:a16="http://schemas.microsoft.com/office/drawing/2014/main" val="1249756316"/>
                    </a:ext>
                  </a:extLst>
                </a:gridCol>
              </a:tblGrid>
              <a:tr h="504426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FFAC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Составляющие</a:t>
                      </a:r>
                      <a:endParaRPr lang="ru-RU" sz="2400" dirty="0">
                        <a:solidFill>
                          <a:srgbClr val="FFAC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FFAC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Цена (в рублях)</a:t>
                      </a:r>
                      <a:endParaRPr lang="ru-RU" sz="2400" dirty="0">
                        <a:solidFill>
                          <a:srgbClr val="FFAC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157755"/>
                  </a:ext>
                </a:extLst>
              </a:tr>
              <a:tr h="504426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Индикатор кислотности почв</a:t>
                      </a:r>
                      <a:endParaRPr lang="ru-RU" sz="18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1678</a:t>
                      </a:r>
                      <a:endParaRPr lang="ru-RU" sz="18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265186"/>
                  </a:ext>
                </a:extLst>
              </a:tr>
              <a:tr h="504426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Индикатор влажности воздуха</a:t>
                      </a:r>
                      <a:endParaRPr lang="ru-RU" sz="18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589</a:t>
                      </a:r>
                      <a:endParaRPr lang="ru-RU" sz="18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312329"/>
                  </a:ext>
                </a:extLst>
              </a:tr>
              <a:tr h="504426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Ковш для сбор почв</a:t>
                      </a:r>
                      <a:endParaRPr lang="ru-RU" sz="18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292</a:t>
                      </a:r>
                      <a:endParaRPr lang="ru-RU" sz="18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26362"/>
                  </a:ext>
                </a:extLst>
              </a:tr>
              <a:tr h="504426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GPS-датчик </a:t>
                      </a:r>
                      <a:endParaRPr lang="ru-RU" sz="18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4090</a:t>
                      </a:r>
                      <a:endParaRPr lang="ru-RU" sz="18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189469"/>
                  </a:ext>
                </a:extLst>
              </a:tr>
              <a:tr h="504426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Определение болезней растений</a:t>
                      </a:r>
                      <a:endParaRPr lang="ru-RU" sz="18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1939</a:t>
                      </a:r>
                      <a:endParaRPr lang="ru-RU" sz="18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1514105"/>
                  </a:ext>
                </a:extLst>
              </a:tr>
              <a:tr h="504426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Камера</a:t>
                      </a:r>
                      <a:endParaRPr lang="ru-RU" sz="18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2031</a:t>
                      </a:r>
                      <a:endParaRPr lang="ru-RU" sz="18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8509"/>
                  </a:ext>
                </a:extLst>
              </a:tr>
              <a:tr h="504426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Электронный градусник</a:t>
                      </a:r>
                      <a:endParaRPr lang="ru-RU" sz="18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444</a:t>
                      </a:r>
                      <a:endParaRPr lang="ru-RU" sz="18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854875"/>
                  </a:ext>
                </a:extLst>
              </a:tr>
              <a:tr h="621895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Индикатор</a:t>
                      </a:r>
                    </a:p>
                    <a:p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по определению степени удобрений почв </a:t>
                      </a:r>
                      <a:endParaRPr lang="ru-RU" sz="18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От 880</a:t>
                      </a:r>
                      <a:r>
                        <a:rPr lang="ru-RU" sz="1800" baseline="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– 18667</a:t>
                      </a:r>
                      <a:endParaRPr lang="ru-RU" sz="18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361832"/>
                  </a:ext>
                </a:extLst>
              </a:tr>
              <a:tr h="621895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Датчик по химическому составу</a:t>
                      </a:r>
                    </a:p>
                    <a:p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почв</a:t>
                      </a:r>
                      <a:endParaRPr lang="ru-RU" sz="18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26374</a:t>
                      </a:r>
                      <a:endParaRPr lang="ru-RU" sz="18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7335662"/>
                  </a:ext>
                </a:extLst>
              </a:tr>
            </a:tbl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647231" y="6391446"/>
            <a:ext cx="6007410" cy="7386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*Итого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50000 без найма специалиста по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ИИ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2472" y="1412703"/>
            <a:ext cx="3346860" cy="3155020"/>
          </a:xfrm>
          <a:prstGeom prst="ellipse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6760" y="6204309"/>
            <a:ext cx="1159739" cy="111293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75326" y="267512"/>
            <a:ext cx="2155394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baseline="0" dirty="0" smtClean="0">
                <a:ln>
                  <a:noFill/>
                </a:ln>
                <a:solidFill>
                  <a:srgbClr val="CC99FF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"/>
              </a:rPr>
              <a:t>НАШИ</a:t>
            </a:r>
            <a:r>
              <a:rPr kumimoji="0" lang="ru-RU" sz="1800" b="1" i="0" u="none" strike="noStrike" cap="none" spc="0" normalizeH="0" dirty="0" smtClean="0">
                <a:ln>
                  <a:noFill/>
                </a:ln>
                <a:solidFill>
                  <a:srgbClr val="CC99FF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"/>
              </a:rPr>
              <a:t> КОНКУРЕНТЫ</a:t>
            </a:r>
            <a:endParaRPr kumimoji="0" lang="ru-RU" sz="1800" b="1" i="0" u="none" strike="noStrike" cap="none" spc="0" normalizeH="0" baseline="0" dirty="0">
              <a:ln>
                <a:noFill/>
              </a:ln>
              <a:solidFill>
                <a:srgbClr val="CC99FF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7320" y="2465457"/>
            <a:ext cx="4000500" cy="1143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083" y="1629399"/>
            <a:ext cx="4685261" cy="263267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73"/>
          <a:stretch/>
        </p:blipFill>
        <p:spPr>
          <a:xfrm>
            <a:off x="7916778" y="0"/>
            <a:ext cx="4329471" cy="254650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159" y="4094112"/>
            <a:ext cx="5573841" cy="276388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610" y="4220696"/>
            <a:ext cx="4694789" cy="264316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908" b="96933" l="1613" r="100000">
                        <a14:foregroundMark x1="4839" y1="49693" x2="10645" y2="56442"/>
                        <a14:foregroundMark x1="19677" y1="49693" x2="23226" y2="59509"/>
                        <a14:foregroundMark x1="31613" y1="47239" x2="36774" y2="47239"/>
                        <a14:foregroundMark x1="40000" y1="45399" x2="48065" y2="45399"/>
                        <a14:foregroundMark x1="54839" y1="44785" x2="60968" y2="44785"/>
                        <a14:foregroundMark x1="80645" y1="48466" x2="81290" y2="61963"/>
                        <a14:foregroundMark x1="90968" y1="46012" x2="97419" y2="49693"/>
                        <a14:foregroundMark x1="69355" y1="46012" x2="74516" y2="44785"/>
                        <a14:backgroundMark x1="71935" y1="51534" x2="72258" y2="57055"/>
                        <a14:backgroundMark x1="10645" y1="57669" x2="11290" y2="55215"/>
                        <a14:backgroundMark x1="19032" y1="57055" x2="19355" y2="52147"/>
                        <a14:backgroundMark x1="97419" y1="47239" x2="97419" y2="509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74599"/>
            <a:ext cx="2952750" cy="155257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6605" y="0"/>
            <a:ext cx="4287492" cy="254651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558978" y="2465457"/>
            <a:ext cx="945126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Willow X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09150" y="3770948"/>
            <a:ext cx="1046116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en-US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botANNIC</a:t>
            </a:r>
            <a:endParaRPr lang="en-US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405079" y="3432276"/>
            <a:ext cx="1156723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en-US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Plantalyzer</a:t>
            </a:r>
            <a:endParaRPr lang="en-US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753025" y="3766454"/>
            <a:ext cx="956348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en-US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AGRYbo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795584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84221" y="312821"/>
            <a:ext cx="2373403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baseline="0" dirty="0" smtClean="0">
                <a:ln>
                  <a:noFill/>
                </a:ln>
                <a:solidFill>
                  <a:srgbClr val="CC99FF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"/>
              </a:rPr>
              <a:t>На проектом работали</a:t>
            </a:r>
            <a:endParaRPr kumimoji="0" lang="ru-RU" sz="1800" b="1" i="0" u="none" strike="noStrike" cap="none" spc="0" normalizeH="0" baseline="0" dirty="0">
              <a:ln>
                <a:noFill/>
              </a:ln>
              <a:solidFill>
                <a:srgbClr val="CC99FF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01" t="14263" r="18408" b="16789"/>
          <a:stretch/>
        </p:blipFill>
        <p:spPr>
          <a:xfrm>
            <a:off x="4538833" y="49980"/>
            <a:ext cx="3086730" cy="343650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46" t="36880" r="22046" b="16393"/>
          <a:stretch/>
        </p:blipFill>
        <p:spPr>
          <a:xfrm>
            <a:off x="2368992" y="2532550"/>
            <a:ext cx="3007082" cy="328333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47" t="11325" r="22186" b="30257"/>
          <a:stretch/>
        </p:blipFill>
        <p:spPr>
          <a:xfrm>
            <a:off x="7483277" y="2522925"/>
            <a:ext cx="2818216" cy="331853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35" t="23538" r="4310" b="7865"/>
          <a:stretch/>
        </p:blipFill>
        <p:spPr>
          <a:xfrm>
            <a:off x="9414543" y="1"/>
            <a:ext cx="2823675" cy="356371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66" r="12734"/>
          <a:stretch/>
        </p:blipFill>
        <p:spPr>
          <a:xfrm>
            <a:off x="-22043" y="1003910"/>
            <a:ext cx="3105486" cy="334642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-42703" y="4343064"/>
            <a:ext cx="2240353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"/>
              </a:rPr>
              <a:t>Коломыцева</a:t>
            </a:r>
            <a:r>
              <a:rPr kumimoji="0" lang="ru-RU" sz="1800" b="1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"/>
              </a:rPr>
              <a:t> Евгения</a:t>
            </a:r>
            <a:endParaRPr kumimoji="0" lang="ru-RU" sz="18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57624" y="5841462"/>
            <a:ext cx="2246765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"/>
              </a:rPr>
              <a:t>Коваленко Анастасия</a:t>
            </a:r>
            <a:endParaRPr kumimoji="0" lang="ru-RU" sz="18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33956" y="3425242"/>
            <a:ext cx="2086465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"/>
              </a:rPr>
              <a:t>Акопян Александра</a:t>
            </a:r>
            <a:endParaRPr kumimoji="0" lang="ru-RU" sz="18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420421" y="5774762"/>
            <a:ext cx="2290046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"/>
              </a:rPr>
              <a:t>Мазуренко Анастасия</a:t>
            </a:r>
            <a:endParaRPr kumimoji="0" lang="ru-RU" sz="18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362878" y="3563711"/>
            <a:ext cx="1719377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"/>
              </a:rPr>
              <a:t>Вакуленко Анна</a:t>
            </a:r>
            <a:endParaRPr kumimoji="0" lang="ru-RU" sz="18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59512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b="1" dirty="0">
                <a:latin typeface="Calibri" panose="020F0502020204030204" pitchFamily="34" charset="0"/>
                <a:cs typeface="Calibri" panose="020F0502020204030204" pitchFamily="34" charset="0"/>
              </a:rPr>
              <a:t>СПАСИБО</a:t>
            </a:r>
            <a:r>
              <a:rPr b="1" dirty="0"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КОНТАКТЫ</a:t>
            </a:r>
            <a:endParaRPr b="1" dirty="0">
              <a:solidFill>
                <a:srgbClr val="002060"/>
              </a:solidFill>
              <a:latin typeface="Calibri" panose="020F0502020204030204" pitchFamily="34" charset="0"/>
              <a:ea typeface="Gilroy-ExtraBold"/>
              <a:cs typeface="Calibri" panose="020F0502020204030204" pitchFamily="34" charset="0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 smtClean="0">
                <a:solidFill>
                  <a:srgbClr val="CC99FF"/>
                </a:solidFill>
              </a:rPr>
              <a:t>+ (952) 565-22-72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Email</a:t>
            </a:r>
          </a:p>
          <a:p>
            <a:pPr lvl="0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altLang="ru-RU" sz="2400" b="1" dirty="0">
                <a:solidFill>
                  <a:srgbClr val="CC99FF"/>
                </a:solidFill>
                <a:latin typeface="YS Text"/>
              </a:rPr>
              <a:t>durga55@mail.ru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3137" y="3490788"/>
            <a:ext cx="7817544" cy="33672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3255</TotalTime>
  <Words>492</Words>
  <Application>Microsoft Office PowerPoint</Application>
  <PresentationFormat>Широкоэкранный</PresentationFormat>
  <Paragraphs>107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2" baseType="lpstr">
      <vt:lpstr>Arial</vt:lpstr>
      <vt:lpstr>Calibri</vt:lpstr>
      <vt:lpstr>Calibri Light</vt:lpstr>
      <vt:lpstr>Gilroy-Bold</vt:lpstr>
      <vt:lpstr>Gilroy-ExtraBold</vt:lpstr>
      <vt:lpstr>Gilroy-Light</vt:lpstr>
      <vt:lpstr>Gilroy-Regular</vt:lpstr>
      <vt:lpstr>Helvetica</vt:lpstr>
      <vt:lpstr>Helvetica Neue</vt:lpstr>
      <vt:lpstr>Wingdings</vt:lpstr>
      <vt:lpstr>YS Text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Иванова Анна</cp:lastModifiedBy>
  <cp:revision>40</cp:revision>
  <dcterms:modified xsi:type="dcterms:W3CDTF">2023-12-05T21:01:14Z</dcterms:modified>
</cp:coreProperties>
</file>