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</p:sldMasterIdLst>
  <p:notesMasterIdLst>
    <p:notesMasterId r:id="rId30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0"/>
  <c:style val="2"/>
  <c:chart>
    <c:title>
      <c:tx>
        <c:rich>
          <a:bodyPr rot="0"/>
          <a:lstStyle/>
          <a:p>
            <a:pPr>
              <a:defRPr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defRPr>
            </a:pPr>
            <a:r>
              <a:rPr lang="ru-RU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Структура расходов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label 0</c:f>
              <c:strCache>
                <c:ptCount val="1"/>
              </c:strCache>
            </c:strRef>
          </c:tx>
          <c:spPr>
            <a:solidFill>
              <a:srgbClr val="4F81BD"/>
            </a:solidFill>
            <a:ln>
              <a:noFill/>
            </a:ln>
          </c:spPr>
          <c:dPt>
            <c:idx val="0"/>
            <c:bubble3D val="0"/>
          </c:dPt>
          <c:dPt>
            <c:idx val="1"/>
            <c:bubble3D val="0"/>
            <c:spPr>
              <a:solidFill>
                <a:srgbClr val="C0504D"/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rgbClr val="9BBB59"/>
              </a:solidFill>
              <a:ln>
                <a:noFill/>
              </a:ln>
            </c:spPr>
          </c:dPt>
          <c:dPt>
            <c:idx val="3"/>
            <c:bubble3D val="0"/>
            <c:spPr>
              <a:solidFill>
                <a:srgbClr val="8064A2"/>
              </a:solidFill>
              <a:ln>
                <a:noFill/>
              </a:ln>
            </c:spPr>
          </c:dPt>
          <c:dPt>
            <c:idx val="4"/>
            <c:bubble3D val="0"/>
            <c:spPr>
              <a:solidFill>
                <a:srgbClr val="4BACC6"/>
              </a:solidFill>
              <a:ln>
                <a:noFill/>
              </a:ln>
            </c:spPr>
          </c:dPt>
          <c:dLbls>
            <c:dLbl>
              <c:idx val="0"/>
              <c:layout>
                <c:manualLayout>
                  <c:x val="-2.898425608828006E-2"/>
                  <c:y val="-2.449129218552607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Регистрация </a:t>
                    </a:r>
                    <a:r>
                      <a:rPr lang="ru-RU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36%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0225218797564687E-2"/>
                  <c:y val="2.1731937676712989E-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НИОКР  </a:t>
                    </a:r>
                    <a:r>
                      <a:rPr lang="ru-RU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21%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 dirty="0" smtClean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Прочее</a:t>
                    </a:r>
                    <a:r>
                      <a:rPr lang="ru-RU" baseline="0" dirty="0" smtClean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 </a:t>
                    </a:r>
                    <a:r>
                      <a:rPr lang="ru-RU" dirty="0" smtClean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 </a:t>
                    </a:r>
                    <a:r>
                      <a:rPr lang="ru-RU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ru-RU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Подготовка к </a:t>
                    </a:r>
                    <a:r>
                      <a:rPr lang="ru-RU" dirty="0" smtClean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производству </a:t>
                    </a:r>
                    <a:r>
                      <a:rPr lang="ru-RU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29%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7808100266362254E-2"/>
                  <c:y val="2.490637971485291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Маркетинг </a:t>
                    </a:r>
                    <a:r>
                      <a:rPr lang="ru-RU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0"/>
            <c:showCatName val="1"/>
            <c:showSerName val="0"/>
            <c:showPercent val="1"/>
            <c:showBubbleSize val="1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5"/>
                <c:pt idx="0">
                  <c:v>Регистрация</c:v>
                </c:pt>
                <c:pt idx="1">
                  <c:v>НИОКР</c:v>
                </c:pt>
                <c:pt idx="2">
                  <c:v>Прочее</c:v>
                </c:pt>
                <c:pt idx="3">
                  <c:v>Подготовка к производству</c:v>
                </c:pt>
                <c:pt idx="4">
                  <c:v>Маркетинг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5000000</c:v>
                </c:pt>
                <c:pt idx="1">
                  <c:v>3000000</c:v>
                </c:pt>
                <c:pt idx="2">
                  <c:v>1000000</c:v>
                </c:pt>
                <c:pt idx="3">
                  <c:v>4000000</c:v>
                </c:pt>
                <c:pt idx="4">
                  <c:v>1000000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solidFill>
          <a:srgbClr val="FFFFFF"/>
        </a:solidFill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238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&lt;верхний колонтитул&gt;</a:t>
            </a:r>
          </a:p>
        </p:txBody>
      </p:sp>
      <p:sp>
        <p:nvSpPr>
          <p:cNvPr id="239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&lt;дата/время&gt;</a:t>
            </a:r>
          </a:p>
        </p:txBody>
      </p:sp>
      <p:sp>
        <p:nvSpPr>
          <p:cNvPr id="240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&lt;нижний колонтитул&gt;</a:t>
            </a:r>
          </a:p>
        </p:txBody>
      </p:sp>
      <p:sp>
        <p:nvSpPr>
          <p:cNvPr id="241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6C64A908-BDD0-4A25-866D-59A67B97413B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65909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TextShape 1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>
              <a:lnSpc>
                <a:spcPct val="100000"/>
              </a:lnSpc>
            </a:pPr>
            <a:fld id="{6DE5041A-71B5-4001-AE28-D9F4325EDC89}" type="slidenum"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+mn-ea"/>
              </a:rPr>
              <a:t>2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0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9608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8" name="TextShape 2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6DA1C69E-CDC9-4D92-A9BB-503C47D1ECE1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3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80634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TextShape 1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>
              <a:lnSpc>
                <a:spcPct val="100000"/>
              </a:lnSpc>
            </a:pPr>
            <a:fld id="{F536A9B8-D778-4EB0-9C3F-B949C49D82A0}" type="slidenum"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+mn-ea"/>
              </a:rPr>
              <a:t>5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10" name="PlaceHolder 2"/>
          <p:cNvSpPr>
            <a:spLocks noGrp="1"/>
          </p:cNvSpPr>
          <p:nvPr>
            <p:ph type="body"/>
          </p:nvPr>
        </p:nvSpPr>
        <p:spPr>
          <a:xfrm>
            <a:off x="685440" y="4343400"/>
            <a:ext cx="5486760" cy="411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7801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1B67B1D8-8650-443D-8232-2953AC90A743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15</a:t>
            </a:fld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12" name="PlaceHolder 2"/>
          <p:cNvSpPr>
            <a:spLocks noGrp="1"/>
          </p:cNvSpPr>
          <p:nvPr>
            <p:ph type="body"/>
          </p:nvPr>
        </p:nvSpPr>
        <p:spPr>
          <a:xfrm>
            <a:off x="685440" y="4343400"/>
            <a:ext cx="5486760" cy="4114800"/>
          </a:xfrm>
          <a:prstGeom prst="rect">
            <a:avLst/>
          </a:prstGeom>
        </p:spPr>
        <p:txBody>
          <a:bodyPr anchor="ctr"/>
          <a:lstStyle/>
          <a:p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3114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C59037AC-67B5-4A08-9323-083E6368E81E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16</a:t>
            </a:fld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14" name="PlaceHolder 2"/>
          <p:cNvSpPr>
            <a:spLocks noGrp="1"/>
          </p:cNvSpPr>
          <p:nvPr>
            <p:ph type="body"/>
          </p:nvPr>
        </p:nvSpPr>
        <p:spPr>
          <a:xfrm>
            <a:off x="685440" y="4343400"/>
            <a:ext cx="5486760" cy="4114800"/>
          </a:xfrm>
          <a:prstGeom prst="rect">
            <a:avLst/>
          </a:prstGeom>
        </p:spPr>
        <p:txBody>
          <a:bodyPr anchor="ctr"/>
          <a:lstStyle/>
          <a:p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2771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5E16CE1C-D25A-47EE-A6F9-2753C7B02BD2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17</a:t>
            </a:fld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16" name="PlaceHolder 2"/>
          <p:cNvSpPr>
            <a:spLocks noGrp="1"/>
          </p:cNvSpPr>
          <p:nvPr>
            <p:ph type="body"/>
          </p:nvPr>
        </p:nvSpPr>
        <p:spPr>
          <a:xfrm>
            <a:off x="685440" y="4343400"/>
            <a:ext cx="5486760" cy="4114800"/>
          </a:xfrm>
          <a:prstGeom prst="rect">
            <a:avLst/>
          </a:prstGeom>
        </p:spPr>
        <p:txBody>
          <a:bodyPr anchor="ctr"/>
          <a:lstStyle/>
          <a:p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Добавить временную шкалу</a:t>
            </a:r>
          </a:p>
        </p:txBody>
      </p:sp>
    </p:spTree>
    <p:extLst>
      <p:ext uri="{BB962C8B-B14F-4D97-AF65-F5344CB8AC3E}">
        <p14:creationId xmlns:p14="http://schemas.microsoft.com/office/powerpoint/2010/main" val="4594200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B448C0F2-8F5B-4D4D-9799-27AB0F9C30EA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18</a:t>
            </a:fld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18" name="PlaceHolder 2"/>
          <p:cNvSpPr>
            <a:spLocks noGrp="1"/>
          </p:cNvSpPr>
          <p:nvPr>
            <p:ph type="body"/>
          </p:nvPr>
        </p:nvSpPr>
        <p:spPr>
          <a:xfrm>
            <a:off x="685440" y="4343400"/>
            <a:ext cx="5486760" cy="4114800"/>
          </a:xfrm>
          <a:prstGeom prst="rect">
            <a:avLst/>
          </a:prstGeom>
        </p:spPr>
        <p:txBody>
          <a:bodyPr anchor="ctr"/>
          <a:lstStyle/>
          <a:p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58075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0A8DE30A-E84B-4C41-A627-CEDAC05D40FD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19</a:t>
            </a:fld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0" name="PlaceHolder 2"/>
          <p:cNvSpPr>
            <a:spLocks noGrp="1"/>
          </p:cNvSpPr>
          <p:nvPr>
            <p:ph type="body"/>
          </p:nvPr>
        </p:nvSpPr>
        <p:spPr>
          <a:xfrm>
            <a:off x="685440" y="4343400"/>
            <a:ext cx="5486760" cy="4114800"/>
          </a:xfrm>
          <a:prstGeom prst="rect">
            <a:avLst/>
          </a:prstGeom>
        </p:spPr>
        <p:txBody>
          <a:bodyPr anchor="ctr"/>
          <a:lstStyle/>
          <a:p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86945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37CF666B-E078-44C7-8324-23E78753C078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21</a:t>
            </a:fld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2" name="PlaceHolder 2"/>
          <p:cNvSpPr>
            <a:spLocks noGrp="1"/>
          </p:cNvSpPr>
          <p:nvPr>
            <p:ph type="body"/>
          </p:nvPr>
        </p:nvSpPr>
        <p:spPr>
          <a:xfrm>
            <a:off x="685440" y="4343400"/>
            <a:ext cx="5486760" cy="4114800"/>
          </a:xfrm>
          <a:prstGeom prst="rect">
            <a:avLst/>
          </a:prstGeom>
        </p:spPr>
        <p:txBody>
          <a:bodyPr anchor="ctr"/>
          <a:lstStyle/>
          <a:p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3427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8880" cy="5296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8880" cy="5296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8880" cy="5296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5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8880" cy="5296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5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7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8880" cy="5296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5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4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5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6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7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8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8880" cy="5296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3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2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3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4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5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6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Образец заголовка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lstStyle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Образец текста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Второй уровень</a:t>
            </a:r>
          </a:p>
          <a:p>
            <a:pPr marL="1143000" lvl="2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Третий уровень</a:t>
            </a:r>
          </a:p>
          <a:p>
            <a:pPr marL="1600200" lvl="3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Четвертый уровень</a:t>
            </a:r>
          </a:p>
          <a:p>
            <a:pPr marL="2057400" lvl="4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Пятый уровень</a:t>
            </a:r>
          </a:p>
        </p:txBody>
      </p:sp>
      <p:sp>
        <p:nvSpPr>
          <p:cNvPr id="78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7850A3D1-765F-48C4-8F90-230CAF6F723C}" type="datetime">
              <a:rPr lang="ru-RU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20.04.2022</a:t>
            </a:fld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974104EA-1CAA-4630-AAB1-FA84F21B712C}" type="slidenum">
              <a:rPr lang="ru-RU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Образец заголовка</a:t>
            </a: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lstStyle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Образец текста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Второй уровень</a:t>
            </a:r>
          </a:p>
          <a:p>
            <a:pPr marL="1143000" lvl="2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Третий уровень</a:t>
            </a:r>
          </a:p>
          <a:p>
            <a:pPr marL="1600200" lvl="3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Четвертый уровень</a:t>
            </a:r>
          </a:p>
          <a:p>
            <a:pPr marL="2057400" lvl="4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Пятый уровень</a:t>
            </a:r>
          </a:p>
        </p:txBody>
      </p:sp>
      <p:sp>
        <p:nvSpPr>
          <p:cNvPr id="119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6B0B9D1E-3A87-4F5A-BDED-E6B81704ADD2}" type="datetime">
              <a:rPr lang="ru-RU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20.04.2022</a:t>
            </a:fld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0516CAB9-FD5A-4AAD-9750-C5B979DAF676}" type="slidenum">
              <a:rPr lang="ru-RU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Образец заголовка</a:t>
            </a:r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lstStyle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Образец текста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Второй уровень</a:t>
            </a:r>
          </a:p>
          <a:p>
            <a:pPr marL="1143000" lvl="2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Третий уровень</a:t>
            </a:r>
          </a:p>
          <a:p>
            <a:pPr marL="1600200" lvl="3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Четвертый уровень</a:t>
            </a:r>
          </a:p>
          <a:p>
            <a:pPr marL="2057400" lvl="4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Пятый уровень</a:t>
            </a:r>
          </a:p>
        </p:txBody>
      </p:sp>
      <p:sp>
        <p:nvSpPr>
          <p:cNvPr id="160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BD92252F-9C3A-41FB-B46A-9615ACBF97D1}" type="datetime">
              <a:rPr lang="ru-RU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20.04.2022</a:t>
            </a:fld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2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6664D453-2A0D-45A6-91D8-103C8044A1D3}" type="slidenum">
              <a:rPr lang="ru-RU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1438200" y="438120"/>
            <a:ext cx="7248240" cy="45684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4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</a:rPr>
              <a:t>Образец заголовка</a:t>
            </a:r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1133640" y="1905120"/>
            <a:ext cx="7314840" cy="4343040"/>
          </a:xfrm>
          <a:prstGeom prst="rect">
            <a:avLst/>
          </a:prstGeom>
        </p:spPr>
        <p:txBody>
          <a:bodyPr/>
          <a:lstStyle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FFFF"/>
              </a:buClr>
              <a:buFont typeface="Symbol" charset="2"/>
              <a:buChar char=""/>
            </a:pPr>
            <a:r>
              <a:rPr lang="en-US" sz="3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</a:rPr>
              <a:t>Образец текста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Font typeface="Symbol" charset="2"/>
              <a:buChar char=""/>
            </a:pPr>
            <a:r>
              <a:rPr lang="en-US" sz="2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</a:rPr>
              <a:t>Второй уровень</a:t>
            </a:r>
          </a:p>
          <a:p>
            <a:pPr marL="1143000" lvl="2" indent="-22824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Font typeface="Symbol" charset="2"/>
              <a:buChar char=""/>
            </a:pPr>
            <a:r>
              <a:rPr lang="en-US" sz="2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</a:rPr>
              <a:t>Третий уровень</a:t>
            </a:r>
          </a:p>
          <a:p>
            <a:pPr marL="1600200" lvl="3" indent="-22824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Symbol" charset="2"/>
              <a:buChar char=""/>
            </a:pPr>
            <a:r>
              <a:rPr lang="en-US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</a:rPr>
              <a:t>Четвертый уровень</a:t>
            </a:r>
          </a:p>
          <a:p>
            <a:pPr marL="2057400" lvl="4" indent="-22824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StarSymbol"/>
              <a:buChar char="»"/>
            </a:pPr>
            <a:r>
              <a:rPr lang="en-US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</a:rPr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7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tif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hyperlink" Target="mailto:air63.00@mail.ru" TargetMode="Externa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Рисунок 4"/>
          <p:cNvPicPr/>
          <p:nvPr/>
        </p:nvPicPr>
        <p:blipFill>
          <a:blip r:embed="rId2"/>
          <a:stretch/>
        </p:blipFill>
        <p:spPr>
          <a:xfrm>
            <a:off x="-30226" y="0"/>
            <a:ext cx="9143640" cy="386064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243" name="CustomShape 1"/>
          <p:cNvSpPr/>
          <p:nvPr/>
        </p:nvSpPr>
        <p:spPr>
          <a:xfrm>
            <a:off x="287280" y="2564904"/>
            <a:ext cx="8568720" cy="2016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1" strike="noStrike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Система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b="1" strike="noStrike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комплексной профилактики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b="1" strike="noStrike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осложнений ИВЛ</a:t>
            </a:r>
            <a:endParaRPr lang="ru-RU" sz="4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4" name="CustomShape 2"/>
          <p:cNvSpPr/>
          <p:nvPr/>
        </p:nvSpPr>
        <p:spPr>
          <a:xfrm>
            <a:off x="179512" y="5013176"/>
            <a:ext cx="8676488" cy="1656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 algn="ctr">
              <a:lnSpc>
                <a:spcPct val="120000"/>
              </a:lnSpc>
              <a:spcBef>
                <a:spcPts val="601"/>
              </a:spcBef>
            </a:pPr>
            <a:r>
              <a:rPr lang="ru-RU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Авторы: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20000"/>
              </a:lnSpc>
              <a:spcBef>
                <a:spcPts val="601"/>
              </a:spcBef>
            </a:pPr>
            <a:r>
              <a:rPr lang="ru-RU" sz="24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Поляев Александр Сергеевич</a:t>
            </a:r>
            <a:r>
              <a:rPr lang="ru-RU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, Муравьев </a:t>
            </a:r>
            <a:r>
              <a:rPr lang="ru-RU" sz="24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Петр Александрович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TextShape 1"/>
          <p:cNvSpPr txBox="1"/>
          <p:nvPr/>
        </p:nvSpPr>
        <p:spPr>
          <a:xfrm>
            <a:off x="420840" y="15480"/>
            <a:ext cx="8232840" cy="4705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Proxima Nova Bold"/>
                <a:cs typeface="Calibri" panose="020F0502020204030204" pitchFamily="34" charset="0"/>
              </a:rPr>
              <a:t>Кто мы? (Наша команда)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6" name="CustomShape 2"/>
          <p:cNvSpPr/>
          <p:nvPr/>
        </p:nvSpPr>
        <p:spPr>
          <a:xfrm>
            <a:off x="432360" y="394050"/>
            <a:ext cx="1272240" cy="305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ru-RU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1. Основатели</a:t>
            </a: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7" name="Line 3"/>
          <p:cNvSpPr/>
          <p:nvPr/>
        </p:nvSpPr>
        <p:spPr>
          <a:xfrm>
            <a:off x="237843" y="747302"/>
            <a:ext cx="8410680" cy="2160"/>
          </a:xfrm>
          <a:prstGeom prst="line">
            <a:avLst/>
          </a:prstGeom>
          <a:ln w="12600">
            <a:solidFill>
              <a:srgbClr val="8080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248" name="Table 4"/>
          <p:cNvGraphicFramePr/>
          <p:nvPr>
            <p:extLst>
              <p:ext uri="{D42A27DB-BD31-4B8C-83A1-F6EECF244321}">
                <p14:modId xmlns:p14="http://schemas.microsoft.com/office/powerpoint/2010/main" val="781062656"/>
              </p:ext>
            </p:extLst>
          </p:nvPr>
        </p:nvGraphicFramePr>
        <p:xfrm>
          <a:off x="1547664" y="862502"/>
          <a:ext cx="7488360" cy="2030040"/>
        </p:xfrm>
        <a:graphic>
          <a:graphicData uri="http://schemas.openxmlformats.org/drawingml/2006/table">
            <a:tbl>
              <a:tblPr/>
              <a:tblGrid>
                <a:gridCol w="1440000"/>
                <a:gridCol w="6048360"/>
              </a:tblGrid>
              <a:tr h="957600">
                <a:tc>
                  <a:txBody>
                    <a:bodyPr/>
                    <a:lstStyle/>
                    <a:p>
                      <a:pPr>
                        <a:lnSpc>
                          <a:spcPct val="118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CEO </a:t>
                      </a: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(Исполнительный директор</a:t>
                      </a: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)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18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Александр Поляев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5640" marR="35640"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47600" indent="-147240">
                        <a:lnSpc>
                          <a:spcPct val="97000"/>
                        </a:lnSpc>
                        <a:buClr>
                          <a:srgbClr val="000000"/>
                        </a:buClr>
                        <a:buSzPct val="75000"/>
                        <a:buFont typeface="Symbol"/>
                        <a:buChar char=""/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Роль: Продуктовое видение, продажи продукта крупным клиентам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marL="147600" indent="-147240">
                        <a:lnSpc>
                          <a:spcPct val="97000"/>
                        </a:lnSpc>
                        <a:buClr>
                          <a:srgbClr val="000000"/>
                        </a:buClr>
                        <a:buSzPct val="75000"/>
                        <a:buFont typeface="Symbol"/>
                        <a:buChar char=""/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История: Детский анестезиолог-реаниматолог (АР), АР госпиталя ООИ (COVID-19), АР частной скорой помощи, трансфузиолог. Опыт вывода на рынок и продаж медицинских изделий.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marL="147600" indent="-147240">
                        <a:lnSpc>
                          <a:spcPct val="97000"/>
                        </a:lnSpc>
                        <a:buClr>
                          <a:srgbClr val="000000"/>
                        </a:buClr>
                        <a:buSzPct val="75000"/>
                        <a:buFont typeface="Symbol"/>
                        <a:buChar char=""/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Общее: 32 года, 4 изобретения, работаю в медицине с 2007 года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marL="147600" indent="-147240">
                        <a:lnSpc>
                          <a:spcPct val="97000"/>
                        </a:lnSpc>
                        <a:buClr>
                          <a:srgbClr val="000000"/>
                        </a:buClr>
                        <a:buSzPct val="75000"/>
                        <a:buFont typeface="Symbol"/>
                        <a:buChar char=""/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Образование: СамГМУ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5640" marR="35640"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1072440">
                <a:tc>
                  <a:txBody>
                    <a:bodyPr/>
                    <a:lstStyle/>
                    <a:p>
                      <a:pPr>
                        <a:lnSpc>
                          <a:spcPct val="118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CTO (Технический директор)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18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Пётр Муравьев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5640" marR="35640"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47600" indent="-147240">
                        <a:lnSpc>
                          <a:spcPct val="97000"/>
                        </a:lnSpc>
                        <a:buClr>
                          <a:srgbClr val="000000"/>
                        </a:buClr>
                        <a:buSzPct val="75000"/>
                        <a:buFont typeface="Symbol"/>
                        <a:buChar char=""/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Роль: Технологическая архитектура, управление разработкой, программные алгоритмы, 3Д-моделирование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marL="147600" indent="-147240">
                        <a:lnSpc>
                          <a:spcPct val="97000"/>
                        </a:lnSpc>
                        <a:buClr>
                          <a:srgbClr val="000000"/>
                        </a:buClr>
                        <a:buSzPct val="75000"/>
                        <a:buFont typeface="Symbol"/>
                        <a:buChar char=""/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История: инженер-медтехник, официальный представитель зарубежных компаний. Опыт разработки и конструирования медицинских изделий, управления сервисными проектами.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marL="147600" indent="-147240">
                        <a:lnSpc>
                          <a:spcPct val="97000"/>
                        </a:lnSpc>
                        <a:buClr>
                          <a:srgbClr val="000000"/>
                        </a:buClr>
                        <a:buSzPct val="75000"/>
                        <a:buFont typeface="Symbol"/>
                        <a:buChar char=""/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Общее: 32 года, опыт работы с мед. оборудованием 11 лет, 4 изобретения 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marL="147600" indent="-147240">
                        <a:lnSpc>
                          <a:spcPct val="97000"/>
                        </a:lnSpc>
                        <a:buClr>
                          <a:srgbClr val="000000"/>
                        </a:buClr>
                        <a:buSzPct val="75000"/>
                        <a:buFont typeface="Symbol"/>
                        <a:buChar char=""/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Образование: СГАУ им. С.П. Королева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5640" marR="35640"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49" name="CustomShape 5"/>
          <p:cNvSpPr/>
          <p:nvPr/>
        </p:nvSpPr>
        <p:spPr>
          <a:xfrm>
            <a:off x="237843" y="2892384"/>
            <a:ext cx="2682000" cy="305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ru-RU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 Ключевые 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сотрудники</a:t>
            </a: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0" name="Line 6"/>
          <p:cNvSpPr/>
          <p:nvPr/>
        </p:nvSpPr>
        <p:spPr>
          <a:xfrm>
            <a:off x="256680" y="3223944"/>
            <a:ext cx="8410680" cy="2160"/>
          </a:xfrm>
          <a:prstGeom prst="line">
            <a:avLst/>
          </a:prstGeom>
          <a:ln w="12600">
            <a:solidFill>
              <a:srgbClr val="8080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251" name="Table 7"/>
          <p:cNvGraphicFramePr/>
          <p:nvPr>
            <p:extLst>
              <p:ext uri="{D42A27DB-BD31-4B8C-83A1-F6EECF244321}">
                <p14:modId xmlns:p14="http://schemas.microsoft.com/office/powerpoint/2010/main" val="310733801"/>
              </p:ext>
            </p:extLst>
          </p:nvPr>
        </p:nvGraphicFramePr>
        <p:xfrm>
          <a:off x="1536220" y="3320716"/>
          <a:ext cx="2232360" cy="1421892"/>
        </p:xfrm>
        <a:graphic>
          <a:graphicData uri="http://schemas.openxmlformats.org/drawingml/2006/table">
            <a:tbl>
              <a:tblPr/>
              <a:tblGrid>
                <a:gridCol w="2232360"/>
              </a:tblGrid>
              <a:tr h="1405080">
                <a:tc>
                  <a:txBody>
                    <a:bodyPr/>
                    <a:lstStyle/>
                    <a:p>
                      <a:pPr marL="147600" indent="-147240">
                        <a:lnSpc>
                          <a:spcPct val="97000"/>
                        </a:lnSpc>
                        <a:buClr>
                          <a:srgbClr val="000000"/>
                        </a:buClr>
                        <a:buSzPct val="75000"/>
                        <a:buFont typeface="Symbol"/>
                        <a:buChar char=""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Имя: </a:t>
                      </a:r>
                      <a:r>
                        <a:rPr lang="ru-RU" sz="10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Аравин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 Максим Олегович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marL="147600" indent="-147240">
                        <a:lnSpc>
                          <a:spcPct val="97000"/>
                        </a:lnSpc>
                        <a:buClr>
                          <a:srgbClr val="000000"/>
                        </a:buClr>
                        <a:buSzPct val="75000"/>
                        <a:buFont typeface="Symbol"/>
                        <a:buChar char=""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Роль: Руководитель отдела продаж и маркетинга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marL="147600" indent="-147240">
                        <a:lnSpc>
                          <a:spcPct val="97000"/>
                        </a:lnSpc>
                        <a:buClr>
                          <a:srgbClr val="000000"/>
                        </a:buClr>
                        <a:buSzPct val="75000"/>
                        <a:buFont typeface="Symbol"/>
                        <a:buChar char=""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Опыт: Организация бизнеса с 0, взаимодействие с </a:t>
                      </a:r>
                      <a:r>
                        <a:rPr lang="ru-RU" sz="10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госзаказчиками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, франчайзинг, проведение переговоров, подготовка документов в соотв. с 44-ФЗ, 223-ФЗ.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5640" marR="35640"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52" name="Table 8"/>
          <p:cNvGraphicFramePr/>
          <p:nvPr/>
        </p:nvGraphicFramePr>
        <p:xfrm>
          <a:off x="5154840" y="3402360"/>
          <a:ext cx="1217520" cy="1421892"/>
        </p:xfrm>
        <a:graphic>
          <a:graphicData uri="http://schemas.openxmlformats.org/drawingml/2006/table">
            <a:tbl>
              <a:tblPr/>
              <a:tblGrid>
                <a:gridCol w="1217520"/>
              </a:tblGrid>
              <a:tr h="1405080">
                <a:tc>
                  <a:txBody>
                    <a:bodyPr/>
                    <a:lstStyle/>
                    <a:p>
                      <a:pPr marL="147600" indent="-147240">
                        <a:lnSpc>
                          <a:spcPct val="97000"/>
                        </a:lnSpc>
                        <a:buClr>
                          <a:srgbClr val="000000"/>
                        </a:buClr>
                        <a:buSzPct val="75000"/>
                        <a:buFont typeface="Symbol"/>
                        <a:buChar char=""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Имя: Николай </a:t>
                      </a:r>
                      <a:r>
                        <a:rPr lang="ru-RU" sz="10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Куклев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marL="147600" indent="-147240">
                        <a:lnSpc>
                          <a:spcPct val="97000"/>
                        </a:lnSpc>
                        <a:buClr>
                          <a:srgbClr val="000000"/>
                        </a:buClr>
                        <a:buSzPct val="75000"/>
                        <a:buFont typeface="Symbol"/>
                        <a:buChar char=""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Роль: Дизайн и эргономика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marL="147600" indent="-147240">
                        <a:lnSpc>
                          <a:spcPct val="97000"/>
                        </a:lnSpc>
                        <a:buClr>
                          <a:srgbClr val="000000"/>
                        </a:buClr>
                        <a:buSzPct val="75000"/>
                        <a:buFont typeface="Symbol"/>
                        <a:buChar char=""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Опыт: Скульптор, член Всероссийского союза художников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5640" marR="35640"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53" name="CustomShape 9"/>
          <p:cNvSpPr/>
          <p:nvPr/>
        </p:nvSpPr>
        <p:spPr>
          <a:xfrm>
            <a:off x="270000" y="4752720"/>
            <a:ext cx="2247480" cy="305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ru-RU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 Менторы/Советники</a:t>
            </a: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4" name="Line 10"/>
          <p:cNvSpPr/>
          <p:nvPr/>
        </p:nvSpPr>
        <p:spPr>
          <a:xfrm>
            <a:off x="256680" y="5084280"/>
            <a:ext cx="8410680" cy="360"/>
          </a:xfrm>
          <a:prstGeom prst="line">
            <a:avLst/>
          </a:prstGeom>
          <a:ln w="12600">
            <a:solidFill>
              <a:srgbClr val="8080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255" name="Table 11"/>
          <p:cNvGraphicFramePr/>
          <p:nvPr/>
        </p:nvGraphicFramePr>
        <p:xfrm>
          <a:off x="7623720" y="3365280"/>
          <a:ext cx="1519920" cy="1603800"/>
        </p:xfrm>
        <a:graphic>
          <a:graphicData uri="http://schemas.openxmlformats.org/drawingml/2006/table">
            <a:tbl>
              <a:tblPr/>
              <a:tblGrid>
                <a:gridCol w="1519920"/>
              </a:tblGrid>
              <a:tr h="1603800">
                <a:tc>
                  <a:txBody>
                    <a:bodyPr/>
                    <a:lstStyle/>
                    <a:p>
                      <a:pPr marL="147600" indent="-147240">
                        <a:lnSpc>
                          <a:spcPct val="97000"/>
                        </a:lnSpc>
                        <a:buClr>
                          <a:srgbClr val="000000"/>
                        </a:buClr>
                        <a:buSzPct val="75000"/>
                        <a:buFont typeface="Symbol"/>
                        <a:buChar char=""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Имя: Максимов Александр Сергеевич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marL="147600" indent="-147240">
                        <a:lnSpc>
                          <a:spcPct val="97000"/>
                        </a:lnSpc>
                        <a:buClr>
                          <a:srgbClr val="000000"/>
                        </a:buClr>
                        <a:buSzPct val="75000"/>
                        <a:buFont typeface="Symbol"/>
                        <a:buChar char=""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Роль: Помощь со стратегией развития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marL="147600" indent="-147240">
                        <a:lnSpc>
                          <a:spcPct val="97000"/>
                        </a:lnSpc>
                        <a:buClr>
                          <a:srgbClr val="000000"/>
                        </a:buClr>
                        <a:buSzPct val="75000"/>
                        <a:buFont typeface="Symbol"/>
                        <a:buChar char=""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Опыт: Трансфер инноваций, международная продажа инновационных технологий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5640" marR="35640"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56" name="Table 12"/>
          <p:cNvGraphicFramePr/>
          <p:nvPr>
            <p:extLst>
              <p:ext uri="{D42A27DB-BD31-4B8C-83A1-F6EECF244321}">
                <p14:modId xmlns:p14="http://schemas.microsoft.com/office/powerpoint/2010/main" val="3527259276"/>
              </p:ext>
            </p:extLst>
          </p:nvPr>
        </p:nvGraphicFramePr>
        <p:xfrm>
          <a:off x="6804360" y="5221800"/>
          <a:ext cx="2159640" cy="1447560"/>
        </p:xfrm>
        <a:graphic>
          <a:graphicData uri="http://schemas.openxmlformats.org/drawingml/2006/table">
            <a:tbl>
              <a:tblPr/>
              <a:tblGrid>
                <a:gridCol w="2159640"/>
              </a:tblGrid>
              <a:tr h="1447560">
                <a:tc>
                  <a:txBody>
                    <a:bodyPr/>
                    <a:lstStyle/>
                    <a:p>
                      <a:pPr marL="147600" indent="-147240">
                        <a:lnSpc>
                          <a:spcPct val="97000"/>
                        </a:lnSpc>
                        <a:buClr>
                          <a:srgbClr val="000000"/>
                        </a:buClr>
                        <a:buSzPct val="75000"/>
                        <a:buFont typeface="Symbol"/>
                        <a:buChar char=""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Имя: Стадлер Владимир Владимирович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marL="147600" indent="-147240">
                        <a:lnSpc>
                          <a:spcPct val="97000"/>
                        </a:lnSpc>
                        <a:buClr>
                          <a:srgbClr val="000000"/>
                        </a:buClr>
                        <a:buSzPct val="75000"/>
                        <a:buFont typeface="Symbol"/>
                        <a:buChar char=""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Роль: Эксперт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marL="147600" indent="-147240">
                        <a:lnSpc>
                          <a:spcPct val="97000"/>
                        </a:lnSpc>
                        <a:buClr>
                          <a:srgbClr val="000000"/>
                        </a:buClr>
                        <a:buSzPct val="75000"/>
                        <a:buFont typeface="Symbol"/>
                        <a:buChar char=""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Опыт: Член президиума Федерации Анестезиологов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России, доцент кафедры анестезиологии, реаниматологии и скорой медицинской помощи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5640" marR="35640"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57" name="Picture 56"/>
          <p:cNvPicPr/>
          <p:nvPr/>
        </p:nvPicPr>
        <p:blipFill>
          <a:blip r:embed="rId3"/>
          <a:stretch/>
        </p:blipFill>
        <p:spPr>
          <a:xfrm>
            <a:off x="256680" y="3320716"/>
            <a:ext cx="1211760" cy="1211760"/>
          </a:xfrm>
          <a:prstGeom prst="rect">
            <a:avLst/>
          </a:prstGeom>
          <a:ln w="9360">
            <a:noFill/>
          </a:ln>
        </p:spPr>
      </p:pic>
      <p:pic>
        <p:nvPicPr>
          <p:cNvPr id="258" name="Picture 58"/>
          <p:cNvPicPr/>
          <p:nvPr/>
        </p:nvPicPr>
        <p:blipFill>
          <a:blip r:embed="rId4"/>
          <a:stretch/>
        </p:blipFill>
        <p:spPr>
          <a:xfrm>
            <a:off x="4529520" y="5189400"/>
            <a:ext cx="2137320" cy="1334520"/>
          </a:xfrm>
          <a:prstGeom prst="rect">
            <a:avLst/>
          </a:prstGeom>
          <a:ln w="9360">
            <a:noFill/>
          </a:ln>
        </p:spPr>
      </p:pic>
      <p:pic>
        <p:nvPicPr>
          <p:cNvPr id="259" name="Picture 59"/>
          <p:cNvPicPr/>
          <p:nvPr/>
        </p:nvPicPr>
        <p:blipFill>
          <a:blip r:embed="rId5"/>
          <a:stretch/>
        </p:blipFill>
        <p:spPr>
          <a:xfrm>
            <a:off x="3770640" y="3402360"/>
            <a:ext cx="1374120" cy="1117080"/>
          </a:xfrm>
          <a:prstGeom prst="rect">
            <a:avLst/>
          </a:prstGeom>
          <a:ln w="9360">
            <a:noFill/>
          </a:ln>
        </p:spPr>
      </p:pic>
      <p:pic>
        <p:nvPicPr>
          <p:cNvPr id="260" name="Picture 60"/>
          <p:cNvPicPr/>
          <p:nvPr/>
        </p:nvPicPr>
        <p:blipFill>
          <a:blip r:embed="rId6"/>
          <a:stretch/>
        </p:blipFill>
        <p:spPr>
          <a:xfrm>
            <a:off x="216331" y="1950300"/>
            <a:ext cx="1175040" cy="887040"/>
          </a:xfrm>
          <a:prstGeom prst="rect">
            <a:avLst/>
          </a:prstGeom>
          <a:ln w="9360">
            <a:noFill/>
          </a:ln>
        </p:spPr>
      </p:pic>
      <p:pic>
        <p:nvPicPr>
          <p:cNvPr id="261" name="Picture 61"/>
          <p:cNvPicPr/>
          <p:nvPr/>
        </p:nvPicPr>
        <p:blipFill>
          <a:blip r:embed="rId7"/>
          <a:stretch/>
        </p:blipFill>
        <p:spPr>
          <a:xfrm>
            <a:off x="218700" y="836490"/>
            <a:ext cx="1175040" cy="1000800"/>
          </a:xfrm>
          <a:prstGeom prst="rect">
            <a:avLst/>
          </a:prstGeom>
          <a:ln w="9360">
            <a:noFill/>
          </a:ln>
        </p:spPr>
      </p:pic>
      <p:pic>
        <p:nvPicPr>
          <p:cNvPr id="262" name="Рисунок 2"/>
          <p:cNvPicPr/>
          <p:nvPr/>
        </p:nvPicPr>
        <p:blipFill>
          <a:blip r:embed="rId8"/>
          <a:stretch/>
        </p:blipFill>
        <p:spPr>
          <a:xfrm>
            <a:off x="6400440" y="3392280"/>
            <a:ext cx="1197360" cy="1055520"/>
          </a:xfrm>
          <a:prstGeom prst="rect">
            <a:avLst/>
          </a:prstGeom>
          <a:ln w="9360">
            <a:noFill/>
          </a:ln>
        </p:spPr>
      </p:pic>
      <p:pic>
        <p:nvPicPr>
          <p:cNvPr id="263" name="Picture 57"/>
          <p:cNvPicPr/>
          <p:nvPr/>
        </p:nvPicPr>
        <p:blipFill>
          <a:blip r:embed="rId9"/>
          <a:stretch/>
        </p:blipFill>
        <p:spPr>
          <a:xfrm>
            <a:off x="256680" y="5221800"/>
            <a:ext cx="1623600" cy="1375920"/>
          </a:xfrm>
          <a:prstGeom prst="rect">
            <a:avLst/>
          </a:prstGeom>
          <a:ln w="9360">
            <a:noFill/>
          </a:ln>
        </p:spPr>
      </p:pic>
      <p:graphicFrame>
        <p:nvGraphicFramePr>
          <p:cNvPr id="264" name="Table 13"/>
          <p:cNvGraphicFramePr/>
          <p:nvPr/>
        </p:nvGraphicFramePr>
        <p:xfrm>
          <a:off x="2128680" y="5221800"/>
          <a:ext cx="2156400" cy="1391760"/>
        </p:xfrm>
        <a:graphic>
          <a:graphicData uri="http://schemas.openxmlformats.org/drawingml/2006/table">
            <a:tbl>
              <a:tblPr/>
              <a:tblGrid>
                <a:gridCol w="2156400"/>
              </a:tblGrid>
              <a:tr h="1391760">
                <a:tc>
                  <a:txBody>
                    <a:bodyPr/>
                    <a:lstStyle/>
                    <a:p>
                      <a:pPr marL="147600" indent="-147240">
                        <a:lnSpc>
                          <a:spcPct val="97000"/>
                        </a:lnSpc>
                        <a:buClr>
                          <a:srgbClr val="000000"/>
                        </a:buClr>
                        <a:buSzPct val="75000"/>
                        <a:buFont typeface="Symbol"/>
                        <a:buChar char=""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Имя: Пожарнова Елена Юрьевна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marL="147600" indent="-147240">
                        <a:lnSpc>
                          <a:spcPct val="97000"/>
                        </a:lnSpc>
                        <a:buClr>
                          <a:srgbClr val="000000"/>
                        </a:buClr>
                        <a:buSzPct val="75000"/>
                        <a:buFont typeface="Symbol"/>
                        <a:buChar char=""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Роль: Помощь со стратегией развития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marL="147600" indent="-147240">
                        <a:lnSpc>
                          <a:spcPct val="97000"/>
                        </a:lnSpc>
                        <a:buClr>
                          <a:srgbClr val="000000"/>
                        </a:buClr>
                        <a:buSzPct val="75000"/>
                        <a:buFont typeface="Symbol"/>
                        <a:buChar char=""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Опыт: Исполнительный директор Фонда содействия развитию венчурных инвестиций Самарской области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5640" marR="35640"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Picture 13"/>
          <p:cNvPicPr/>
          <p:nvPr/>
        </p:nvPicPr>
        <p:blipFill>
          <a:blip r:embed="rId3"/>
          <a:stretch/>
        </p:blipFill>
        <p:spPr>
          <a:xfrm>
            <a:off x="26640" y="1772816"/>
            <a:ext cx="3897000" cy="2624224"/>
          </a:xfrm>
          <a:prstGeom prst="rect">
            <a:avLst/>
          </a:prstGeom>
          <a:ln w="9360">
            <a:noFill/>
          </a:ln>
        </p:spPr>
      </p:pic>
      <p:sp>
        <p:nvSpPr>
          <p:cNvPr id="266" name="TextShape 1"/>
          <p:cNvSpPr txBox="1"/>
          <p:nvPr/>
        </p:nvSpPr>
        <p:spPr>
          <a:xfrm>
            <a:off x="3251880" y="188640"/>
            <a:ext cx="5842440" cy="1332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3600" b="1" strike="noStrike" spc="-1">
                <a:solidFill>
                  <a:srgbClr val="558ED5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Актуальность и эпидемиология</a:t>
            </a:r>
            <a:endParaRPr lang="ru-RU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67" name="Picture 12"/>
          <p:cNvPicPr/>
          <p:nvPr/>
        </p:nvPicPr>
        <p:blipFill>
          <a:blip r:embed="rId4"/>
          <a:stretch/>
        </p:blipFill>
        <p:spPr>
          <a:xfrm>
            <a:off x="26640" y="21600"/>
            <a:ext cx="2385120" cy="1751216"/>
          </a:xfrm>
          <a:prstGeom prst="rect">
            <a:avLst/>
          </a:prstGeom>
          <a:ln w="9360">
            <a:noFill/>
          </a:ln>
        </p:spPr>
      </p:pic>
      <p:sp>
        <p:nvSpPr>
          <p:cNvPr id="268" name="CustomShape 2"/>
          <p:cNvSpPr/>
          <p:nvPr/>
        </p:nvSpPr>
        <p:spPr>
          <a:xfrm>
            <a:off x="4068000" y="1556640"/>
            <a:ext cx="4968360" cy="43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marL="285840" indent="-285480">
              <a:lnSpc>
                <a:spcPct val="100000"/>
              </a:lnSpc>
              <a:spcBef>
                <a:spcPts val="601"/>
              </a:spcBef>
              <a:buClr>
                <a:srgbClr val="D9D9D9"/>
              </a:buClr>
              <a:buFont typeface="Arial"/>
              <a:buChar char="•"/>
            </a:pPr>
            <a:r>
              <a:rPr lang="ru-RU" sz="2000" b="0" strike="noStrike" spc="-1" dirty="0">
                <a:solidFill>
                  <a:srgbClr val="D9D9D9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Продленная интубация трахеи и ИВЛ является причиной возникновения постинтубационных осложнений различной степени тяжести в гортани и трахее, бронхолегочной системе у 100% больных¹. Профилактика рубцового стеноза трахеи (РСТ) в отделениях реанимации и интенсивной терапии в настоящее время недостаточна. </a:t>
            </a:r>
            <a:endParaRPr lang="ru-RU" sz="20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spcBef>
                <a:spcPts val="601"/>
              </a:spcBef>
              <a:buClr>
                <a:srgbClr val="D9D9D9"/>
              </a:buClr>
              <a:buFont typeface="Arial"/>
              <a:buChar char="•"/>
            </a:pPr>
            <a:r>
              <a:rPr lang="ru-RU" sz="2000" b="0" strike="noStrike" spc="-1" dirty="0">
                <a:solidFill>
                  <a:srgbClr val="D9D9D9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Для ее решения требуется принципиально новые подходы, но проводимая реформа все еще не принесла желаемых результатов².</a:t>
            </a:r>
            <a:endParaRPr lang="ru-RU" sz="20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0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69" name="Picture 17"/>
          <p:cNvPicPr/>
          <p:nvPr/>
        </p:nvPicPr>
        <p:blipFill>
          <a:blip r:embed="rId5"/>
          <a:stretch/>
        </p:blipFill>
        <p:spPr>
          <a:xfrm>
            <a:off x="661320" y="4397040"/>
            <a:ext cx="2590200" cy="2382120"/>
          </a:xfrm>
          <a:prstGeom prst="rect">
            <a:avLst/>
          </a:prstGeom>
          <a:ln w="9360">
            <a:noFill/>
          </a:ln>
        </p:spPr>
      </p:pic>
      <p:sp>
        <p:nvSpPr>
          <p:cNvPr id="270" name="CustomShape 3"/>
          <p:cNvSpPr/>
          <p:nvPr/>
        </p:nvSpPr>
        <p:spPr>
          <a:xfrm>
            <a:off x="3780000" y="5733360"/>
            <a:ext cx="4968360" cy="835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1" name="CustomShape 4"/>
          <p:cNvSpPr/>
          <p:nvPr/>
        </p:nvSpPr>
        <p:spPr>
          <a:xfrm>
            <a:off x="3348000" y="5733360"/>
            <a:ext cx="5688360" cy="1185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200" b="0" strike="noStrike" spc="-1">
                <a:solidFill>
                  <a:srgbClr val="D9D9D9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¹Кирасирова, Е.А. Особенности интенсивного лечения больных, перенесших трахеостомию // Общая    реаниматология. – 2015. – № 11; 6. – С. 69 – 78.</a:t>
            </a:r>
            <a:endParaRPr lang="ru-RU" sz="1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b="0" strike="noStrike" spc="-1">
                <a:solidFill>
                  <a:srgbClr val="D9D9D9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² Паршин В.Д. Постреанимационный рубцовый стеноз трахеи. Современное состояние проблемы – успехи, надежды и разочарования // Анестезиология и реаниматология. 2016; 61. – С. 360 – 366.</a:t>
            </a:r>
            <a:endParaRPr lang="ru-RU" sz="1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" name="Picture 12" descr="IMG_20180711_11300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2" r="5124"/>
          <a:stretch>
            <a:fillRect/>
          </a:stretch>
        </p:blipFill>
        <p:spPr bwMode="auto">
          <a:xfrm>
            <a:off x="2411760" y="21599"/>
            <a:ext cx="1589088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Picture 3"/>
          <p:cNvPicPr/>
          <p:nvPr/>
        </p:nvPicPr>
        <p:blipFill>
          <a:blip r:embed="rId2"/>
          <a:stretch/>
        </p:blipFill>
        <p:spPr>
          <a:xfrm>
            <a:off x="3112200" y="4013280"/>
            <a:ext cx="2016000" cy="2636640"/>
          </a:xfrm>
          <a:prstGeom prst="rect">
            <a:avLst/>
          </a:prstGeom>
          <a:ln>
            <a:noFill/>
          </a:ln>
        </p:spPr>
      </p:pic>
      <p:pic>
        <p:nvPicPr>
          <p:cNvPr id="273" name="Picture 7"/>
          <p:cNvPicPr/>
          <p:nvPr/>
        </p:nvPicPr>
        <p:blipFill>
          <a:blip r:embed="rId3"/>
          <a:stretch/>
        </p:blipFill>
        <p:spPr>
          <a:xfrm>
            <a:off x="5436000" y="4495680"/>
            <a:ext cx="1656000" cy="2016000"/>
          </a:xfrm>
          <a:prstGeom prst="rect">
            <a:avLst/>
          </a:prstGeom>
          <a:ln w="9360">
            <a:noFill/>
          </a:ln>
        </p:spPr>
      </p:pic>
      <p:pic>
        <p:nvPicPr>
          <p:cNvPr id="274" name="Рисунок 12"/>
          <p:cNvPicPr/>
          <p:nvPr/>
        </p:nvPicPr>
        <p:blipFill>
          <a:blip r:embed="rId4"/>
          <a:stretch/>
        </p:blipFill>
        <p:spPr>
          <a:xfrm>
            <a:off x="6372360" y="7200"/>
            <a:ext cx="3099960" cy="5085000"/>
          </a:xfrm>
          <a:prstGeom prst="rect">
            <a:avLst/>
          </a:prstGeom>
          <a:ln>
            <a:noFill/>
          </a:ln>
        </p:spPr>
      </p:pic>
      <p:sp>
        <p:nvSpPr>
          <p:cNvPr id="275" name="TextShape 1"/>
          <p:cNvSpPr txBox="1"/>
          <p:nvPr/>
        </p:nvSpPr>
        <p:spPr>
          <a:xfrm>
            <a:off x="1691640" y="260640"/>
            <a:ext cx="5501520" cy="1142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3600" b="1" strike="noStrike" spc="-1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Существующие решения</a:t>
            </a:r>
            <a:endParaRPr lang="ru-RU" sz="3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6" name="TextShape 2"/>
          <p:cNvSpPr txBox="1"/>
          <p:nvPr/>
        </p:nvSpPr>
        <p:spPr>
          <a:xfrm>
            <a:off x="2627640" y="1196640"/>
            <a:ext cx="3816000" cy="3456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MythoVent от Westfalia </a:t>
            </a:r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G5 и IntelliCuff® от Hamilton</a:t>
            </a:r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TRACOE cpm и срс </a:t>
            </a:r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PressureEasy </a:t>
            </a:r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ручные манометры</a:t>
            </a:r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77" name="Picture 2"/>
          <p:cNvPicPr/>
          <p:nvPr/>
        </p:nvPicPr>
        <p:blipFill>
          <a:blip r:embed="rId5"/>
          <a:stretch/>
        </p:blipFill>
        <p:spPr>
          <a:xfrm>
            <a:off x="110520" y="367920"/>
            <a:ext cx="1868760" cy="3559320"/>
          </a:xfrm>
          <a:prstGeom prst="rect">
            <a:avLst/>
          </a:prstGeom>
          <a:ln>
            <a:noFill/>
          </a:ln>
        </p:spPr>
      </p:pic>
      <p:pic>
        <p:nvPicPr>
          <p:cNvPr id="278" name="Picture 8"/>
          <p:cNvPicPr/>
          <p:nvPr/>
        </p:nvPicPr>
        <p:blipFill>
          <a:blip r:embed="rId6"/>
          <a:stretch/>
        </p:blipFill>
        <p:spPr>
          <a:xfrm>
            <a:off x="7452360" y="5215320"/>
            <a:ext cx="1151640" cy="1381680"/>
          </a:xfrm>
          <a:prstGeom prst="rect">
            <a:avLst/>
          </a:prstGeom>
          <a:ln w="9360">
            <a:noFill/>
          </a:ln>
        </p:spPr>
      </p:pic>
      <p:pic>
        <p:nvPicPr>
          <p:cNvPr id="279" name="Рисунок 13"/>
          <p:cNvPicPr/>
          <p:nvPr/>
        </p:nvPicPr>
        <p:blipFill>
          <a:blip r:embed="rId7"/>
          <a:stretch/>
        </p:blipFill>
        <p:spPr>
          <a:xfrm>
            <a:off x="467640" y="3909960"/>
            <a:ext cx="1813320" cy="284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Рисунок 3"/>
          <p:cNvPicPr/>
          <p:nvPr/>
        </p:nvPicPr>
        <p:blipFill>
          <a:blip r:embed="rId3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281" name="TextShape 1"/>
          <p:cNvSpPr txBox="1"/>
          <p:nvPr/>
        </p:nvSpPr>
        <p:spPr>
          <a:xfrm>
            <a:off x="2000160" y="0"/>
            <a:ext cx="3785760" cy="4284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Proxima Nova Bold"/>
              </a:rPr>
              <a:t>Текущее решение </a:t>
            </a:r>
            <a:r>
              <a:rPr lang="ru-RU" sz="16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Proxima Nova Bold"/>
              </a:rPr>
              <a:t>проблемы ларингомаляции </a:t>
            </a: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Proxima Nova Bold"/>
              </a:rPr>
              <a:t>– это тоже проблема.</a:t>
            </a:r>
            <a:endParaRPr lang="ru-RU" sz="1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82" name="CustomShape 2"/>
          <p:cNvSpPr/>
          <p:nvPr/>
        </p:nvSpPr>
        <p:spPr>
          <a:xfrm>
            <a:off x="8789040" y="6514200"/>
            <a:ext cx="182520" cy="2138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31680" rIns="63360" bIns="31680"/>
          <a:lstStyle/>
          <a:p>
            <a:pPr algn="ctr">
              <a:lnSpc>
                <a:spcPct val="100000"/>
              </a:lnSpc>
            </a:pPr>
            <a:fld id="{4FB1ECE1-BE3A-49CC-B8F6-324594A31A56}" type="slidenum">
              <a:rPr lang="ru-RU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Helvetica Light"/>
              </a:rPr>
              <a:t>5</a:t>
            </a:fld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TextShape 1"/>
          <p:cNvSpPr txBox="1"/>
          <p:nvPr/>
        </p:nvSpPr>
        <p:spPr>
          <a:xfrm>
            <a:off x="434160" y="188640"/>
            <a:ext cx="8290800" cy="1353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3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Наше решение </a:t>
            </a:r>
            <a:r>
              <a:rPr dirty="0"/>
              <a:t/>
            </a:r>
            <a:br>
              <a:rPr dirty="0"/>
            </a:br>
            <a:r>
              <a:rPr lang="ru-RU" sz="3600" b="1" strike="noStrike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система комплексной профилактики осложнений ИВЛ</a:t>
            </a:r>
            <a:endParaRPr lang="ru-RU" sz="3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84" name="Picture 7"/>
          <p:cNvPicPr/>
          <p:nvPr/>
        </p:nvPicPr>
        <p:blipFill>
          <a:blip r:embed="rId2"/>
          <a:stretch/>
        </p:blipFill>
        <p:spPr>
          <a:xfrm>
            <a:off x="467640" y="2061000"/>
            <a:ext cx="3312000" cy="1949400"/>
          </a:xfrm>
          <a:prstGeom prst="rect">
            <a:avLst/>
          </a:prstGeom>
          <a:ln w="9360">
            <a:noFill/>
          </a:ln>
        </p:spPr>
      </p:pic>
      <p:pic>
        <p:nvPicPr>
          <p:cNvPr id="285" name="Picture 8"/>
          <p:cNvPicPr/>
          <p:nvPr/>
        </p:nvPicPr>
        <p:blipFill>
          <a:blip r:embed="rId3"/>
          <a:stretch/>
        </p:blipFill>
        <p:spPr>
          <a:xfrm>
            <a:off x="483480" y="4221000"/>
            <a:ext cx="3312000" cy="2159640"/>
          </a:xfrm>
          <a:prstGeom prst="rect">
            <a:avLst/>
          </a:prstGeom>
          <a:ln w="9360">
            <a:noFill/>
          </a:ln>
        </p:spPr>
      </p:pic>
      <p:sp>
        <p:nvSpPr>
          <p:cNvPr id="286" name="CustomShape 2"/>
          <p:cNvSpPr/>
          <p:nvPr/>
        </p:nvSpPr>
        <p:spPr>
          <a:xfrm>
            <a:off x="297720" y="6477840"/>
            <a:ext cx="3651840" cy="379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Патенты РФ: 2 734 567С1, 2 733 970С1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7" name="TextShape 3"/>
          <p:cNvSpPr txBox="1"/>
          <p:nvPr/>
        </p:nvSpPr>
        <p:spPr>
          <a:xfrm>
            <a:off x="4068000" y="1740600"/>
            <a:ext cx="4866840" cy="3988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marL="285840" indent="-28548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lang="ru-RU" sz="1800" b="1" strike="noStrike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Прибор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, дополняющий любой аппарат ИВЛ, и </a:t>
            </a:r>
            <a:r>
              <a:rPr lang="ru-RU" sz="1800" b="1" strike="noStrike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специальные ЭТТ</a:t>
            </a:r>
            <a:r>
              <a:rPr lang="ru-RU" sz="1800" b="0" strike="noStrike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сЭТТ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), минимально воздействующие на голосовые связки.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lang="ru-RU" sz="1800" b="1" strike="noStrike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Приставка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регулирует давление в манжетах ЭТТ и ТТ в зависимости от фазы дыхательного цикла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lang="ru-RU" sz="1800" b="1" strike="noStrike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Специальные ЭТТ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– имеют  особую форму стенок в области голосовых связок, чтобы учитывать нестабильное перфузионное давление в сосудах тканей дыхательных путей в критических состояниях.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88" name="Picture 10"/>
          <p:cNvPicPr/>
          <p:nvPr/>
        </p:nvPicPr>
        <p:blipFill>
          <a:blip r:embed="rId4"/>
          <a:stretch/>
        </p:blipFill>
        <p:spPr>
          <a:xfrm>
            <a:off x="4068000" y="5877360"/>
            <a:ext cx="4866840" cy="93420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TextShape 1"/>
          <p:cNvSpPr txBox="1"/>
          <p:nvPr/>
        </p:nvSpPr>
        <p:spPr>
          <a:xfrm>
            <a:off x="611560" y="0"/>
            <a:ext cx="8085600" cy="4204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ru-RU" sz="23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Конкурентный анализ.</a:t>
            </a:r>
            <a:endParaRPr lang="ru-RU" sz="23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graphicFrame>
        <p:nvGraphicFramePr>
          <p:cNvPr id="290" name="Table 2"/>
          <p:cNvGraphicFramePr/>
          <p:nvPr>
            <p:extLst>
              <p:ext uri="{D42A27DB-BD31-4B8C-83A1-F6EECF244321}">
                <p14:modId xmlns:p14="http://schemas.microsoft.com/office/powerpoint/2010/main" val="789935406"/>
              </p:ext>
            </p:extLst>
          </p:nvPr>
        </p:nvGraphicFramePr>
        <p:xfrm>
          <a:off x="179512" y="404664"/>
          <a:ext cx="8713800" cy="6440516"/>
        </p:xfrm>
        <a:graphic>
          <a:graphicData uri="http://schemas.openxmlformats.org/drawingml/2006/table">
            <a:tbl>
              <a:tblPr/>
              <a:tblGrid>
                <a:gridCol w="2736304"/>
                <a:gridCol w="1368152"/>
                <a:gridCol w="1152128"/>
                <a:gridCol w="1224136"/>
                <a:gridCol w="1224136"/>
                <a:gridCol w="1008944"/>
              </a:tblGrid>
              <a:tr h="720080">
                <a:tc>
                  <a:txBody>
                    <a:bodyPr/>
                    <a:lstStyle/>
                    <a:p>
                      <a:endParaRPr lang="ru-RU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1400" b="1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Предла</a:t>
                      </a: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- 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1400" b="1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гаемая</a:t>
                      </a: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 система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TRACOE </a:t>
                      </a:r>
                      <a:r>
                        <a:rPr lang="ru-RU" sz="1400" b="1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cpm</a:t>
                      </a: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, Германия</a:t>
                      </a:r>
                      <a:endParaRPr lang="ru-RU" sz="1400" b="1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IntelliCuff®, </a:t>
                      </a:r>
                      <a:r>
                        <a:rPr lang="ru-RU" sz="1400" b="1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Hamilton</a:t>
                      </a: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, Швейцария</a:t>
                      </a:r>
                      <a:endParaRPr lang="ru-RU" sz="1400" b="1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1400" b="1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Hamilton</a:t>
                      </a: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 С6 и G5, Авента-М </a:t>
                      </a:r>
                      <a:endParaRPr lang="ru-RU" sz="1400" b="1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1400" b="1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Mythovent</a:t>
                      </a: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b="1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ms</a:t>
                      </a: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 Westfalia</a:t>
                      </a:r>
                      <a:endParaRPr lang="ru-RU" sz="1400" b="1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</a:tr>
              <a:tr h="669600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1.Автоматическое регулирование давления в манжете ЭТТ </a:t>
                      </a:r>
                      <a:endParaRPr lang="ru-RU" sz="1400" b="1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+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+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+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+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+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5280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2.Защита голосовых связок</a:t>
                      </a:r>
                      <a:endParaRPr lang="ru-RU" sz="1400" b="1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+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-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-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-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-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5928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3.Гибкость, </a:t>
                      </a: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наличие </a:t>
                      </a: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нескольких режимов работы</a:t>
                      </a:r>
                      <a:endParaRPr lang="ru-RU" sz="1400" b="1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+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-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-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+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-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83120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4.Возможность интеграции с любой системой ИВЛ </a:t>
                      </a:r>
                      <a:endParaRPr lang="ru-RU" sz="1400" b="1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+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+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-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-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-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83120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5. </a:t>
                      </a:r>
                      <a:r>
                        <a:rPr lang="en-US" sz="14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COUGH-</a:t>
                      </a: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маневр, или борьба </a:t>
                      </a: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с </a:t>
                      </a:r>
                      <a:r>
                        <a:rPr lang="ru-RU" sz="1400" b="1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мукостазом</a:t>
                      </a: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 («застоем» мокроты)</a:t>
                      </a:r>
                      <a:endParaRPr lang="ru-RU" sz="1400" b="1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+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-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-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-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-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83120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6. </a:t>
                      </a: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Возможность перемежающей </a:t>
                      </a: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ИВЛ с уменьшением мертвого </a:t>
                      </a: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пространства вентиляции</a:t>
                      </a:r>
                      <a:endParaRPr lang="ru-RU" sz="1400" b="1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+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-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-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-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-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96640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7</a:t>
                      </a: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. Цена </a:t>
                      </a: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(тыс. </a:t>
                      </a:r>
                      <a:r>
                        <a:rPr lang="ru-RU" sz="1400" b="1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руб</a:t>
                      </a: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,</a:t>
                      </a:r>
                      <a:r>
                        <a:rPr lang="ru-RU" sz="1400" b="1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 на 10.04.22)</a:t>
                      </a:r>
                      <a:endParaRPr lang="ru-RU" sz="1400" b="1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363"/>
                        </a:spcBef>
                      </a:pP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250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363"/>
                        </a:spcBef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90 - 150</a:t>
                      </a:r>
                      <a:endParaRPr lang="ru-RU" sz="1400" b="1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250</a:t>
                      </a:r>
                      <a:endParaRPr lang="ru-RU" sz="1400" b="1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2500-6500</a:t>
                      </a:r>
                      <a:endParaRPr lang="ru-RU" sz="1400" b="1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363"/>
                        </a:spcBef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5000</a:t>
                      </a:r>
                      <a:endParaRPr lang="ru-RU" sz="1400" b="1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96640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</a:pP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8. Наличие РУ в РФ</a:t>
                      </a:r>
                      <a:endParaRPr lang="ru-RU" sz="1400" b="1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363"/>
                        </a:spcBef>
                      </a:pPr>
                      <a:r>
                        <a:rPr lang="ru-RU" sz="2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-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363"/>
                        </a:spcBef>
                      </a:pPr>
                      <a:r>
                        <a:rPr lang="ru-RU" sz="2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-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+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+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363"/>
                        </a:spcBef>
                      </a:pPr>
                      <a:r>
                        <a:rPr lang="ru-RU" sz="2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+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710328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</a:pP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9. Наличие в </a:t>
                      </a: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клинических рекомендациях, перечне ОМС, </a:t>
                      </a: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ВМП</a:t>
                      </a:r>
                      <a:endParaRPr lang="ru-RU" sz="1400" b="1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363"/>
                        </a:spcBef>
                      </a:pPr>
                      <a:r>
                        <a:rPr lang="ru-RU" sz="24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-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363"/>
                        </a:spcBef>
                      </a:pPr>
                      <a:r>
                        <a:rPr lang="ru-RU" sz="2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-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-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-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363"/>
                        </a:spcBef>
                      </a:pPr>
                      <a:r>
                        <a:rPr lang="ru-RU" sz="2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-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3448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</a:pP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10. Снижение эффективности в 2,7 раза ввиду необходимости трахеостомии</a:t>
                      </a:r>
                      <a:endParaRPr lang="ru-RU" sz="1400" b="1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>
                      <a:solidFill>
                        <a:srgbClr val="000000"/>
                      </a:solidFill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363"/>
                        </a:spcBef>
                      </a:pPr>
                      <a:r>
                        <a:rPr lang="ru-RU" sz="24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ru-RU" sz="2400" b="1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363"/>
                        </a:spcBef>
                      </a:pPr>
                      <a:r>
                        <a:rPr lang="ru-RU" sz="24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363"/>
                        </a:spcBef>
                      </a:pPr>
                      <a:r>
                        <a:rPr lang="ru-RU" sz="24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>
                      <a:solidFill>
                        <a:srgbClr val="000000"/>
                      </a:solidFill>
                    </a:lnR>
                    <a:lnT w="11520">
                      <a:solidFill>
                        <a:srgbClr val="000000"/>
                      </a:solidFill>
                    </a:lnT>
                    <a:lnB w="1152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CustomShape 1"/>
          <p:cNvSpPr/>
          <p:nvPr/>
        </p:nvSpPr>
        <p:spPr>
          <a:xfrm>
            <a:off x="514800" y="404640"/>
            <a:ext cx="4704840" cy="5832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marL="285840" indent="-285480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ru-RU" sz="23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Разработанный прибор дополнит любой вентилятор функциями «экспертных» аппаратов ИВЛ. </a:t>
            </a:r>
            <a:endParaRPr lang="ru-RU" sz="2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ru-RU" sz="23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Использование комплекса «прибор + сЭТТ» позволят вентилировать БЕЗ ларингомаляции, БЕЗ трахеомаляции, БЕЗ трахеостомии, с минимальной санацией, легкой экстубацией. </a:t>
            </a:r>
            <a:endParaRPr lang="ru-RU" sz="2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ru-RU" sz="23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 одном из режимов работы прибор будет решать проблему мукостаза, обеспечивая естественную санацию трахеи, и снижая риск ВАП. (COUGH-маневр)</a:t>
            </a:r>
            <a:endParaRPr lang="ru-RU" sz="2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92" name="Picture 3"/>
          <p:cNvPicPr/>
          <p:nvPr/>
        </p:nvPicPr>
        <p:blipFill>
          <a:blip r:embed="rId2"/>
          <a:stretch/>
        </p:blipFill>
        <p:spPr>
          <a:xfrm>
            <a:off x="5589000" y="116640"/>
            <a:ext cx="3384000" cy="2167920"/>
          </a:xfrm>
          <a:prstGeom prst="rect">
            <a:avLst/>
          </a:prstGeom>
          <a:ln>
            <a:noFill/>
          </a:ln>
        </p:spPr>
      </p:pic>
      <p:pic>
        <p:nvPicPr>
          <p:cNvPr id="293" name="Picture 2"/>
          <p:cNvPicPr/>
          <p:nvPr/>
        </p:nvPicPr>
        <p:blipFill>
          <a:blip r:embed="rId3"/>
          <a:stretch/>
        </p:blipFill>
        <p:spPr>
          <a:xfrm>
            <a:off x="5580000" y="2284920"/>
            <a:ext cx="3384000" cy="2117160"/>
          </a:xfrm>
          <a:prstGeom prst="rect">
            <a:avLst/>
          </a:prstGeom>
          <a:ln>
            <a:noFill/>
          </a:ln>
        </p:spPr>
      </p:pic>
      <p:pic>
        <p:nvPicPr>
          <p:cNvPr id="294" name="Picture 2"/>
          <p:cNvPicPr/>
          <p:nvPr/>
        </p:nvPicPr>
        <p:blipFill>
          <a:blip r:embed="rId4"/>
          <a:stretch/>
        </p:blipFill>
        <p:spPr>
          <a:xfrm>
            <a:off x="5580000" y="4581000"/>
            <a:ext cx="3384000" cy="2245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TextShape 1"/>
          <p:cNvSpPr txBox="1"/>
          <p:nvPr/>
        </p:nvSpPr>
        <p:spPr>
          <a:xfrm>
            <a:off x="457200" y="204654"/>
            <a:ext cx="8228880" cy="1142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3600" b="1" strike="noStrike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Достигнуты </a:t>
            </a:r>
            <a:r>
              <a:rPr lang="ru-RU" sz="3600" b="1" strike="noStrike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договоренности с производителями</a:t>
            </a:r>
            <a:endParaRPr lang="ru-RU" sz="3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6" name="TextShape 2"/>
          <p:cNvSpPr txBox="1"/>
          <p:nvPr/>
        </p:nvSpPr>
        <p:spPr>
          <a:xfrm>
            <a:off x="457200" y="1632147"/>
            <a:ext cx="3682440" cy="16448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АО «УПЗ»  КРЭТ </a:t>
            </a:r>
          </a:p>
          <a:p>
            <a:pPr algn="ctr"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(входит в ГК </a:t>
            </a:r>
            <a:r>
              <a:rPr lang="ru-RU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Ростех</a:t>
            </a: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) – производственная база для прибора</a:t>
            </a:r>
          </a:p>
          <a:p>
            <a:pPr algn="ctr">
              <a:lnSpc>
                <a:spcPct val="100000"/>
              </a:lnSpc>
            </a:pP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97" name="Picture 3"/>
          <p:cNvPicPr/>
          <p:nvPr/>
        </p:nvPicPr>
        <p:blipFill>
          <a:blip r:embed="rId2"/>
          <a:stretch/>
        </p:blipFill>
        <p:spPr>
          <a:xfrm>
            <a:off x="144000" y="3562200"/>
            <a:ext cx="4427640" cy="3174840"/>
          </a:xfrm>
          <a:prstGeom prst="rect">
            <a:avLst/>
          </a:prstGeom>
          <a:ln>
            <a:noFill/>
          </a:ln>
        </p:spPr>
      </p:pic>
      <p:pic>
        <p:nvPicPr>
          <p:cNvPr id="298" name="Picture 2"/>
          <p:cNvPicPr/>
          <p:nvPr/>
        </p:nvPicPr>
        <p:blipFill>
          <a:blip r:embed="rId3"/>
          <a:stretch/>
        </p:blipFill>
        <p:spPr>
          <a:xfrm>
            <a:off x="4795920" y="3573000"/>
            <a:ext cx="4187880" cy="3152880"/>
          </a:xfrm>
          <a:prstGeom prst="rect">
            <a:avLst/>
          </a:prstGeom>
          <a:ln>
            <a:noFill/>
          </a:ln>
        </p:spPr>
      </p:pic>
      <p:sp>
        <p:nvSpPr>
          <p:cNvPr id="299" name="CustomShape 3"/>
          <p:cNvSpPr/>
          <p:nvPr/>
        </p:nvSpPr>
        <p:spPr>
          <a:xfrm>
            <a:off x="4783117" y="1632147"/>
            <a:ext cx="4187880" cy="1644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ООО «</a:t>
            </a:r>
            <a:r>
              <a:rPr lang="ru-RU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Энспиромед</a:t>
            </a: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»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(группа компаний «</a:t>
            </a:r>
            <a:r>
              <a:rPr lang="ru-RU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МедИнж</a:t>
            </a: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») – производственная база для расходного материала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Picture 2"/>
          <p:cNvPicPr/>
          <p:nvPr/>
        </p:nvPicPr>
        <p:blipFill>
          <a:blip r:embed="rId2"/>
          <a:stretch/>
        </p:blipFill>
        <p:spPr>
          <a:xfrm>
            <a:off x="4132080" y="783720"/>
            <a:ext cx="5003640" cy="6023160"/>
          </a:xfrm>
          <a:prstGeom prst="rect">
            <a:avLst/>
          </a:prstGeom>
          <a:ln w="9360">
            <a:noFill/>
          </a:ln>
        </p:spPr>
      </p:pic>
      <p:pic>
        <p:nvPicPr>
          <p:cNvPr id="301" name="Рисунок 4"/>
          <p:cNvPicPr/>
          <p:nvPr/>
        </p:nvPicPr>
        <p:blipFill>
          <a:blip r:embed="rId3"/>
          <a:stretch/>
        </p:blipFill>
        <p:spPr>
          <a:xfrm>
            <a:off x="251640" y="702000"/>
            <a:ext cx="4292280" cy="6071760"/>
          </a:xfrm>
          <a:prstGeom prst="rect">
            <a:avLst/>
          </a:prstGeom>
          <a:ln>
            <a:noFill/>
          </a:ln>
        </p:spPr>
      </p:pic>
      <p:sp>
        <p:nvSpPr>
          <p:cNvPr id="302" name="CustomShape 1"/>
          <p:cNvSpPr/>
          <p:nvPr/>
        </p:nvSpPr>
        <p:spPr>
          <a:xfrm>
            <a:off x="251640" y="0"/>
            <a:ext cx="856872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Заключения ведущих российских производителей анестезиологического и реанимационного оборудования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3" name="Рисунок 2"/>
          <p:cNvPicPr/>
          <p:nvPr/>
        </p:nvPicPr>
        <p:blipFill>
          <a:blip r:embed="rId4"/>
          <a:stretch/>
        </p:blipFill>
        <p:spPr>
          <a:xfrm>
            <a:off x="4752000" y="692640"/>
            <a:ext cx="4392000" cy="61653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Picture 2"/>
          <p:cNvPicPr/>
          <p:nvPr/>
        </p:nvPicPr>
        <p:blipFill>
          <a:blip r:embed="rId2"/>
          <a:stretch/>
        </p:blipFill>
        <p:spPr>
          <a:xfrm>
            <a:off x="21600" y="692640"/>
            <a:ext cx="4324320" cy="6165000"/>
          </a:xfrm>
          <a:prstGeom prst="rect">
            <a:avLst/>
          </a:prstGeom>
          <a:ln>
            <a:noFill/>
          </a:ln>
        </p:spPr>
      </p:pic>
      <p:pic>
        <p:nvPicPr>
          <p:cNvPr id="305" name="Picture 3"/>
          <p:cNvPicPr/>
          <p:nvPr/>
        </p:nvPicPr>
        <p:blipFill>
          <a:blip r:embed="rId3"/>
          <a:stretch/>
        </p:blipFill>
        <p:spPr>
          <a:xfrm>
            <a:off x="4800240" y="692640"/>
            <a:ext cx="4323960" cy="6164280"/>
          </a:xfrm>
          <a:prstGeom prst="rect">
            <a:avLst/>
          </a:prstGeom>
          <a:ln>
            <a:noFill/>
          </a:ln>
        </p:spPr>
      </p:pic>
      <p:sp>
        <p:nvSpPr>
          <p:cNvPr id="306" name="CustomShape 1"/>
          <p:cNvSpPr/>
          <p:nvPr/>
        </p:nvSpPr>
        <p:spPr>
          <a:xfrm>
            <a:off x="107640" y="44640"/>
            <a:ext cx="885672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Поддержка регионального оператора фонда «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Сколково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»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и Фонда содействия инновациям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TextShape 1"/>
          <p:cNvSpPr txBox="1"/>
          <p:nvPr/>
        </p:nvSpPr>
        <p:spPr>
          <a:xfrm>
            <a:off x="1546560" y="25560"/>
            <a:ext cx="5616360" cy="7966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Участники проекта</a:t>
            </a:r>
          </a:p>
        </p:txBody>
      </p:sp>
      <p:sp>
        <p:nvSpPr>
          <p:cNvPr id="308" name="CustomShape 2"/>
          <p:cNvSpPr/>
          <p:nvPr/>
        </p:nvSpPr>
        <p:spPr>
          <a:xfrm>
            <a:off x="6444720" y="855000"/>
            <a:ext cx="2698920" cy="123372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  <a:spcBef>
                <a:spcPts val="320"/>
              </a:spcBef>
            </a:pP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ООО «</a:t>
            </a:r>
            <a:r>
              <a:rPr lang="ru-RU" sz="16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Энспиромед</a:t>
            </a: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» (группа компаний «</a:t>
            </a:r>
            <a:r>
              <a:rPr lang="ru-RU" sz="16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МедИнж</a:t>
            </a: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») – производственная база для расходного материала.</a:t>
            </a:r>
          </a:p>
        </p:txBody>
      </p:sp>
      <p:sp>
        <p:nvSpPr>
          <p:cNvPr id="309" name="CustomShape 3"/>
          <p:cNvSpPr/>
          <p:nvPr/>
        </p:nvSpPr>
        <p:spPr>
          <a:xfrm>
            <a:off x="29160" y="822240"/>
            <a:ext cx="3034080" cy="123372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320"/>
              </a:spcBef>
            </a:pP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АО «УПЗ»  КРЭТ (входит в ГК </a:t>
            </a:r>
            <a:r>
              <a:rPr lang="ru-RU" sz="16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Ростех</a:t>
            </a: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) – производственная база для прибора.</a:t>
            </a:r>
          </a:p>
          <a:p>
            <a:pPr>
              <a:lnSpc>
                <a:spcPct val="100000"/>
              </a:lnSpc>
              <a:spcBef>
                <a:spcPts val="241"/>
              </a:spcBef>
            </a:pPr>
            <a:endParaRPr lang="ru-RU" sz="1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0" name="CustomShape 4"/>
          <p:cNvSpPr/>
          <p:nvPr/>
        </p:nvSpPr>
        <p:spPr>
          <a:xfrm>
            <a:off x="-9360" y="4106880"/>
            <a:ext cx="9118440" cy="82908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marL="343080" indent="-34272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ГБУЗ СОКОД, ГБУЗ СОДИБ, ГБУЗ СОКБ им. В.Д. Середавина, ГАУЗ ГКБ им. Н.И. Пирогова </a:t>
            </a:r>
          </a:p>
          <a:p>
            <a:pPr marL="343080" indent="-34272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Апробация и наработка клинических данных для последующих публикаций и информационного сопровождения</a:t>
            </a:r>
          </a:p>
        </p:txBody>
      </p:sp>
      <p:sp>
        <p:nvSpPr>
          <p:cNvPr id="311" name="CustomShape 5"/>
          <p:cNvSpPr/>
          <p:nvPr/>
        </p:nvSpPr>
        <p:spPr>
          <a:xfrm>
            <a:off x="179640" y="1351440"/>
            <a:ext cx="8856720" cy="4525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2" name="CustomShape 6"/>
          <p:cNvSpPr/>
          <p:nvPr/>
        </p:nvSpPr>
        <p:spPr>
          <a:xfrm>
            <a:off x="3071520" y="839880"/>
            <a:ext cx="3369240" cy="123372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320"/>
              </a:spcBef>
            </a:pP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ООО «Тритон – </a:t>
            </a:r>
            <a:r>
              <a:rPr lang="ru-RU" sz="16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Электроникс</a:t>
            </a: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», крупнейший производитель медицинской техники в России - консультативная помощь.</a:t>
            </a:r>
          </a:p>
        </p:txBody>
      </p:sp>
      <p:pic>
        <p:nvPicPr>
          <p:cNvPr id="313" name="Picture 2"/>
          <p:cNvPicPr/>
          <p:nvPr/>
        </p:nvPicPr>
        <p:blipFill>
          <a:blip r:embed="rId2"/>
          <a:stretch/>
        </p:blipFill>
        <p:spPr>
          <a:xfrm>
            <a:off x="6455520" y="2055240"/>
            <a:ext cx="2677320" cy="2051640"/>
          </a:xfrm>
          <a:prstGeom prst="rect">
            <a:avLst/>
          </a:prstGeom>
          <a:ln>
            <a:noFill/>
          </a:ln>
        </p:spPr>
      </p:pic>
      <p:pic>
        <p:nvPicPr>
          <p:cNvPr id="314" name="Picture 3"/>
          <p:cNvPicPr/>
          <p:nvPr/>
        </p:nvPicPr>
        <p:blipFill>
          <a:blip r:embed="rId3"/>
          <a:stretch/>
        </p:blipFill>
        <p:spPr>
          <a:xfrm>
            <a:off x="12600" y="2056320"/>
            <a:ext cx="3034080" cy="2050200"/>
          </a:xfrm>
          <a:prstGeom prst="rect">
            <a:avLst/>
          </a:prstGeom>
          <a:ln>
            <a:noFill/>
          </a:ln>
        </p:spPr>
      </p:pic>
      <p:pic>
        <p:nvPicPr>
          <p:cNvPr id="315" name="Picture 4"/>
          <p:cNvPicPr/>
          <p:nvPr/>
        </p:nvPicPr>
        <p:blipFill>
          <a:blip r:embed="rId4"/>
          <a:stretch/>
        </p:blipFill>
        <p:spPr>
          <a:xfrm>
            <a:off x="3049200" y="2055240"/>
            <a:ext cx="3405960" cy="2051640"/>
          </a:xfrm>
          <a:prstGeom prst="rect">
            <a:avLst/>
          </a:prstGeom>
          <a:ln>
            <a:noFill/>
          </a:ln>
        </p:spPr>
      </p:pic>
      <p:pic>
        <p:nvPicPr>
          <p:cNvPr id="316" name="Picture 5"/>
          <p:cNvPicPr/>
          <p:nvPr/>
        </p:nvPicPr>
        <p:blipFill>
          <a:blip r:embed="rId5"/>
          <a:stretch/>
        </p:blipFill>
        <p:spPr>
          <a:xfrm>
            <a:off x="-9360" y="4971600"/>
            <a:ext cx="3962520" cy="1886040"/>
          </a:xfrm>
          <a:prstGeom prst="rect">
            <a:avLst/>
          </a:prstGeom>
          <a:ln>
            <a:noFill/>
          </a:ln>
        </p:spPr>
      </p:pic>
      <p:pic>
        <p:nvPicPr>
          <p:cNvPr id="317" name="Picture 6"/>
          <p:cNvPicPr/>
          <p:nvPr/>
        </p:nvPicPr>
        <p:blipFill>
          <a:blip r:embed="rId6"/>
          <a:stretch/>
        </p:blipFill>
        <p:spPr>
          <a:xfrm>
            <a:off x="3060000" y="4971600"/>
            <a:ext cx="2776320" cy="1850760"/>
          </a:xfrm>
          <a:prstGeom prst="rect">
            <a:avLst/>
          </a:prstGeom>
          <a:ln>
            <a:noFill/>
          </a:ln>
        </p:spPr>
      </p:pic>
      <p:pic>
        <p:nvPicPr>
          <p:cNvPr id="318" name="Рисунок 2"/>
          <p:cNvPicPr/>
          <p:nvPr/>
        </p:nvPicPr>
        <p:blipFill>
          <a:blip r:embed="rId7"/>
          <a:stretch/>
        </p:blipFill>
        <p:spPr>
          <a:xfrm>
            <a:off x="5796000" y="4971600"/>
            <a:ext cx="3347640" cy="1850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Picture 2"/>
          <p:cNvPicPr/>
          <p:nvPr/>
        </p:nvPicPr>
        <p:blipFill>
          <a:blip r:embed="rId2"/>
          <a:stretch/>
        </p:blipFill>
        <p:spPr>
          <a:xfrm>
            <a:off x="17640" y="585720"/>
            <a:ext cx="4754880" cy="6271920"/>
          </a:xfrm>
          <a:prstGeom prst="rect">
            <a:avLst/>
          </a:prstGeom>
          <a:ln>
            <a:noFill/>
          </a:ln>
        </p:spPr>
      </p:pic>
      <p:sp>
        <p:nvSpPr>
          <p:cNvPr id="320" name="CustomShape 1"/>
          <p:cNvSpPr/>
          <p:nvPr/>
        </p:nvSpPr>
        <p:spPr>
          <a:xfrm>
            <a:off x="539640" y="44640"/>
            <a:ext cx="77763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Заключения региональных экспертов отрасли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U:\ДОКУМЕНТЫ ПРИЛОЖИТЬ НОВАЯ ЗАЯВКА\img-220412202215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130" y="585720"/>
            <a:ext cx="4467415" cy="6272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TextShape 1"/>
          <p:cNvSpPr txBox="1"/>
          <p:nvPr/>
        </p:nvSpPr>
        <p:spPr>
          <a:xfrm>
            <a:off x="457200" y="116640"/>
            <a:ext cx="8228880" cy="647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Соглашения с предполагаемыми базами для клинических испытаний</a:t>
            </a:r>
          </a:p>
        </p:txBody>
      </p:sp>
      <p:pic>
        <p:nvPicPr>
          <p:cNvPr id="323" name="Picture 2"/>
          <p:cNvPicPr/>
          <p:nvPr/>
        </p:nvPicPr>
        <p:blipFill>
          <a:blip r:embed="rId2"/>
          <a:stretch/>
        </p:blipFill>
        <p:spPr>
          <a:xfrm>
            <a:off x="0" y="669240"/>
            <a:ext cx="4499640" cy="6188400"/>
          </a:xfrm>
          <a:prstGeom prst="rect">
            <a:avLst/>
          </a:prstGeom>
          <a:ln>
            <a:noFill/>
          </a:ln>
        </p:spPr>
      </p:pic>
      <p:pic>
        <p:nvPicPr>
          <p:cNvPr id="324" name="Picture 3"/>
          <p:cNvPicPr/>
          <p:nvPr/>
        </p:nvPicPr>
        <p:blipFill>
          <a:blip r:embed="rId3"/>
          <a:stretch/>
        </p:blipFill>
        <p:spPr>
          <a:xfrm>
            <a:off x="4644000" y="669240"/>
            <a:ext cx="4345200" cy="6188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Picture 4"/>
          <p:cNvPicPr/>
          <p:nvPr/>
        </p:nvPicPr>
        <p:blipFill>
          <a:blip r:embed="rId3"/>
          <a:stretch/>
        </p:blipFill>
        <p:spPr>
          <a:xfrm>
            <a:off x="360" y="39540"/>
            <a:ext cx="9143640" cy="4509120"/>
          </a:xfrm>
          <a:prstGeom prst="rect">
            <a:avLst/>
          </a:prstGeom>
          <a:ln>
            <a:noFill/>
          </a:ln>
        </p:spPr>
      </p:pic>
      <p:sp>
        <p:nvSpPr>
          <p:cNvPr id="326" name="TextShape 1"/>
          <p:cNvSpPr txBox="1"/>
          <p:nvPr/>
        </p:nvSpPr>
        <p:spPr>
          <a:xfrm>
            <a:off x="857160" y="0"/>
            <a:ext cx="7283880" cy="53863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Proxima Nova Bold"/>
                <a:cs typeface="Calibri" panose="020F0502020204030204" pitchFamily="34" charset="0"/>
              </a:rPr>
              <a:t>Рынок</a:t>
            </a:r>
            <a:endParaRPr lang="ru-RU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7" name="CustomShape 2"/>
          <p:cNvSpPr/>
          <p:nvPr/>
        </p:nvSpPr>
        <p:spPr>
          <a:xfrm>
            <a:off x="216000" y="6192000"/>
            <a:ext cx="8172720" cy="5479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Расчетные цифры получены на основе данных из открытых источников – Росстат, Госзакупки. Емкость рынков указана в рублях. Азиатские рынки в расчеты не включены, заработать на них чрезвычайно сложно, ввиду пренебрежения авторским правом.</a:t>
            </a:r>
          </a:p>
        </p:txBody>
      </p:sp>
      <p:sp>
        <p:nvSpPr>
          <p:cNvPr id="328" name="Line 3"/>
          <p:cNvSpPr/>
          <p:nvPr/>
        </p:nvSpPr>
        <p:spPr>
          <a:xfrm>
            <a:off x="150480" y="6021288"/>
            <a:ext cx="8922960" cy="1080"/>
          </a:xfrm>
          <a:prstGeom prst="line">
            <a:avLst/>
          </a:prstGeom>
          <a:ln w="9360">
            <a:solidFill>
              <a:srgbClr val="53585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9" name="CustomShape 4"/>
          <p:cNvSpPr/>
          <p:nvPr/>
        </p:nvSpPr>
        <p:spPr>
          <a:xfrm>
            <a:off x="2928960" y="1370340"/>
            <a:ext cx="3128400" cy="7304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SOM</a:t>
            </a:r>
          </a:p>
          <a:p>
            <a:pPr algn="ctr">
              <a:lnSpc>
                <a:spcPct val="100000"/>
              </a:lnSpc>
            </a:pPr>
            <a:r>
              <a:rPr lang="ru-RU" sz="16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2,5 </a:t>
            </a: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млрд</a:t>
            </a:r>
          </a:p>
          <a:p>
            <a:pPr algn="ctr">
              <a:lnSpc>
                <a:spcPct val="100000"/>
              </a:lnSpc>
            </a:pPr>
            <a:endParaRPr lang="ru-RU" sz="1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0" name="CustomShape 5"/>
          <p:cNvSpPr/>
          <p:nvPr/>
        </p:nvSpPr>
        <p:spPr>
          <a:xfrm>
            <a:off x="151920" y="4659738"/>
            <a:ext cx="8921520" cy="518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Наши разработки позволяют создать и занять новую нишу – нишу приборов и расходных материалов для  профилактики осложнений ИВЛ, «дополняющих» своими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функциями друг друга и 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имеющееся у клиента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оборудование.</a:t>
            </a:r>
          </a:p>
          <a:p>
            <a:pPr>
              <a:lnSpc>
                <a:spcPct val="100000"/>
              </a:lnSpc>
            </a:pPr>
            <a:r>
              <a:rPr lang="ru-RU" sz="1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В РФ ежегодно более млн. чел. проходят через ИВЛ, при этом около 10% из них выполняется трахеостомия.</a:t>
            </a:r>
          </a:p>
          <a:p>
            <a:pPr>
              <a:lnSpc>
                <a:spcPct val="100000"/>
              </a:lnSpc>
            </a:pP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100тыс.чел.*50тыс.руб =5млрд </a:t>
            </a:r>
            <a:r>
              <a:rPr lang="ru-RU" sz="14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руб</a:t>
            </a:r>
            <a:r>
              <a:rPr lang="ru-RU" sz="1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только в РФ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ежегодно тратится на </a:t>
            </a:r>
            <a:r>
              <a:rPr lang="ru-RU" sz="14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трахеостомию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Без учета сопутствующих затрат на увеличение сроков пребывания в стационаре, и высокие риски неблагоприятных исходов.</a:t>
            </a:r>
            <a:endParaRPr lang="ru-RU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1" name="CustomShape 6"/>
          <p:cNvSpPr/>
          <p:nvPr/>
        </p:nvSpPr>
        <p:spPr>
          <a:xfrm>
            <a:off x="7429680" y="1857240"/>
            <a:ext cx="1406160" cy="4870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TAM трубки </a:t>
            </a:r>
            <a:r>
              <a:rPr lang="ru-RU" sz="16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757 </a:t>
            </a: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млн/год</a:t>
            </a:r>
          </a:p>
        </p:txBody>
      </p:sp>
      <p:sp>
        <p:nvSpPr>
          <p:cNvPr id="332" name="CustomShape 7"/>
          <p:cNvSpPr/>
          <p:nvPr/>
        </p:nvSpPr>
        <p:spPr>
          <a:xfrm>
            <a:off x="5895554" y="1614203"/>
            <a:ext cx="1373760" cy="7304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SAM трубки </a:t>
            </a:r>
          </a:p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(РФ) – </a:t>
            </a:r>
            <a:r>
              <a:rPr lang="ru-RU" sz="16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150 </a:t>
            </a: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млн/год</a:t>
            </a:r>
          </a:p>
        </p:txBody>
      </p:sp>
      <p:sp>
        <p:nvSpPr>
          <p:cNvPr id="333" name="CustomShape 8"/>
          <p:cNvSpPr/>
          <p:nvPr/>
        </p:nvSpPr>
        <p:spPr>
          <a:xfrm>
            <a:off x="0" y="0"/>
            <a:ext cx="9143640" cy="3645024"/>
          </a:xfrm>
          <a:custGeom>
            <a:avLst/>
            <a:gdLst/>
            <a:ahLst/>
            <a:cxnLst/>
            <a:rect l="l" t="t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8160">
            <a:solidFill>
              <a:srgbClr val="85888D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4" name="CustomShape 9"/>
          <p:cNvSpPr/>
          <p:nvPr/>
        </p:nvSpPr>
        <p:spPr>
          <a:xfrm>
            <a:off x="1760220" y="538632"/>
            <a:ext cx="5465880" cy="2386312"/>
          </a:xfrm>
          <a:custGeom>
            <a:avLst/>
            <a:gdLst/>
            <a:ahLst/>
            <a:cxnLst/>
            <a:rect l="l" t="t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8160">
            <a:solidFill>
              <a:srgbClr val="85888D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5" name="CustomShape 10"/>
          <p:cNvSpPr/>
          <p:nvPr/>
        </p:nvSpPr>
        <p:spPr>
          <a:xfrm>
            <a:off x="3296700" y="1000242"/>
            <a:ext cx="2550240" cy="1376238"/>
          </a:xfrm>
          <a:custGeom>
            <a:avLst/>
            <a:gdLst/>
            <a:ahLst/>
            <a:cxnLst/>
            <a:rect l="l" t="t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8160">
            <a:solidFill>
              <a:srgbClr val="85888D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6" name="CustomShape 11"/>
          <p:cNvSpPr/>
          <p:nvPr/>
        </p:nvSpPr>
        <p:spPr>
          <a:xfrm>
            <a:off x="500040" y="1857240"/>
            <a:ext cx="1406160" cy="7304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TAM прибор (</a:t>
            </a:r>
            <a:r>
              <a:rPr lang="ru-RU" sz="16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РФ+Европа</a:t>
            </a: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ctr">
              <a:lnSpc>
                <a:spcPct val="100000"/>
              </a:lnSpc>
            </a:pPr>
            <a:r>
              <a:rPr lang="ru-RU" sz="16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256 </a:t>
            </a: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млрд</a:t>
            </a:r>
          </a:p>
        </p:txBody>
      </p:sp>
      <p:sp>
        <p:nvSpPr>
          <p:cNvPr id="337" name="CustomShape 12"/>
          <p:cNvSpPr/>
          <p:nvPr/>
        </p:nvSpPr>
        <p:spPr>
          <a:xfrm>
            <a:off x="2138040" y="1646040"/>
            <a:ext cx="1342440" cy="7304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SAM прибор </a:t>
            </a:r>
          </a:p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(РФ) – </a:t>
            </a:r>
          </a:p>
          <a:p>
            <a:pPr algn="ctr">
              <a:lnSpc>
                <a:spcPct val="100000"/>
              </a:lnSpc>
            </a:pPr>
            <a:r>
              <a:rPr lang="ru-RU" sz="16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11,5 </a:t>
            </a: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млрд.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CustomShape 1"/>
          <p:cNvSpPr/>
          <p:nvPr/>
        </p:nvSpPr>
        <p:spPr>
          <a:xfrm>
            <a:off x="8773560" y="6514200"/>
            <a:ext cx="213840" cy="2138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31680" rIns="63360" bIns="31680"/>
          <a:lstStyle/>
          <a:p>
            <a:pPr algn="ctr">
              <a:lnSpc>
                <a:spcPct val="100000"/>
              </a:lnSpc>
            </a:pPr>
            <a:fld id="{D34F1BC9-01EE-4451-ACD4-FF0048CA2D0C}" type="slidenum">
              <a:rPr lang="ru-RU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Helvetica Light"/>
              </a:rPr>
              <a:t>16</a:t>
            </a:fld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9" name="CustomShape 2"/>
          <p:cNvSpPr/>
          <p:nvPr/>
        </p:nvSpPr>
        <p:spPr>
          <a:xfrm>
            <a:off x="2263680" y="1120680"/>
            <a:ext cx="4615200" cy="4615200"/>
          </a:xfrm>
          <a:prstGeom prst="rightArrow">
            <a:avLst>
              <a:gd name="adj1" fmla="val -492593"/>
              <a:gd name="adj2" fmla="val -48148"/>
            </a:avLst>
          </a:prstGeom>
          <a:noFill/>
          <a:ln w="152280">
            <a:solidFill>
              <a:srgbClr val="F7FAFC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0" name="TextShape 3"/>
          <p:cNvSpPr txBox="1"/>
          <p:nvPr/>
        </p:nvSpPr>
        <p:spPr>
          <a:xfrm>
            <a:off x="669600" y="1059120"/>
            <a:ext cx="7804080" cy="5041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  <a:spcBef>
                <a:spcPts val="218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7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1й этап:</a:t>
            </a:r>
            <a:r>
              <a:rPr lang="ru-RU" sz="17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ознакомление с продуктом передовых научно-исследовательских и медицинских центров, как наименее консервативных и более открытых инновациям, позволяющим добиваться более высоких результатов в лечении тяжелых больных. </a:t>
            </a:r>
            <a:r>
              <a:rPr lang="ru-RU" sz="17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Ключевой ресурс для реализации – опытная партия прибора и трубок. Наличие в команде члена президиума ФАР.</a:t>
            </a:r>
            <a:endParaRPr lang="ru-RU" sz="1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218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7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2й этап:</a:t>
            </a:r>
            <a:r>
              <a:rPr lang="ru-RU" sz="17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внедрение ее в практику крупных частных медицинских центров, с учетом опыта повышения эффективности лечения в передовых медицинских центрах. В приложении приведены письма от заинтересованных в разработке медицинских учреждений, готовых взять систему на апробацию. </a:t>
            </a:r>
            <a:r>
              <a:rPr lang="ru-RU" sz="17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Ключевой ресурс – максимальное информирование всех уровней системы </a:t>
            </a:r>
            <a:r>
              <a:rPr lang="ru-RU" sz="17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здравоохранения о преимуществах наших систем, со ссылкой на 1й этап.</a:t>
            </a:r>
          </a:p>
          <a:p>
            <a:pPr>
              <a:lnSpc>
                <a:spcPct val="100000"/>
              </a:lnSpc>
              <a:spcBef>
                <a:spcPts val="218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7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3й этап: </a:t>
            </a:r>
            <a:r>
              <a:rPr lang="ru-RU" sz="17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повсеместное распространение предлагаемой мной методики, как доказавшей свою эффективность и простоту на первом и втором этапе распространения. </a:t>
            </a:r>
            <a:r>
              <a:rPr lang="ru-RU" sz="17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Ключевой ресурс – производственные мощности</a:t>
            </a:r>
            <a:r>
              <a:rPr lang="ru-RU" sz="17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, способные быстро насытить рынок (пока конкуренты не успели среагировать).</a:t>
            </a:r>
          </a:p>
          <a:p>
            <a:pPr>
              <a:lnSpc>
                <a:spcPct val="100000"/>
              </a:lnSpc>
              <a:spcBef>
                <a:spcPts val="2180"/>
              </a:spcBef>
            </a:pPr>
            <a:endParaRPr lang="ru-RU" sz="1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2180"/>
              </a:spcBef>
            </a:pPr>
            <a:endParaRPr lang="ru-RU" sz="1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1" name="TextShape 4"/>
          <p:cNvSpPr txBox="1"/>
          <p:nvPr/>
        </p:nvSpPr>
        <p:spPr>
          <a:xfrm>
            <a:off x="455400" y="93600"/>
            <a:ext cx="8232840" cy="7765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Proxima Nova Bold"/>
                <a:cs typeface="Calibri" panose="020F0502020204030204" pitchFamily="34" charset="0"/>
              </a:rPr>
              <a:t>Стратегия выходы на рынок (</a:t>
            </a:r>
            <a:r>
              <a:rPr lang="ru-RU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Proxima Nova Bold"/>
                <a:cs typeface="Calibri" panose="020F0502020204030204" pitchFamily="34" charset="0"/>
              </a:rPr>
              <a:t>gtm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Proxima Nova Bold"/>
                <a:cs typeface="Calibri" panose="020F0502020204030204" pitchFamily="34" charset="0"/>
              </a:rPr>
              <a:t>*)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2" name="CustomShape 5"/>
          <p:cNvSpPr/>
          <p:nvPr/>
        </p:nvSpPr>
        <p:spPr>
          <a:xfrm>
            <a:off x="209880" y="6220800"/>
            <a:ext cx="7804080" cy="1526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lang="ru-RU" sz="1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roxima Nova Light Italic"/>
              </a:rPr>
              <a:t>* – Go to Market Strategy</a:t>
            </a:r>
            <a:endParaRPr lang="ru-RU" sz="1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3" name="Line 6"/>
          <p:cNvSpPr/>
          <p:nvPr/>
        </p:nvSpPr>
        <p:spPr>
          <a:xfrm>
            <a:off x="109620" y="6130845"/>
            <a:ext cx="8923320" cy="1080"/>
          </a:xfrm>
          <a:prstGeom prst="line">
            <a:avLst/>
          </a:prstGeom>
          <a:ln w="9360">
            <a:solidFill>
              <a:srgbClr val="53585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TextShape 1"/>
          <p:cNvSpPr txBox="1"/>
          <p:nvPr/>
        </p:nvSpPr>
        <p:spPr>
          <a:xfrm>
            <a:off x="455400" y="102600"/>
            <a:ext cx="8232840" cy="7765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Proxima Nova Bold"/>
                <a:cs typeface="Calibri" panose="020F0502020204030204" pitchFamily="34" charset="0"/>
              </a:rPr>
              <a:t>Цели и Прогнозы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5" name="CustomShape 2"/>
          <p:cNvSpPr/>
          <p:nvPr/>
        </p:nvSpPr>
        <p:spPr>
          <a:xfrm>
            <a:off x="8764560" y="6505200"/>
            <a:ext cx="213840" cy="2138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31680" rIns="63360" bIns="31680"/>
          <a:lstStyle/>
          <a:p>
            <a:pPr algn="ctr">
              <a:lnSpc>
                <a:spcPct val="100000"/>
              </a:lnSpc>
            </a:pPr>
            <a:fld id="{7B102DE0-1CDA-484F-930B-E48F404A5D77}" type="slidenum">
              <a:rPr lang="ru-RU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Helvetica Light"/>
              </a:rPr>
              <a:t>17</a:t>
            </a:fld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6" name="Line 3"/>
          <p:cNvSpPr/>
          <p:nvPr/>
        </p:nvSpPr>
        <p:spPr>
          <a:xfrm>
            <a:off x="875880" y="4552920"/>
            <a:ext cx="284760" cy="920880"/>
          </a:xfrm>
          <a:prstGeom prst="line">
            <a:avLst/>
          </a:prstGeom>
          <a:ln w="12600">
            <a:solidFill>
              <a:srgbClr val="80808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7" name="CustomShape 4"/>
          <p:cNvSpPr/>
          <p:nvPr/>
        </p:nvSpPr>
        <p:spPr>
          <a:xfrm>
            <a:off x="385920" y="4138200"/>
            <a:ext cx="2143800" cy="6206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35640" tIns="35640" rIns="35640" bIns="35640" anchor="ctr"/>
          <a:lstStyle/>
          <a:p>
            <a:pPr marL="120600" indent="-120240">
              <a:lnSpc>
                <a:spcPct val="100000"/>
              </a:lnSpc>
              <a:buClr>
                <a:srgbClr val="000000"/>
              </a:buClr>
              <a:buSzPct val="75000"/>
              <a:buFont typeface="Symbol"/>
              <a:buChar char=""/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Первые инвестиции</a:t>
            </a:r>
          </a:p>
          <a:p>
            <a:pPr marL="120600" indent="-120240">
              <a:lnSpc>
                <a:spcPct val="100000"/>
              </a:lnSpc>
              <a:buClr>
                <a:srgbClr val="000000"/>
              </a:buClr>
              <a:buSzPct val="75000"/>
              <a:buFont typeface="Symbol"/>
              <a:buChar char=""/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Конкурс УМНИК</a:t>
            </a:r>
          </a:p>
        </p:txBody>
      </p:sp>
      <p:sp>
        <p:nvSpPr>
          <p:cNvPr id="348" name="Line 5"/>
          <p:cNvSpPr/>
          <p:nvPr/>
        </p:nvSpPr>
        <p:spPr>
          <a:xfrm>
            <a:off x="2993400" y="6072120"/>
            <a:ext cx="45720" cy="325800"/>
          </a:xfrm>
          <a:prstGeom prst="line">
            <a:avLst/>
          </a:prstGeom>
          <a:ln w="12600">
            <a:solidFill>
              <a:srgbClr val="80808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9" name="CustomShape 6"/>
          <p:cNvSpPr/>
          <p:nvPr/>
        </p:nvSpPr>
        <p:spPr>
          <a:xfrm>
            <a:off x="2214720" y="6081120"/>
            <a:ext cx="1776600" cy="77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5640" tIns="35640" rIns="35640" bIns="35640" anchor="ctr"/>
          <a:lstStyle/>
          <a:p>
            <a:pPr marL="171360" indent="-171000">
              <a:lnSpc>
                <a:spcPct val="100000"/>
              </a:lnSpc>
              <a:buClr>
                <a:srgbClr val="000000"/>
              </a:buClr>
              <a:buSzPct val="75000"/>
              <a:buFont typeface="Symbol"/>
              <a:buChar char=""/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Microsoft YaHei"/>
                <a:cs typeface="Calibri" panose="020F0502020204030204" pitchFamily="34" charset="0"/>
              </a:rPr>
              <a:t>Сертификация и регистрация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0" name="Line 7"/>
          <p:cNvSpPr/>
          <p:nvPr/>
        </p:nvSpPr>
        <p:spPr>
          <a:xfrm>
            <a:off x="3687840" y="3396600"/>
            <a:ext cx="124920" cy="1477800"/>
          </a:xfrm>
          <a:prstGeom prst="line">
            <a:avLst/>
          </a:prstGeom>
          <a:ln w="12600">
            <a:solidFill>
              <a:srgbClr val="80808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1" name="CustomShape 8"/>
          <p:cNvSpPr/>
          <p:nvPr/>
        </p:nvSpPr>
        <p:spPr>
          <a:xfrm>
            <a:off x="3000240" y="1722240"/>
            <a:ext cx="1632600" cy="17179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5640" tIns="35640" rIns="35640" bIns="35640" anchor="ctr"/>
          <a:lstStyle/>
          <a:p>
            <a:pPr marL="120600" indent="-120240">
              <a:lnSpc>
                <a:spcPct val="100000"/>
              </a:lnSpc>
              <a:buClr>
                <a:srgbClr val="000000"/>
              </a:buClr>
              <a:buSzPct val="75000"/>
              <a:buFont typeface="Symbol"/>
              <a:buChar char=""/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Начало продаж прибора</a:t>
            </a:r>
          </a:p>
          <a:p>
            <a:pPr marL="120600" indent="-120240">
              <a:lnSpc>
                <a:spcPct val="100000"/>
              </a:lnSpc>
              <a:buClr>
                <a:srgbClr val="000000"/>
              </a:buClr>
              <a:buSzPct val="75000"/>
              <a:buFont typeface="Symbol"/>
              <a:buChar char=""/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Выход на чистую прибыль</a:t>
            </a:r>
          </a:p>
        </p:txBody>
      </p:sp>
      <p:sp>
        <p:nvSpPr>
          <p:cNvPr id="352" name="CustomShape 9"/>
          <p:cNvSpPr/>
          <p:nvPr/>
        </p:nvSpPr>
        <p:spPr>
          <a:xfrm>
            <a:off x="4214880" y="861840"/>
            <a:ext cx="1775520" cy="10472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5640" tIns="35640" rIns="35640" bIns="35640" anchor="ctr"/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Выход на международный рынок </a:t>
            </a:r>
          </a:p>
        </p:txBody>
      </p:sp>
      <p:sp>
        <p:nvSpPr>
          <p:cNvPr id="353" name="Line 10"/>
          <p:cNvSpPr/>
          <p:nvPr/>
        </p:nvSpPr>
        <p:spPr>
          <a:xfrm>
            <a:off x="5580720" y="1374840"/>
            <a:ext cx="1067400" cy="301680"/>
          </a:xfrm>
          <a:prstGeom prst="line">
            <a:avLst/>
          </a:prstGeom>
          <a:ln w="12600">
            <a:solidFill>
              <a:srgbClr val="80808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4" name="Line 11"/>
          <p:cNvSpPr/>
          <p:nvPr/>
        </p:nvSpPr>
        <p:spPr>
          <a:xfrm>
            <a:off x="486360" y="5150160"/>
            <a:ext cx="7480800" cy="360"/>
          </a:xfrm>
          <a:prstGeom prst="line">
            <a:avLst/>
          </a:prstGeom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5" name="Line 12"/>
          <p:cNvSpPr/>
          <p:nvPr/>
        </p:nvSpPr>
        <p:spPr>
          <a:xfrm flipH="1" flipV="1">
            <a:off x="455400" y="999000"/>
            <a:ext cx="27720" cy="5113080"/>
          </a:xfrm>
          <a:prstGeom prst="line">
            <a:avLst/>
          </a:prstGeom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6" name="CustomShape 13"/>
          <p:cNvSpPr/>
          <p:nvPr/>
        </p:nvSpPr>
        <p:spPr>
          <a:xfrm flipV="1">
            <a:off x="455400" y="998280"/>
            <a:ext cx="360" cy="1113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tx1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7" name="CustomShape 14"/>
          <p:cNvSpPr/>
          <p:nvPr/>
        </p:nvSpPr>
        <p:spPr>
          <a:xfrm>
            <a:off x="7305480" y="5150160"/>
            <a:ext cx="138276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tx1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8" name="CustomShape 15"/>
          <p:cNvSpPr/>
          <p:nvPr/>
        </p:nvSpPr>
        <p:spPr>
          <a:xfrm>
            <a:off x="486720" y="1099440"/>
            <a:ext cx="832680" cy="338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4440" tIns="32040" rIns="64440" bIns="32040"/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Деньги</a:t>
            </a:r>
          </a:p>
        </p:txBody>
      </p:sp>
      <p:sp>
        <p:nvSpPr>
          <p:cNvPr id="359" name="CustomShape 16"/>
          <p:cNvSpPr/>
          <p:nvPr/>
        </p:nvSpPr>
        <p:spPr>
          <a:xfrm>
            <a:off x="7812360" y="5473800"/>
            <a:ext cx="951840" cy="338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440" tIns="32040" rIns="64440" bIns="32040"/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</a:p>
        </p:txBody>
      </p:sp>
      <p:sp>
        <p:nvSpPr>
          <p:cNvPr id="360" name="CustomShape 17"/>
          <p:cNvSpPr/>
          <p:nvPr/>
        </p:nvSpPr>
        <p:spPr>
          <a:xfrm>
            <a:off x="495720" y="1954440"/>
            <a:ext cx="8662680" cy="4100760"/>
          </a:xfrm>
          <a:custGeom>
            <a:avLst/>
            <a:gdLst/>
            <a:ahLst/>
            <a:cxnLst/>
            <a:rect l="l" t="t" r="r" b="b"/>
            <a:pathLst>
              <a:path w="12319862" h="5831995">
                <a:moveTo>
                  <a:pt x="0" y="4554578"/>
                </a:moveTo>
                <a:cubicBezTo>
                  <a:pt x="225425" y="4848265"/>
                  <a:pt x="450850" y="5141953"/>
                  <a:pt x="609600" y="5202278"/>
                </a:cubicBezTo>
                <a:cubicBezTo>
                  <a:pt x="768350" y="5262603"/>
                  <a:pt x="800100" y="4865728"/>
                  <a:pt x="952500" y="4916528"/>
                </a:cubicBezTo>
                <a:cubicBezTo>
                  <a:pt x="1104900" y="4967328"/>
                  <a:pt x="1276350" y="5522953"/>
                  <a:pt x="1524000" y="5507078"/>
                </a:cubicBezTo>
                <a:cubicBezTo>
                  <a:pt x="1771650" y="5491203"/>
                  <a:pt x="2120900" y="4767303"/>
                  <a:pt x="2438400" y="4821278"/>
                </a:cubicBezTo>
                <a:cubicBezTo>
                  <a:pt x="2755900" y="4875253"/>
                  <a:pt x="3082925" y="5869028"/>
                  <a:pt x="3429000" y="5830928"/>
                </a:cubicBezTo>
                <a:cubicBezTo>
                  <a:pt x="3775075" y="5792828"/>
                  <a:pt x="3822700" y="5545178"/>
                  <a:pt x="4514850" y="4592678"/>
                </a:cubicBezTo>
                <a:cubicBezTo>
                  <a:pt x="5207000" y="3640178"/>
                  <a:pt x="6765925" y="652503"/>
                  <a:pt x="7581900" y="115928"/>
                </a:cubicBezTo>
                <a:cubicBezTo>
                  <a:pt x="8397875" y="-420647"/>
                  <a:pt x="8658225" y="1062078"/>
                  <a:pt x="9410700" y="1373228"/>
                </a:cubicBezTo>
                <a:cubicBezTo>
                  <a:pt x="10163175" y="1684378"/>
                  <a:pt x="11636375" y="1868528"/>
                  <a:pt x="12096750" y="1982828"/>
                </a:cubicBezTo>
                <a:cubicBezTo>
                  <a:pt x="12557125" y="2097128"/>
                  <a:pt x="12160250" y="2049503"/>
                  <a:pt x="12172950" y="2059028"/>
                </a:cubicBezTo>
                <a:cubicBezTo>
                  <a:pt x="12185650" y="2068553"/>
                  <a:pt x="12179300" y="2054265"/>
                  <a:pt x="12172950" y="2039978"/>
                </a:cubicBezTo>
              </a:path>
            </a:pathLst>
          </a:custGeom>
          <a:noFill/>
          <a:ln w="93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1" name="CustomShape 18"/>
          <p:cNvSpPr/>
          <p:nvPr/>
        </p:nvSpPr>
        <p:spPr>
          <a:xfrm>
            <a:off x="3147840" y="4177800"/>
            <a:ext cx="5571720" cy="1768680"/>
          </a:xfrm>
          <a:custGeom>
            <a:avLst/>
            <a:gdLst/>
            <a:ahLst/>
            <a:cxnLst/>
            <a:rect l="l" t="t" r="r" b="b"/>
            <a:pathLst>
              <a:path w="7924800" h="2516070">
                <a:moveTo>
                  <a:pt x="0" y="2516070"/>
                </a:moveTo>
                <a:cubicBezTo>
                  <a:pt x="974725" y="1573095"/>
                  <a:pt x="1949450" y="630120"/>
                  <a:pt x="2533650" y="230070"/>
                </a:cubicBezTo>
                <a:cubicBezTo>
                  <a:pt x="3117850" y="-169980"/>
                  <a:pt x="2606675" y="61795"/>
                  <a:pt x="3505200" y="115770"/>
                </a:cubicBezTo>
                <a:cubicBezTo>
                  <a:pt x="4403725" y="169745"/>
                  <a:pt x="7924800" y="553920"/>
                  <a:pt x="7924800" y="553920"/>
                </a:cubicBezTo>
              </a:path>
            </a:pathLst>
          </a:custGeom>
          <a:noFill/>
          <a:ln w="9360">
            <a:solidFill>
              <a:srgbClr val="00B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2" name="CustomShape 19"/>
          <p:cNvSpPr/>
          <p:nvPr/>
        </p:nvSpPr>
        <p:spPr>
          <a:xfrm>
            <a:off x="5931720" y="857160"/>
            <a:ext cx="1944000" cy="1138320"/>
          </a:xfrm>
          <a:custGeom>
            <a:avLst/>
            <a:gdLst/>
            <a:ahLst/>
            <a:cxnLst/>
            <a:rect l="l" t="t" r="r" b="b"/>
            <a:pathLst>
              <a:path w="2765283" h="1619326">
                <a:moveTo>
                  <a:pt x="79233" y="1600200"/>
                </a:moveTo>
                <a:cubicBezTo>
                  <a:pt x="-1730" y="1624012"/>
                  <a:pt x="-82692" y="1647825"/>
                  <a:pt x="174483" y="1524000"/>
                </a:cubicBezTo>
                <a:cubicBezTo>
                  <a:pt x="431658" y="1400175"/>
                  <a:pt x="1190483" y="1111250"/>
                  <a:pt x="1622283" y="857250"/>
                </a:cubicBezTo>
                <a:cubicBezTo>
                  <a:pt x="2054083" y="603250"/>
                  <a:pt x="2765283" y="0"/>
                  <a:pt x="2765283" y="0"/>
                </a:cubicBezTo>
              </a:path>
            </a:pathLst>
          </a:custGeom>
          <a:noFill/>
          <a:ln w="9360">
            <a:solidFill>
              <a:srgbClr val="FF0000"/>
            </a:solidFill>
            <a:custDash>
              <a:ds d="400000" sp="1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3" name="CustomShape 20"/>
          <p:cNvSpPr/>
          <p:nvPr/>
        </p:nvSpPr>
        <p:spPr>
          <a:xfrm>
            <a:off x="-56880" y="5020560"/>
            <a:ext cx="593280" cy="338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4440" tIns="32040" rIns="64440" bIns="32040"/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2018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4" name="CustomShape 21"/>
          <p:cNvSpPr/>
          <p:nvPr/>
        </p:nvSpPr>
        <p:spPr>
          <a:xfrm>
            <a:off x="7654320" y="2112840"/>
            <a:ext cx="1355400" cy="6130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4440" tIns="32040" rIns="64440" bIns="32040"/>
          <a:lstStyle/>
          <a:p>
            <a:pPr algn="ctr"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Продажи на </a:t>
            </a:r>
          </a:p>
          <a:p>
            <a:pPr algn="ctr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р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ынке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РФ</a:t>
            </a:r>
          </a:p>
        </p:txBody>
      </p:sp>
      <p:sp>
        <p:nvSpPr>
          <p:cNvPr id="365" name="CustomShape 22"/>
          <p:cNvSpPr/>
          <p:nvPr/>
        </p:nvSpPr>
        <p:spPr>
          <a:xfrm flipH="1">
            <a:off x="7457400" y="2567160"/>
            <a:ext cx="418320" cy="303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tx1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6" name="CustomShape 23"/>
          <p:cNvSpPr/>
          <p:nvPr/>
        </p:nvSpPr>
        <p:spPr>
          <a:xfrm>
            <a:off x="3672360" y="5124600"/>
            <a:ext cx="30960" cy="50040"/>
          </a:xfrm>
          <a:prstGeom prst="ellipse">
            <a:avLst/>
          </a:pr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7" name="CustomShape 24"/>
          <p:cNvSpPr/>
          <p:nvPr/>
        </p:nvSpPr>
        <p:spPr>
          <a:xfrm>
            <a:off x="3963600" y="5133600"/>
            <a:ext cx="32040" cy="32040"/>
          </a:xfrm>
          <a:prstGeom prst="ellipse">
            <a:avLst/>
          </a:pr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8" name="CustomShape 25"/>
          <p:cNvSpPr/>
          <p:nvPr/>
        </p:nvSpPr>
        <p:spPr>
          <a:xfrm>
            <a:off x="1367280" y="4874400"/>
            <a:ext cx="593280" cy="338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4440" tIns="32040" rIns="64440" bIns="32040"/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2020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9" name="CustomShape 26"/>
          <p:cNvSpPr/>
          <p:nvPr/>
        </p:nvSpPr>
        <p:spPr>
          <a:xfrm>
            <a:off x="483120" y="2529720"/>
            <a:ext cx="1989191" cy="8874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4440" tIns="32040" rIns="64440" bIns="32040"/>
          <a:lstStyle/>
          <a:p>
            <a:pPr marL="200880" indent="-2005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Создание MVP</a:t>
            </a:r>
          </a:p>
          <a:p>
            <a:pPr marL="200880" indent="-2005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Участие 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</a:p>
          <a:p>
            <a:pPr marL="360">
              <a:lnSpc>
                <a:spcPct val="100000"/>
              </a:lnSpc>
              <a:buClr>
                <a:srgbClr val="000000"/>
              </a:buClr>
            </a:pP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программах ФСИ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0" name="CustomShape 27"/>
          <p:cNvSpPr/>
          <p:nvPr/>
        </p:nvSpPr>
        <p:spPr>
          <a:xfrm>
            <a:off x="1635120" y="3396600"/>
            <a:ext cx="508680" cy="19562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tx1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1" name="Line 28"/>
          <p:cNvSpPr/>
          <p:nvPr/>
        </p:nvSpPr>
        <p:spPr>
          <a:xfrm>
            <a:off x="4654440" y="6213600"/>
            <a:ext cx="926280" cy="360"/>
          </a:xfrm>
          <a:prstGeom prst="line">
            <a:avLst/>
          </a:prstGeom>
          <a:ln w="9360">
            <a:solidFill>
              <a:srgbClr val="00B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2" name="CustomShape 29"/>
          <p:cNvSpPr/>
          <p:nvPr/>
        </p:nvSpPr>
        <p:spPr>
          <a:xfrm>
            <a:off x="5715000" y="5786280"/>
            <a:ext cx="1875960" cy="6130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440" tIns="32040" rIns="64440" bIns="32040"/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Расходный материал</a:t>
            </a:r>
          </a:p>
        </p:txBody>
      </p:sp>
      <p:sp>
        <p:nvSpPr>
          <p:cNvPr id="373" name="Line 30"/>
          <p:cNvSpPr/>
          <p:nvPr/>
        </p:nvSpPr>
        <p:spPr>
          <a:xfrm>
            <a:off x="4654440" y="6505200"/>
            <a:ext cx="926280" cy="360"/>
          </a:xfrm>
          <a:prstGeom prst="line">
            <a:avLst/>
          </a:prstGeom>
          <a:ln w="93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4" name="CustomShape 31"/>
          <p:cNvSpPr/>
          <p:nvPr/>
        </p:nvSpPr>
        <p:spPr>
          <a:xfrm>
            <a:off x="5704920" y="6371280"/>
            <a:ext cx="1467360" cy="338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440" tIns="32040" rIns="64440" bIns="32040"/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Прибор</a:t>
            </a:r>
          </a:p>
        </p:txBody>
      </p:sp>
      <p:sp>
        <p:nvSpPr>
          <p:cNvPr id="375" name="CustomShape 32"/>
          <p:cNvSpPr/>
          <p:nvPr/>
        </p:nvSpPr>
        <p:spPr>
          <a:xfrm>
            <a:off x="1953360" y="4913640"/>
            <a:ext cx="593280" cy="338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4440" tIns="32040" rIns="64440" bIns="32040"/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2023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6" name="CustomShape 33"/>
          <p:cNvSpPr/>
          <p:nvPr/>
        </p:nvSpPr>
        <p:spPr>
          <a:xfrm>
            <a:off x="3030840" y="4812120"/>
            <a:ext cx="997200" cy="338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4440" tIns="32040" rIns="64440" bIns="32040"/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2024 - 25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7" name="CustomShape 34"/>
          <p:cNvSpPr/>
          <p:nvPr/>
        </p:nvSpPr>
        <p:spPr>
          <a:xfrm>
            <a:off x="5779440" y="4787280"/>
            <a:ext cx="591840" cy="338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4440" tIns="32040" rIns="64440" bIns="32040"/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2026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TextShape 1"/>
          <p:cNvSpPr txBox="1"/>
          <p:nvPr/>
        </p:nvSpPr>
        <p:spPr>
          <a:xfrm>
            <a:off x="455400" y="-72000"/>
            <a:ext cx="8232840" cy="7765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Proxima Nova Bold"/>
                <a:cs typeface="Calibri" panose="020F0502020204030204" pitchFamily="34" charset="0"/>
              </a:rPr>
              <a:t>«Дорожная карта» продуктов проекта 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9" name="CustomShape 2"/>
          <p:cNvSpPr/>
          <p:nvPr/>
        </p:nvSpPr>
        <p:spPr>
          <a:xfrm>
            <a:off x="8791200" y="6514200"/>
            <a:ext cx="178200" cy="2138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31680" rIns="63360" bIns="31680"/>
          <a:lstStyle/>
          <a:p>
            <a:pPr algn="ctr">
              <a:lnSpc>
                <a:spcPct val="100000"/>
              </a:lnSpc>
            </a:pPr>
            <a:fld id="{3D114A2B-5769-4CA5-A725-E8C59BA93FCB}" type="slidenum">
              <a:rPr lang="ru-RU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Helvetica Light"/>
              </a:rPr>
              <a:t>18</a:t>
            </a:fld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380" name="Table 3"/>
          <p:cNvGraphicFramePr/>
          <p:nvPr>
            <p:extLst>
              <p:ext uri="{D42A27DB-BD31-4B8C-83A1-F6EECF244321}">
                <p14:modId xmlns:p14="http://schemas.microsoft.com/office/powerpoint/2010/main" val="1066515112"/>
              </p:ext>
            </p:extLst>
          </p:nvPr>
        </p:nvGraphicFramePr>
        <p:xfrm>
          <a:off x="381600" y="604800"/>
          <a:ext cx="8337600" cy="3453120"/>
        </p:xfrm>
        <a:graphic>
          <a:graphicData uri="http://schemas.openxmlformats.org/drawingml/2006/table">
            <a:tbl>
              <a:tblPr/>
              <a:tblGrid>
                <a:gridCol w="1884960"/>
                <a:gridCol w="829080"/>
                <a:gridCol w="901800"/>
                <a:gridCol w="871560"/>
                <a:gridCol w="750960"/>
                <a:gridCol w="767880"/>
                <a:gridCol w="789120"/>
                <a:gridCol w="846000"/>
                <a:gridCol w="696240"/>
              </a:tblGrid>
              <a:tr h="648360">
                <a:tc>
                  <a:txBody>
                    <a:bodyPr/>
                    <a:lstStyle/>
                    <a:p>
                      <a:pPr algn="ctr">
                        <a:lnSpc>
                          <a:spcPct val="118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ПРОДУКТ / ФИЧА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640" marR="35640">
                    <a:lnB w="115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8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Q1’2023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640" marR="35640">
                    <a:lnB w="115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8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Q1’2024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640" marR="35640">
                    <a:lnB w="115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8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Q1’2025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640" marR="35640">
                    <a:lnB w="115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8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Q1’2026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640" marR="35640">
                    <a:lnB w="115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8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Q1’2027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640" marR="35640">
                    <a:lnB w="115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8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Q1’2028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640" marR="35640">
                    <a:lnB w="115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8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Q1’2029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640" marR="35640">
                    <a:lnB w="115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8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Q1’2030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640" marR="35640">
                    <a:lnB w="115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06080"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АИР1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640" marR="35640">
                    <a:lnT w="11520">
                      <a:solidFill>
                        <a:srgbClr val="000000"/>
                      </a:solidFill>
                    </a:lnT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lnT w="11520">
                      <a:solidFill>
                        <a:srgbClr val="000000"/>
                      </a:solidFill>
                    </a:lnT>
                    <a:solidFill>
                      <a:srgbClr val="51A7F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lnT w="11520">
                      <a:solidFill>
                        <a:srgbClr val="000000"/>
                      </a:solidFill>
                    </a:lnT>
                    <a:solidFill>
                      <a:srgbClr val="51A7F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lnT w="11520">
                      <a:solidFill>
                        <a:srgbClr val="000000"/>
                      </a:solidFill>
                    </a:lnT>
                    <a:solidFill>
                      <a:srgbClr val="51A7F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lnT w="11520">
                      <a:solidFill>
                        <a:srgbClr val="000000"/>
                      </a:solidFill>
                    </a:lnT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lnT w="11520">
                      <a:solidFill>
                        <a:srgbClr val="000000"/>
                      </a:solidFill>
                    </a:lnT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lnT w="11520">
                      <a:solidFill>
                        <a:srgbClr val="000000"/>
                      </a:solidFill>
                    </a:lnT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lnT w="11520">
                      <a:solidFill>
                        <a:srgbClr val="000000"/>
                      </a:solidFill>
                    </a:lnT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lnT w="11520">
                      <a:solidFill>
                        <a:srgbClr val="000000"/>
                      </a:solidFill>
                    </a:lnT>
                    <a:solidFill>
                      <a:srgbClr val="E3E5E8"/>
                    </a:solidFill>
                  </a:tcPr>
                </a:tc>
              </a:tr>
              <a:tr h="399600"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С Сенсорным экраном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640" marR="356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3901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3901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3901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FFFFF"/>
                    </a:solidFill>
                  </a:tcPr>
                </a:tc>
              </a:tr>
              <a:tr h="399600"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АИР2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640" marR="35640"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51A7F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51A7F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51A7F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51A7F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noFill/>
                  </a:tcPr>
                </a:tc>
              </a:tr>
              <a:tr h="399600"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С Сенсорным экраном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640" marR="356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3901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FFFFF"/>
                    </a:solidFill>
                  </a:tcPr>
                </a:tc>
              </a:tr>
              <a:tr h="399600"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ЭТТ с защитой ГС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640" marR="35640"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70BF4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70BF4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70BF4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70BF4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70BF41"/>
                    </a:solidFill>
                  </a:tcPr>
                </a:tc>
              </a:tr>
              <a:tr h="399600"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ЭТТ с защитой ГС 2го типа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640" marR="356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3901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3901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3901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3901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3901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FFFFF"/>
                    </a:solidFill>
                  </a:tcPr>
                </a:tc>
              </a:tr>
              <a:tr h="400680"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ea typeface="Microsoft YaHei"/>
                          <a:cs typeface="Calibri" panose="020F0502020204030204" pitchFamily="34" charset="0"/>
                        </a:rPr>
                        <a:t>ЭТТ с защитой ГС 3го типа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640" marR="35640"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70BF4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70BF4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5640" marR="35640">
                    <a:solidFill>
                      <a:srgbClr val="70BF41"/>
                    </a:solidFill>
                  </a:tcPr>
                </a:tc>
              </a:tr>
            </a:tbl>
          </a:graphicData>
        </a:graphic>
      </p:graphicFrame>
      <p:sp>
        <p:nvSpPr>
          <p:cNvPr id="381" name="CustomShape 4"/>
          <p:cNvSpPr/>
          <p:nvPr/>
        </p:nvSpPr>
        <p:spPr>
          <a:xfrm>
            <a:off x="358200" y="4176000"/>
            <a:ext cx="828180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Почему сейчас? Нужное время и нужное место!</a:t>
            </a:r>
          </a:p>
        </p:txBody>
      </p:sp>
      <p:sp>
        <p:nvSpPr>
          <p:cNvPr id="382" name="CustomShape 5"/>
          <p:cNvSpPr/>
          <p:nvPr/>
        </p:nvSpPr>
        <p:spPr>
          <a:xfrm>
            <a:off x="72000" y="4613400"/>
            <a:ext cx="9143640" cy="201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Насыщение системы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здравоохранения аппаратами ИВЛ предшествующих поколений, следовательно, новые аппараты будут закупать только через 10 лет, а мощности должны быть загружены;</a:t>
            </a: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Рынок аппаратов ИВЛ падает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, но рынок «для ИВЛ» – растет! </a:t>
            </a: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Microsoft YaHei"/>
                <a:cs typeface="Calibri" panose="020F0502020204030204" pitchFamily="34" charset="0"/>
              </a:rPr>
              <a:t>Пандемия COVID-19 закончится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Microsoft YaHei"/>
                <a:cs typeface="Calibri" panose="020F0502020204030204" pitchFamily="34" charset="0"/>
              </a:rPr>
              <a:t> </a:t>
            </a:r>
            <a:r>
              <a:rPr lang="ru-RU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Microsoft YaHei"/>
                <a:cs typeface="Calibri" panose="020F0502020204030204" pitchFamily="34" charset="0"/>
              </a:rPr>
              <a:t>не скоро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Microsoft YaHei"/>
                <a:cs typeface="Calibri" panose="020F0502020204030204" pitchFamily="34" charset="0"/>
              </a:rPr>
              <a:t>– резкое увеличение количества пациентов на длительной ИВЛ → резкое увеличение числа осложнений ИВЛ;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Microsoft YaHei"/>
                <a:cs typeface="Calibri" panose="020F0502020204030204" pitchFamily="34" charset="0"/>
              </a:rPr>
              <a:t>Протекционистская политика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Microsoft YaHei"/>
                <a:cs typeface="Calibri" panose="020F0502020204030204" pitchFamily="34" charset="0"/>
              </a:rPr>
              <a:t>Минздрава РФ и санкции.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TextShape 1"/>
          <p:cNvSpPr txBox="1"/>
          <p:nvPr/>
        </p:nvSpPr>
        <p:spPr>
          <a:xfrm>
            <a:off x="455400" y="93600"/>
            <a:ext cx="8232840" cy="7765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Proxima Nova Bold"/>
                <a:cs typeface="Calibri" panose="020F0502020204030204" pitchFamily="34" charset="0"/>
              </a:rPr>
              <a:t>КЛИЕНТЫ и СЕГМЕНТЫ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4" name="CustomShape 2"/>
          <p:cNvSpPr/>
          <p:nvPr/>
        </p:nvSpPr>
        <p:spPr>
          <a:xfrm>
            <a:off x="8791200" y="6514200"/>
            <a:ext cx="178200" cy="2138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31680" rIns="63360" bIns="31680"/>
          <a:lstStyle/>
          <a:p>
            <a:pPr algn="ctr">
              <a:lnSpc>
                <a:spcPct val="100000"/>
              </a:lnSpc>
            </a:pPr>
            <a:fld id="{A8E83FD2-335C-433C-9B89-055326DB146B}" type="slidenum">
              <a:rPr lang="ru-RU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Helvetica Light"/>
              </a:rPr>
              <a:t>19</a:t>
            </a:fld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5" name="TextShape 3"/>
          <p:cNvSpPr txBox="1"/>
          <p:nvPr/>
        </p:nvSpPr>
        <p:spPr>
          <a:xfrm>
            <a:off x="3609720" y="857160"/>
            <a:ext cx="5533920" cy="60004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just">
              <a:lnSpc>
                <a:spcPct val="100000"/>
              </a:lnSpc>
              <a:spcBef>
                <a:spcPts val="27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B2G Федеральные, городские, областные, краевые, республиканские больницы - достижение KPI главными врачами: снижение смертности, затрат на лечение, борьбу с осложнениями, снижение выплат по искам.</a:t>
            </a:r>
          </a:p>
          <a:p>
            <a:pPr>
              <a:lnSpc>
                <a:spcPct val="100000"/>
              </a:lnSpc>
              <a:spcBef>
                <a:spcPts val="2999"/>
              </a:spcBef>
              <a:spcAft>
                <a:spcPts val="2999"/>
              </a:spcAft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В2В                                                                            Частные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медцентры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- уменьшение длительности госпитализации, снижение издержек на долечивание и реабилитацию, снижение исковой нагрузки;  </a:t>
            </a:r>
          </a:p>
          <a:p>
            <a:pPr>
              <a:lnSpc>
                <a:spcPct val="100000"/>
              </a:lnSpc>
              <a:spcBef>
                <a:spcPts val="24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В2С                                                                           Родители детей-инвалидов на домашней ИВЛ, детей с трахеостомами - продление жизни их детей, без рискованных реконструктивных операций, пациенты готовящиеся к плановым операциям, родственники тяжелых больных; </a:t>
            </a:r>
          </a:p>
        </p:txBody>
      </p:sp>
      <p:pic>
        <p:nvPicPr>
          <p:cNvPr id="386" name="Picture 7"/>
          <p:cNvPicPr/>
          <p:nvPr/>
        </p:nvPicPr>
        <p:blipFill>
          <a:blip r:embed="rId3"/>
          <a:stretch/>
        </p:blipFill>
        <p:spPr>
          <a:xfrm>
            <a:off x="217800" y="830520"/>
            <a:ext cx="3290400" cy="1644840"/>
          </a:xfrm>
          <a:prstGeom prst="rect">
            <a:avLst/>
          </a:prstGeom>
          <a:ln w="9360">
            <a:noFill/>
          </a:ln>
        </p:spPr>
      </p:pic>
      <p:pic>
        <p:nvPicPr>
          <p:cNvPr id="387" name="Picture 8"/>
          <p:cNvPicPr/>
          <p:nvPr/>
        </p:nvPicPr>
        <p:blipFill>
          <a:blip r:embed="rId4"/>
          <a:stretch/>
        </p:blipFill>
        <p:spPr>
          <a:xfrm>
            <a:off x="217800" y="2475720"/>
            <a:ext cx="3290400" cy="2205360"/>
          </a:xfrm>
          <a:prstGeom prst="rect">
            <a:avLst/>
          </a:prstGeom>
          <a:ln w="9360">
            <a:noFill/>
          </a:ln>
        </p:spPr>
      </p:pic>
      <p:pic>
        <p:nvPicPr>
          <p:cNvPr id="388" name="Picture 9"/>
          <p:cNvPicPr/>
          <p:nvPr/>
        </p:nvPicPr>
        <p:blipFill>
          <a:blip r:embed="rId5"/>
          <a:stretch/>
        </p:blipFill>
        <p:spPr>
          <a:xfrm>
            <a:off x="217800" y="4682520"/>
            <a:ext cx="3290400" cy="215964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TextShape 1"/>
          <p:cNvSpPr txBox="1"/>
          <p:nvPr/>
        </p:nvSpPr>
        <p:spPr>
          <a:xfrm>
            <a:off x="864000" y="46800"/>
            <a:ext cx="7248240" cy="456840"/>
          </a:xfrm>
          <a:prstGeom prst="rect">
            <a:avLst/>
          </a:prstGeom>
          <a:noFill/>
          <a:ln w="9360"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28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очень</a:t>
            </a:r>
            <a:r>
              <a:rPr lang="en-US" sz="2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важно</a:t>
            </a:r>
            <a:r>
              <a:rPr lang="en-US" sz="2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2800" b="1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0" name="TextShape 2"/>
          <p:cNvSpPr txBox="1"/>
          <p:nvPr/>
        </p:nvSpPr>
        <p:spPr>
          <a:xfrm>
            <a:off x="-36720" y="503640"/>
            <a:ext cx="9324720" cy="2736360"/>
          </a:xfrm>
          <a:prstGeom prst="rect">
            <a:avLst/>
          </a:prstGeom>
          <a:noFill/>
          <a:ln w="9360">
            <a:noFill/>
          </a:ln>
        </p:spPr>
        <p:txBody>
          <a:bodyPr/>
          <a:lstStyle/>
          <a:p>
            <a:pPr marL="343080" indent="-342720">
              <a:lnSpc>
                <a:spcPct val="8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Нет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ничего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ценнее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жизни и здоровья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4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2720">
              <a:lnSpc>
                <a:spcPct val="8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US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предлагаем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пациентам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здоровье и безопасность,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врачам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эффективность и безопасность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главным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врачам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4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снижение</a:t>
            </a:r>
            <a:r>
              <a:rPr lang="en-US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совокупных</a:t>
            </a:r>
            <a:r>
              <a:rPr lang="en-US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затрат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лечение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больных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минимизация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претензий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полученные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осложнения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министерствам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здравоохранения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4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повышение</a:t>
            </a:r>
            <a:r>
              <a:rPr lang="en-US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эффективности</a:t>
            </a:r>
            <a:r>
              <a:rPr lang="en-US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системы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здравоохранения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, государству – </a:t>
            </a:r>
            <a:r>
              <a:rPr lang="en-US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сохранение </a:t>
            </a:r>
            <a:r>
              <a:rPr lang="en-US" sz="24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человеческих</a:t>
            </a:r>
            <a:r>
              <a:rPr lang="en-US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ресурсов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трудоспособности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населения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уменьшение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затрат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реабилитацию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уменьшение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экономических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потерь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счет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нетрудоспособного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населения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оздоровление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экономики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счет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роста</a:t>
            </a:r>
            <a:r>
              <a:rPr lang="en-US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наукоемких</a:t>
            </a:r>
            <a:r>
              <a:rPr lang="en-US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производств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1" name="Picture 6"/>
          <p:cNvPicPr/>
          <p:nvPr/>
        </p:nvPicPr>
        <p:blipFill>
          <a:blip r:embed="rId2"/>
          <a:stretch/>
        </p:blipFill>
        <p:spPr>
          <a:xfrm>
            <a:off x="0" y="3936960"/>
            <a:ext cx="4673160" cy="2920680"/>
          </a:xfrm>
          <a:prstGeom prst="rect">
            <a:avLst/>
          </a:prstGeom>
          <a:ln w="9360">
            <a:noFill/>
          </a:ln>
        </p:spPr>
      </p:pic>
      <p:pic>
        <p:nvPicPr>
          <p:cNvPr id="392" name="Picture 7"/>
          <p:cNvPicPr/>
          <p:nvPr/>
        </p:nvPicPr>
        <p:blipFill>
          <a:blip r:embed="rId3"/>
          <a:stretch/>
        </p:blipFill>
        <p:spPr>
          <a:xfrm>
            <a:off x="4788000" y="3944880"/>
            <a:ext cx="4355640" cy="29127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TextShape 1"/>
          <p:cNvSpPr txBox="1"/>
          <p:nvPr/>
        </p:nvSpPr>
        <p:spPr>
          <a:xfrm>
            <a:off x="755576" y="-4054"/>
            <a:ext cx="7932664" cy="40871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Proxima Nova Bold"/>
                <a:cs typeface="Calibri" panose="020F0502020204030204" pitchFamily="34" charset="0"/>
              </a:rPr>
              <a:t>Финансовые показатели</a:t>
            </a:r>
            <a:endParaRPr lang="ru-RU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4" name="CustomShape 2"/>
          <p:cNvSpPr/>
          <p:nvPr/>
        </p:nvSpPr>
        <p:spPr>
          <a:xfrm>
            <a:off x="8772480" y="6514200"/>
            <a:ext cx="214920" cy="2138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31680" rIns="63360" bIns="31680"/>
          <a:lstStyle/>
          <a:p>
            <a:pPr algn="ctr">
              <a:lnSpc>
                <a:spcPct val="100000"/>
              </a:lnSpc>
            </a:pPr>
            <a:fld id="{ADDA872E-EA1F-492F-AF57-7E287B3EBAAF}" type="slidenum">
              <a:rPr lang="ru-RU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Helvetica Light"/>
              </a:rPr>
              <a:t>21</a:t>
            </a:fld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395" name="Table 3"/>
          <p:cNvGraphicFramePr/>
          <p:nvPr>
            <p:extLst>
              <p:ext uri="{D42A27DB-BD31-4B8C-83A1-F6EECF244321}">
                <p14:modId xmlns:p14="http://schemas.microsoft.com/office/powerpoint/2010/main" val="2997591553"/>
              </p:ext>
            </p:extLst>
          </p:nvPr>
        </p:nvGraphicFramePr>
        <p:xfrm>
          <a:off x="343800" y="415320"/>
          <a:ext cx="8643600" cy="6312720"/>
        </p:xfrm>
        <a:graphic>
          <a:graphicData uri="http://schemas.openxmlformats.org/drawingml/2006/table">
            <a:tbl>
              <a:tblPr/>
              <a:tblGrid>
                <a:gridCol w="841320"/>
                <a:gridCol w="1648080"/>
                <a:gridCol w="1525320"/>
                <a:gridCol w="1507680"/>
                <a:gridCol w="1209600"/>
                <a:gridCol w="1911600"/>
              </a:tblGrid>
              <a:tr h="225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 </a:t>
                      </a:r>
                      <a:endParaRPr lang="ru-RU" sz="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6480">
                      <a:solidFill>
                        <a:srgbClr val="CBCBCB"/>
                      </a:solidFill>
                    </a:lnL>
                    <a:lnR w="6480">
                      <a:solidFill>
                        <a:srgbClr val="CBCBCB"/>
                      </a:solidFill>
                    </a:lnR>
                    <a:lnT w="6480">
                      <a:solidFill>
                        <a:srgbClr val="CBCBCB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Год 1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6480">
                      <a:solidFill>
                        <a:srgbClr val="CBCBCB"/>
                      </a:solidFill>
                    </a:lnL>
                    <a:lnR w="6480">
                      <a:solidFill>
                        <a:srgbClr val="CBCBCB"/>
                      </a:solidFill>
                    </a:lnR>
                    <a:lnT w="6480">
                      <a:solidFill>
                        <a:srgbClr val="CBCBCB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0365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Год 2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6480">
                      <a:solidFill>
                        <a:srgbClr val="CBCBCB"/>
                      </a:solidFill>
                    </a:lnL>
                    <a:lnR w="6480">
                      <a:solidFill>
                        <a:srgbClr val="CBCBCB"/>
                      </a:solidFill>
                    </a:lnR>
                    <a:lnT w="6480">
                      <a:solidFill>
                        <a:srgbClr val="CBCBCB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0365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Год 3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6480">
                      <a:solidFill>
                        <a:srgbClr val="CBCBCB"/>
                      </a:solidFill>
                    </a:lnL>
                    <a:lnR w="6480">
                      <a:solidFill>
                        <a:srgbClr val="CBCBCB"/>
                      </a:solidFill>
                    </a:lnR>
                    <a:lnT w="6480">
                      <a:solidFill>
                        <a:srgbClr val="CBCBCB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0365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Год 4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6480">
                      <a:solidFill>
                        <a:srgbClr val="CBCBCB"/>
                      </a:solidFill>
                    </a:lnL>
                    <a:lnR w="6480">
                      <a:solidFill>
                        <a:srgbClr val="CBCBCB"/>
                      </a:solidFill>
                    </a:lnR>
                    <a:lnT w="6480">
                      <a:solidFill>
                        <a:srgbClr val="CBCBCB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0365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Год 5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6480">
                      <a:solidFill>
                        <a:srgbClr val="CBCBCB"/>
                      </a:solidFill>
                    </a:lnL>
                    <a:lnR w="6480">
                      <a:solidFill>
                        <a:srgbClr val="CBCBCB"/>
                      </a:solidFill>
                    </a:lnR>
                    <a:lnT w="6480">
                      <a:solidFill>
                        <a:srgbClr val="CBCBCB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0365C0"/>
                    </a:solidFill>
                  </a:tcPr>
                </a:tc>
              </a:tr>
              <a:tr h="338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Целевой рынок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657 000 000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657 000 000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657 000 000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657 000 000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657 000 000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673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Кол-во проданных систем, шт 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40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200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500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06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Выручка (GROSS), тыс. руб.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8 000 000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40 000 000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100 000 000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38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Расходы, тыс. руб.</a:t>
                      </a:r>
                      <a:endParaRPr lang="ru-RU" sz="12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3 000 000</a:t>
                      </a:r>
                      <a:endParaRPr lang="ru-RU" sz="12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5 000 000</a:t>
                      </a:r>
                      <a:endParaRPr lang="ru-RU" sz="12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4 000 000</a:t>
                      </a:r>
                      <a:endParaRPr lang="ru-RU" sz="12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14 000 000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30 000 000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38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Переменные, тыс. руб.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500 000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2 000 000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10 000 000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25 000 000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06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Выручка (NET), тыс. руб.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6 000 000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30 000 000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75 000 000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38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EBITDA, тыс. руб.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-3 000 000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-5500000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4 000 000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26 000 000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70 000 000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38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EBITDA Margin, %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-100%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-100%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66,6 %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86,6 %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93,3 %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06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Итого инвестиций, </a:t>
                      </a:r>
                      <a:r>
                        <a:rPr lang="ru-RU" sz="12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руб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8000000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NPV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34 484 825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520" marR="2520">
                    <a:lnT w="12240">
                      <a:solidFill>
                        <a:srgbClr val="000000"/>
                      </a:solidFill>
                    </a:lnT>
                    <a:noFill/>
                  </a:tcPr>
                </a:tc>
              </a:tr>
              <a:tr h="338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Доход за 5 лет, руб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111 000 000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IRRmin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0,930004173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520" marR="2520">
                    <a:noFill/>
                  </a:tcPr>
                </a:tc>
              </a:tr>
              <a:tr h="506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Ставка дисконтирования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20%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PP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4 года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520" marR="2520">
                    <a:lnL w="12240">
                      <a:solidFill>
                        <a:srgbClr val="000000"/>
                      </a:solidFill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520" marR="2520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TextShape 1"/>
          <p:cNvSpPr txBox="1"/>
          <p:nvPr/>
        </p:nvSpPr>
        <p:spPr>
          <a:xfrm>
            <a:off x="410760" y="9360"/>
            <a:ext cx="8229240" cy="566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Финансирование проекта, текущее состояние</a:t>
            </a:r>
          </a:p>
        </p:txBody>
      </p:sp>
      <p:graphicFrame>
        <p:nvGraphicFramePr>
          <p:cNvPr id="397" name="Диаграмма 17"/>
          <p:cNvGraphicFramePr/>
          <p:nvPr>
            <p:extLst>
              <p:ext uri="{D42A27DB-BD31-4B8C-83A1-F6EECF244321}">
                <p14:modId xmlns:p14="http://schemas.microsoft.com/office/powerpoint/2010/main" val="65458499"/>
              </p:ext>
            </p:extLst>
          </p:nvPr>
        </p:nvGraphicFramePr>
        <p:xfrm>
          <a:off x="-463764" y="4198320"/>
          <a:ext cx="4204800" cy="2659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98" name="TextShape 2"/>
          <p:cNvSpPr txBox="1"/>
          <p:nvPr/>
        </p:nvSpPr>
        <p:spPr>
          <a:xfrm>
            <a:off x="3275856" y="692696"/>
            <a:ext cx="5760640" cy="61206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20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: Собран лабораторный макет прибора, подтверждающий работоспособность технологии, создана 3D модель расходного материала.</a:t>
            </a:r>
          </a:p>
          <a:p>
            <a:r>
              <a:rPr lang="ru-RU" sz="20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2019-2020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: получены патенты.</a:t>
            </a:r>
          </a:p>
          <a:p>
            <a:r>
              <a:rPr lang="ru-RU" sz="20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: начата работа по информационному сопровождению проекта.</a:t>
            </a:r>
          </a:p>
          <a:p>
            <a:r>
              <a:rPr lang="ru-RU" sz="20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2020-2021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Начало р</a:t>
            </a:r>
            <a:r>
              <a:rPr lang="ru-RU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азработки корпуса 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прибора, </a:t>
            </a:r>
            <a:r>
              <a:rPr lang="ru-RU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создание 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его 3D </a:t>
            </a:r>
            <a:r>
              <a:rPr lang="ru-RU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модели, разработка принципиальной схемы, печатной платы, 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подобраны комплектующие прибора. </a:t>
            </a:r>
          </a:p>
          <a:p>
            <a:r>
              <a:rPr lang="ru-RU" sz="20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: Достигнуты договоренности с </a:t>
            </a:r>
            <a:r>
              <a:rPr lang="ru-RU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производителями – </a:t>
            </a:r>
            <a:r>
              <a:rPr lang="ru-RU" sz="20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УПЗ, Тритон и </a:t>
            </a:r>
            <a:r>
              <a:rPr lang="ru-RU" sz="2000" b="1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МедИнж</a:t>
            </a:r>
            <a:r>
              <a:rPr lang="ru-RU" sz="20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000" b="1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: получен ряд экспертных заключений.</a:t>
            </a:r>
          </a:p>
          <a:p>
            <a:r>
              <a:rPr lang="ru-RU" sz="20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: участие в профильных конференциях для ознакомления медицинского сообщества с технологией.</a:t>
            </a:r>
          </a:p>
          <a:p>
            <a:r>
              <a:rPr lang="ru-RU" sz="20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2022-2023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: Создание MVP, </a:t>
            </a:r>
            <a:r>
              <a:rPr lang="ru-RU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привлечение инвестиций для производства 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опытных партий, сертификации и регистрации, апробации. </a:t>
            </a:r>
          </a:p>
        </p:txBody>
      </p:sp>
      <p:sp>
        <p:nvSpPr>
          <p:cNvPr id="399" name="TextShape 3"/>
          <p:cNvSpPr txBox="1"/>
          <p:nvPr/>
        </p:nvSpPr>
        <p:spPr>
          <a:xfrm>
            <a:off x="288000" y="792000"/>
            <a:ext cx="3096000" cy="3127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Текущая стадия проекта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seed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, посевная.</a:t>
            </a:r>
          </a:p>
          <a:p>
            <a:r>
              <a:rPr lang="ru-RU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Текущий объем инвестиций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(СЕО+СТО+ФСИ): 1,5 млн руб.</a:t>
            </a:r>
          </a:p>
          <a:p>
            <a:r>
              <a:rPr lang="ru-RU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Необходимый объем для перехода на стадию MVP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3 млн руб.</a:t>
            </a:r>
          </a:p>
          <a:p>
            <a:r>
              <a:rPr lang="ru-RU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Общий объем инвестиций для вывода на рынок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8 - 14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млн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TextShape 1"/>
          <p:cNvSpPr txBox="1"/>
          <p:nvPr/>
        </p:nvSpPr>
        <p:spPr>
          <a:xfrm>
            <a:off x="107640" y="2952000"/>
            <a:ext cx="4356360" cy="3429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ru-RU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«Забота о человеке и его судьбе всегда должна быть во главе любой технологической разработки. Никогда не забывай об этом среди своих уравнений и диаграмм.»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Альберт Эйнштейн</a:t>
            </a:r>
          </a:p>
        </p:txBody>
      </p:sp>
      <p:sp>
        <p:nvSpPr>
          <p:cNvPr id="401" name="TextShape 2"/>
          <p:cNvSpPr txBox="1"/>
          <p:nvPr/>
        </p:nvSpPr>
        <p:spPr>
          <a:xfrm>
            <a:off x="4586778" y="0"/>
            <a:ext cx="4103984" cy="3743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</a:pP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Поляев Александр </a:t>
            </a:r>
            <a:r>
              <a:rPr lang="ru-RU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Сергеевич,</a:t>
            </a:r>
          </a:p>
          <a:p>
            <a:pPr algn="ctr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</a:pPr>
            <a:r>
              <a:rPr lang="ru-RU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Муравьев Петр Александрович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</a:pPr>
            <a:r>
              <a:rPr lang="ru-RU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+79371777189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</a:pP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hlinkClick r:id="rId2"/>
              </a:rPr>
              <a:t>air63.00@mail.ru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</a:pP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alexandrpolyajev@yandex.ru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02" name="Picture 16"/>
          <p:cNvPicPr/>
          <p:nvPr/>
        </p:nvPicPr>
        <p:blipFill>
          <a:blip r:embed="rId3"/>
          <a:stretch/>
        </p:blipFill>
        <p:spPr>
          <a:xfrm>
            <a:off x="4572000" y="3645024"/>
            <a:ext cx="2329200" cy="3212616"/>
          </a:xfrm>
          <a:prstGeom prst="rect">
            <a:avLst/>
          </a:prstGeom>
          <a:ln w="9360">
            <a:noFill/>
          </a:ln>
        </p:spPr>
      </p:pic>
      <p:pic>
        <p:nvPicPr>
          <p:cNvPr id="403" name="Picture 2"/>
          <p:cNvPicPr/>
          <p:nvPr/>
        </p:nvPicPr>
        <p:blipFill>
          <a:blip r:embed="rId4"/>
          <a:stretch/>
        </p:blipFill>
        <p:spPr>
          <a:xfrm>
            <a:off x="6901560" y="3645024"/>
            <a:ext cx="2242080" cy="3212616"/>
          </a:xfrm>
          <a:prstGeom prst="rect">
            <a:avLst/>
          </a:prstGeom>
          <a:ln>
            <a:noFill/>
          </a:ln>
        </p:spPr>
      </p:pic>
      <p:pic>
        <p:nvPicPr>
          <p:cNvPr id="404" name="Picture 2"/>
          <p:cNvPicPr/>
          <p:nvPr/>
        </p:nvPicPr>
        <p:blipFill>
          <a:blip r:embed="rId5"/>
          <a:stretch/>
        </p:blipFill>
        <p:spPr>
          <a:xfrm>
            <a:off x="107640" y="188640"/>
            <a:ext cx="4032000" cy="252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1012</TotalTime>
  <Words>1912</Words>
  <Application>Microsoft Office PowerPoint</Application>
  <PresentationFormat>Экран (4:3)</PresentationFormat>
  <Paragraphs>320</Paragraphs>
  <Slides>23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Office Theme</vt:lpstr>
      <vt:lpstr>Office Theme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Отчёт за 1й год работы по проекту: «Система комплексной профилактики осложнений ИВЛ»</dc:title>
  <dc:creator>Поляев;Муравьёв</dc:creator>
  <cp:lastModifiedBy>Мурчание</cp:lastModifiedBy>
  <cp:revision>81</cp:revision>
  <dcterms:created xsi:type="dcterms:W3CDTF">2020-04-30T14:40:07Z</dcterms:created>
  <dcterms:modified xsi:type="dcterms:W3CDTF">2022-04-20T02:45:49Z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3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14</vt:i4>
  </property>
</Properties>
</file>