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8229600" cx="14630400"/>
  <p:notesSz cx="8229600" cy="14630400"/>
  <p:embeddedFontLst>
    <p:embeddedFont>
      <p:font typeface="Roboto Mono SemiBold"/>
      <p:regular r:id="rId15"/>
      <p:bold r:id="rId16"/>
      <p:italic r:id="rId17"/>
      <p:boldItalic r:id="rId18"/>
    </p:embeddedFont>
    <p:embeddedFont>
      <p:font typeface="Syne ExtraBold"/>
      <p:bold r:id="rId19"/>
    </p:embeddedFont>
    <p:embeddedFont>
      <p:font typeface="Syne"/>
      <p:bold r:id="rId20"/>
    </p:embeddedFont>
    <p:embeddedFont>
      <p:font typeface="Roboto Mon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yne-bold.fntdata"/><Relationship Id="rId11" Type="http://schemas.openxmlformats.org/officeDocument/2006/relationships/slide" Target="slides/slide7.xml"/><Relationship Id="rId22" Type="http://schemas.openxmlformats.org/officeDocument/2006/relationships/font" Target="fonts/RobotoMono-bold.fntdata"/><Relationship Id="rId10" Type="http://schemas.openxmlformats.org/officeDocument/2006/relationships/slide" Target="slides/slide6.xml"/><Relationship Id="rId21" Type="http://schemas.openxmlformats.org/officeDocument/2006/relationships/font" Target="fonts/RobotoMono-regular.fntdata"/><Relationship Id="rId13" Type="http://schemas.openxmlformats.org/officeDocument/2006/relationships/slide" Target="slides/slide9.xml"/><Relationship Id="rId24" Type="http://schemas.openxmlformats.org/officeDocument/2006/relationships/font" Target="fonts/RobotoMono-boldItalic.fntdata"/><Relationship Id="rId12" Type="http://schemas.openxmlformats.org/officeDocument/2006/relationships/slide" Target="slides/slide8.xml"/><Relationship Id="rId23" Type="http://schemas.openxmlformats.org/officeDocument/2006/relationships/font" Target="fonts/RobotoMon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MonoSemiBold-regular.fntdata"/><Relationship Id="rId14" Type="http://schemas.openxmlformats.org/officeDocument/2006/relationships/slide" Target="slides/slide10.xml"/><Relationship Id="rId17" Type="http://schemas.openxmlformats.org/officeDocument/2006/relationships/font" Target="fonts/RobotoMonoSemiBold-italic.fntdata"/><Relationship Id="rId16" Type="http://schemas.openxmlformats.org/officeDocument/2006/relationships/font" Target="fonts/RobotoMonoSemiBold-bold.fntdata"/><Relationship Id="rId5" Type="http://schemas.openxmlformats.org/officeDocument/2006/relationships/slide" Target="slides/slide1.xml"/><Relationship Id="rId19" Type="http://schemas.openxmlformats.org/officeDocument/2006/relationships/font" Target="fonts/SyneExtraBold-bold.fntdata"/><Relationship Id="rId6" Type="http://schemas.openxmlformats.org/officeDocument/2006/relationships/slide" Target="slides/slide2.xml"/><Relationship Id="rId18" Type="http://schemas.openxmlformats.org/officeDocument/2006/relationships/font" Target="fonts/RobotoMonoSemiBol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" name="Google Shape;1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" name="Google Shape;21;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" name="Google Shape;25;p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" name="Google Shape;29;p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1" name="Google Shape;3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" name="Google Shape;37;p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9" name="Google Shape;3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" name="Google Shape;41;p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3" name="Google Shape;4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" name="Google Shape;45;p1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" name="Google Shape;47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" name="Google Shape;49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6350462" y="1084042"/>
            <a:ext cx="7416000" cy="31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6700"/>
              <a:buFont typeface="Syne ExtraBold"/>
              <a:buNone/>
            </a:pPr>
            <a:r>
              <a:rPr b="1" i="0" lang="en-US" sz="670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Презентация проекта </a:t>
            </a:r>
            <a:r>
              <a:rPr b="1" i="0" lang="en-US" sz="67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</a:t>
            </a:r>
            <a:endParaRPr b="0" i="0" sz="6700" u="none" cap="none" strike="noStrike"/>
          </a:p>
        </p:txBody>
      </p:sp>
      <p:sp>
        <p:nvSpPr>
          <p:cNvPr id="58" name="Google Shape;58;p13"/>
          <p:cNvSpPr/>
          <p:nvPr/>
        </p:nvSpPr>
        <p:spPr>
          <a:xfrm>
            <a:off x="6350462" y="4961472"/>
            <a:ext cx="74160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 SemiBold"/>
                <a:ea typeface="Roboto Mono SemiBold"/>
                <a:cs typeface="Roboto Mono SemiBold"/>
                <a:sym typeface="Roboto Mono SemiBold"/>
              </a:rPr>
              <a:t>DoMAX — это инновационная линейка энергетических продуктов, разработанная для активного образа жизни.</a:t>
            </a:r>
            <a:endParaRPr i="0" sz="1900" u="none" cap="none" strike="noStrike">
              <a:latin typeface="Roboto Mono SemiBold"/>
              <a:ea typeface="Roboto Mono SemiBold"/>
              <a:cs typeface="Roboto Mono SemiBold"/>
              <a:sym typeface="Roboto Mono SemiBol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350437" y="6646741"/>
            <a:ext cx="394800" cy="394800"/>
          </a:xfrm>
          <a:prstGeom prst="roundRect">
            <a:avLst>
              <a:gd fmla="val 23151155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0" name="Google Shape;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8057" y="6654349"/>
            <a:ext cx="379690" cy="37969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6828816" y="6628199"/>
            <a:ext cx="41292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1666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400"/>
              <a:buFont typeface="Syne"/>
              <a:buNone/>
            </a:pPr>
            <a:r>
              <a:rPr b="1" i="0" lang="en-US" sz="2400" u="none" cap="none" strike="noStrike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by </a:t>
            </a:r>
            <a:r>
              <a:rPr b="1" lang="en-US" sz="2400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Timerkhan Inarkaev</a:t>
            </a:r>
            <a:endParaRPr b="0" i="0" sz="240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7" name="Google Shape;6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6350437" y="3148846"/>
            <a:ext cx="61722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850"/>
              <a:buFont typeface="Syne ExtraBold"/>
              <a:buNone/>
            </a:pPr>
            <a:r>
              <a:rPr b="1" i="0" lang="en-US" sz="48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Заголовок</a:t>
            </a:r>
            <a:endParaRPr i="0" sz="48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350437" y="4290655"/>
            <a:ext cx="7415927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DoMAX — Линейка инновационных энергетических продуктов для активного образа жизни.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5" name="Google Shape;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6350437" y="894636"/>
            <a:ext cx="7053143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850"/>
              <a:buFont typeface="Syne ExtraBold"/>
              <a:buNone/>
            </a:pPr>
            <a:r>
              <a:rPr b="1" i="0" lang="en-US" sz="48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Проблема и Контекст</a:t>
            </a:r>
            <a:endParaRPr i="0" sz="48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6350437" y="2314099"/>
            <a:ext cx="555427" cy="555427"/>
          </a:xfrm>
          <a:prstGeom prst="roundRect">
            <a:avLst>
              <a:gd fmla="val 18669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6530102" y="2406610"/>
            <a:ext cx="195977" cy="370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Syne ExtraBold"/>
              <a:buNone/>
            </a:pPr>
            <a:r>
              <a:rPr b="1" i="0" lang="en-US" sz="290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1</a:t>
            </a:r>
            <a:endParaRPr b="0" i="0" sz="2900" u="none" cap="none" strike="noStrike"/>
          </a:p>
        </p:txBody>
      </p:sp>
      <p:sp>
        <p:nvSpPr>
          <p:cNvPr id="79" name="Google Shape;79;p15"/>
          <p:cNvSpPr/>
          <p:nvPr/>
        </p:nvSpPr>
        <p:spPr>
          <a:xfrm>
            <a:off x="7152680" y="2314099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Усталость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7152680" y="2847975"/>
            <a:ext cx="6613684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Около 30% населения мира страдают от хронической усталости.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350437" y="4162544"/>
            <a:ext cx="555427" cy="555427"/>
          </a:xfrm>
          <a:prstGeom prst="roundRect">
            <a:avLst>
              <a:gd fmla="val 18669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6442353" y="4255056"/>
            <a:ext cx="371475" cy="370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Syne ExtraBold"/>
              <a:buNone/>
            </a:pPr>
            <a:r>
              <a:rPr b="1" i="0" lang="en-US" sz="290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2</a:t>
            </a:r>
            <a:endParaRPr b="0" i="0" sz="2900" u="none" cap="none" strike="noStrike"/>
          </a:p>
        </p:txBody>
      </p:sp>
      <p:sp>
        <p:nvSpPr>
          <p:cNvPr id="83" name="Google Shape;83;p15"/>
          <p:cNvSpPr/>
          <p:nvPr/>
        </p:nvSpPr>
        <p:spPr>
          <a:xfrm>
            <a:off x="7152680" y="4162544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Энергетики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7152680" y="4696420"/>
            <a:ext cx="6613684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Более 40% работников и студентов используют энергетические продукты.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6350437" y="6010989"/>
            <a:ext cx="555427" cy="555427"/>
          </a:xfrm>
          <a:prstGeom prst="roundRect">
            <a:avLst>
              <a:gd fmla="val 18669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6432709" y="6103501"/>
            <a:ext cx="390763" cy="370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Syne ExtraBold"/>
              <a:buNone/>
            </a:pPr>
            <a:r>
              <a:rPr b="1" i="0" lang="en-US" sz="290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3</a:t>
            </a:r>
            <a:endParaRPr b="0" i="0" sz="2900" u="none" cap="none" strike="noStrike"/>
          </a:p>
        </p:txBody>
      </p:sp>
      <p:sp>
        <p:nvSpPr>
          <p:cNvPr id="87" name="Google Shape;87;p15"/>
          <p:cNvSpPr/>
          <p:nvPr/>
        </p:nvSpPr>
        <p:spPr>
          <a:xfrm>
            <a:off x="7152680" y="6010989"/>
            <a:ext cx="321814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Побочные эффекты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7152680" y="6544866"/>
            <a:ext cx="6613684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Более 60% потребителей испытывают негативные побочные эффекты от кофеина.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4" name="Google Shape;9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30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/>
          <p:nvPr/>
        </p:nvSpPr>
        <p:spPr>
          <a:xfrm>
            <a:off x="864037" y="3965377"/>
            <a:ext cx="9723715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850"/>
              <a:buFont typeface="Syne ExtraBold"/>
              <a:buNone/>
            </a:pPr>
            <a:r>
              <a:rPr b="1" i="0" lang="en-US" sz="48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Наше решение</a:t>
            </a:r>
            <a:r>
              <a:rPr b="1" i="0" lang="en-US" sz="485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 — DoMAX</a:t>
            </a:r>
            <a:endParaRPr b="0" i="0" sz="4850" u="none" cap="none" strike="noStrike"/>
          </a:p>
        </p:txBody>
      </p:sp>
      <p:sp>
        <p:nvSpPr>
          <p:cNvPr id="96" name="Google Shape;96;p16"/>
          <p:cNvSpPr/>
          <p:nvPr/>
        </p:nvSpPr>
        <p:spPr>
          <a:xfrm>
            <a:off x="864037" y="5107186"/>
            <a:ext cx="4136231" cy="2243138"/>
          </a:xfrm>
          <a:prstGeom prst="roundRect">
            <a:avLst>
              <a:gd fmla="val 4623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1126093" y="5369243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Мощность 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1126093" y="5903119"/>
            <a:ext cx="3612118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В 5 раз мощнее кофеина, меньшие дозировки.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5247084" y="5107186"/>
            <a:ext cx="4136231" cy="2243138"/>
          </a:xfrm>
          <a:prstGeom prst="roundRect">
            <a:avLst>
              <a:gd fmla="val 4623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5509141" y="5369243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Безопасность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5509141" y="5903119"/>
            <a:ext cx="3612118" cy="1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Снижает побочные эффекты на 40-60% по сравнению с кофеином.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9630132" y="5107186"/>
            <a:ext cx="4136231" cy="2243138"/>
          </a:xfrm>
          <a:prstGeom prst="roundRect">
            <a:avLst>
              <a:gd fmla="val 4623" name="adj"/>
            </a:avLst>
          </a:prstGeom>
          <a:solidFill>
            <a:srgbClr val="547808"/>
          </a:solidFill>
          <a:ln cap="flat" cmpd="sng" w="152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9892189" y="5369243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Длительность</a:t>
            </a:r>
            <a:endParaRPr i="0" sz="24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9892189" y="5903119"/>
            <a:ext cx="3612118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До 6-8 часов стабильной энергии без резких падений.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864037" y="1195388"/>
            <a:ext cx="729484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850"/>
              <a:buFont typeface="Syne ExtraBold"/>
              <a:buNone/>
            </a:pPr>
            <a:r>
              <a:rPr b="1" i="0" lang="en-US" sz="48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Продуктовая Линейка</a:t>
            </a:r>
            <a:endParaRPr i="0" sz="48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864037" y="2584013"/>
            <a:ext cx="3852386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 Tablets</a:t>
            </a:r>
            <a:endParaRPr b="0" i="0" sz="2400" u="none" cap="none" strike="noStrike"/>
          </a:p>
        </p:txBody>
      </p:sp>
      <p:sp>
        <p:nvSpPr>
          <p:cNvPr id="112" name="Google Shape;112;p17"/>
          <p:cNvSpPr/>
          <p:nvPr/>
        </p:nvSpPr>
        <p:spPr>
          <a:xfrm>
            <a:off x="864037" y="3216592"/>
            <a:ext cx="3898821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Цена: 300 рублей за упаковку (20 порций).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864037" y="4228862"/>
            <a:ext cx="3898821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Ожидаемые продажи: 500 000 упаковок в первый год.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5372695" y="2584013"/>
            <a:ext cx="3898821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 Pre-Workout</a:t>
            </a:r>
            <a:endParaRPr b="0" i="0" sz="2400" u="none" cap="none" strike="noStrike"/>
          </a:p>
        </p:txBody>
      </p:sp>
      <p:sp>
        <p:nvSpPr>
          <p:cNvPr id="115" name="Google Shape;115;p17"/>
          <p:cNvSpPr/>
          <p:nvPr/>
        </p:nvSpPr>
        <p:spPr>
          <a:xfrm>
            <a:off x="5372695" y="3602355"/>
            <a:ext cx="3898821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Увеличение выносливости на 30%.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5372695" y="4614624"/>
            <a:ext cx="3898821" cy="790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Цена: </a:t>
            </a:r>
            <a:r>
              <a:rPr lang="en-US" sz="1900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800 рублей за упаковку (30 порций).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5372695" y="5626894"/>
            <a:ext cx="3898821" cy="1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Ожидаемые продажи: 1 млн упаковок на международных рынках.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9811525" y="2459738"/>
            <a:ext cx="3852300" cy="1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2400"/>
              <a:buFont typeface="Syne ExtraBold"/>
              <a:buNone/>
            </a:pPr>
            <a:r>
              <a:rPr b="1" i="0" lang="en-US" sz="24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 WILD</a:t>
            </a:r>
            <a:br>
              <a:rPr b="1" i="0" lang="en-US" sz="24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</a:br>
            <a:r>
              <a:rPr b="1" i="0" lang="en-US" sz="240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 и </a:t>
            </a:r>
            <a:br>
              <a:rPr b="1" i="0" lang="en-US" sz="24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</a:br>
            <a:r>
              <a:rPr b="1" lang="en-US" sz="2400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 PURE</a:t>
            </a:r>
            <a:endParaRPr b="0" i="0" sz="2400" u="none" cap="none" strike="noStrike"/>
          </a:p>
        </p:txBody>
      </p:sp>
      <p:sp>
        <p:nvSpPr>
          <p:cNvPr id="119" name="Google Shape;119;p17"/>
          <p:cNvSpPr/>
          <p:nvPr/>
        </p:nvSpPr>
        <p:spPr>
          <a:xfrm>
            <a:off x="9788267" y="3824417"/>
            <a:ext cx="38988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Гибридная формула с кофеином и</a:t>
            </a:r>
            <a:r>
              <a:rPr lang="en-US" sz="1900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 активным веществом</a:t>
            </a: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9811517" y="5009637"/>
            <a:ext cx="38988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Ц</a:t>
            </a: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ена: 200 ру</a:t>
            </a: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блей за банку.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9811529" y="5626907"/>
            <a:ext cx="38988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Ожидаемые продажи: 2 миллиона банок в первый год.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7" name="Google Shape;1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71831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/>
          <p:nvPr/>
        </p:nvSpPr>
        <p:spPr>
          <a:xfrm>
            <a:off x="860798" y="3551489"/>
            <a:ext cx="110370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88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250"/>
              <a:buFont typeface="Syne ExtraBold"/>
              <a:buNone/>
            </a:pPr>
            <a:r>
              <a:rPr b="1" i="0" lang="en-US" sz="42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Ключевые Преимущества </a:t>
            </a:r>
            <a:r>
              <a:rPr b="1" i="0" lang="en-US" sz="425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DoMAX</a:t>
            </a:r>
            <a:endParaRPr b="0" i="0" sz="4250" u="none" cap="none" strike="noStrike"/>
          </a:p>
        </p:txBody>
      </p:sp>
      <p:sp>
        <p:nvSpPr>
          <p:cNvPr id="129" name="Google Shape;129;p18"/>
          <p:cNvSpPr/>
          <p:nvPr/>
        </p:nvSpPr>
        <p:spPr>
          <a:xfrm>
            <a:off x="761048" y="4547116"/>
            <a:ext cx="13108305" cy="2859286"/>
          </a:xfrm>
          <a:prstGeom prst="roundRect">
            <a:avLst>
              <a:gd fmla="val 3194" name="adj"/>
            </a:avLst>
          </a:prstGeom>
          <a:noFill/>
          <a:ln cap="flat" cmpd="sng" w="9525">
            <a:solidFill>
              <a:srgbClr val="FFFFFF">
                <a:alpha val="2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>
            <a:off x="768668" y="4554736"/>
            <a:ext cx="13093065" cy="62400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986076" y="4692729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b="0" i="0" lang="en-US" sz="1700" u="none" cap="none" strike="noStrike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Эффективность</a:t>
            </a:r>
            <a:endParaRPr b="0" i="0" sz="1700" u="none" cap="none" strike="noStrike"/>
          </a:p>
        </p:txBody>
      </p:sp>
      <p:sp>
        <p:nvSpPr>
          <p:cNvPr id="132" name="Google Shape;132;p18"/>
          <p:cNvSpPr/>
          <p:nvPr/>
        </p:nvSpPr>
        <p:spPr>
          <a:xfrm>
            <a:off x="7536418" y="4692729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i="0" lang="en-US" sz="17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5-кратная стимуляция по сравнению с кофеином.</a:t>
            </a:r>
            <a:endParaRPr i="0" sz="17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768668" y="5178743"/>
            <a:ext cx="13093065" cy="624007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986076" y="5316736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b="0" i="0" lang="en-US" sz="1700" u="none" cap="none" strike="noStrike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Безопасность</a:t>
            </a:r>
            <a:endParaRPr b="0" i="0" sz="1700" u="none" cap="none" strike="noStrike"/>
          </a:p>
        </p:txBody>
      </p:sp>
      <p:sp>
        <p:nvSpPr>
          <p:cNvPr id="135" name="Google Shape;135;p18"/>
          <p:cNvSpPr/>
          <p:nvPr/>
        </p:nvSpPr>
        <p:spPr>
          <a:xfrm>
            <a:off x="7536418" y="5316736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i="0" lang="en-US" sz="17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Прошли  испытания на добровольцах.</a:t>
            </a:r>
            <a:endParaRPr i="0" sz="17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768668" y="5802749"/>
            <a:ext cx="13093065" cy="62400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986076" y="5940743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b="0" i="0" lang="en-US" sz="1700" u="none" cap="none" strike="noStrike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Разнообразие</a:t>
            </a:r>
            <a:endParaRPr b="0" i="0" sz="1700" u="none" cap="none" strike="noStrike"/>
          </a:p>
        </p:txBody>
      </p:sp>
      <p:sp>
        <p:nvSpPr>
          <p:cNvPr id="138" name="Google Shape;138;p18"/>
          <p:cNvSpPr/>
          <p:nvPr/>
        </p:nvSpPr>
        <p:spPr>
          <a:xfrm>
            <a:off x="7536418" y="5940743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i="0" lang="en-US" sz="17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Широкий ассортимент для различных аудиторий.</a:t>
            </a:r>
            <a:endParaRPr i="0" sz="17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768668" y="6426756"/>
            <a:ext cx="13093065" cy="972026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986076" y="6564749"/>
            <a:ext cx="6107906" cy="348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b="0" i="0" lang="en-US" sz="1700" u="none" cap="none" strike="noStrike">
                <a:solidFill>
                  <a:srgbClr val="D7E5D8"/>
                </a:solidFill>
                <a:latin typeface="Syne"/>
                <a:ea typeface="Syne"/>
                <a:cs typeface="Syne"/>
                <a:sym typeface="Syne"/>
              </a:rPr>
              <a:t>Инновационность</a:t>
            </a:r>
            <a:endParaRPr b="0" i="0" sz="1700" u="none" cap="none" strike="noStrike"/>
          </a:p>
        </p:txBody>
      </p:sp>
      <p:sp>
        <p:nvSpPr>
          <p:cNvPr id="141" name="Google Shape;141;p18"/>
          <p:cNvSpPr/>
          <p:nvPr/>
        </p:nvSpPr>
        <p:spPr>
          <a:xfrm>
            <a:off x="7536418" y="6564749"/>
            <a:ext cx="6107906" cy="6960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700"/>
              <a:buFont typeface="Syne"/>
              <a:buNone/>
            </a:pPr>
            <a:r>
              <a:rPr i="0" lang="en-US" sz="17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Использование нового вещества, превосходящего по эффективности все существующие стимуляторы.</a:t>
            </a:r>
            <a:endParaRPr i="0" sz="17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7" name="Google Shape;1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/>
          <p:nvPr/>
        </p:nvSpPr>
        <p:spPr>
          <a:xfrm>
            <a:off x="6289834" y="829151"/>
            <a:ext cx="7416046" cy="717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500"/>
              <a:buFont typeface="Syne ExtraBold"/>
              <a:buNone/>
            </a:pPr>
            <a:r>
              <a:rPr b="1" i="0" lang="en-US" sz="450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Рыночные Перспективы</a:t>
            </a:r>
            <a:endParaRPr i="0" sz="45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descr="preencoded.png" id="149" name="Google Shape;14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9834" y="1890832"/>
            <a:ext cx="1147763" cy="183653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/>
          <p:nvPr/>
        </p:nvSpPr>
        <p:spPr>
          <a:xfrm>
            <a:off x="7781925" y="2120384"/>
            <a:ext cx="2869525" cy="358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Россия</a:t>
            </a:r>
            <a:endParaRPr i="0" sz="22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7781925" y="2616637"/>
            <a:ext cx="6045041" cy="734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800"/>
              <a:buFont typeface="Syne"/>
              <a:buNone/>
            </a:pPr>
            <a:r>
              <a:rPr i="0" lang="en-US" sz="18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Рынок энергетических напитков стоимостью 2,5 млрд долларов.</a:t>
            </a:r>
            <a:endParaRPr i="0" sz="18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descr="preencoded.png" id="152" name="Google Shape;15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9834" y="3727371"/>
            <a:ext cx="1147763" cy="183653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9"/>
          <p:cNvSpPr/>
          <p:nvPr/>
        </p:nvSpPr>
        <p:spPr>
          <a:xfrm>
            <a:off x="7781925" y="3956923"/>
            <a:ext cx="2869525" cy="358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США и Европ</a:t>
            </a:r>
            <a:r>
              <a:rPr b="1" lang="en-US" sz="2250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а</a:t>
            </a:r>
            <a:endParaRPr i="0" sz="22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7781925" y="4453176"/>
            <a:ext cx="6045041" cy="734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800"/>
              <a:buFont typeface="Syne"/>
              <a:buNone/>
            </a:pPr>
            <a:r>
              <a:rPr i="0" lang="en-US" sz="18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Рынок энергетических продуктов оценивается в б</a:t>
            </a:r>
            <a:r>
              <a:rPr lang="en-US" sz="1800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олее чем в </a:t>
            </a:r>
            <a:r>
              <a:rPr i="0" lang="en-US" sz="18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14,5 млрд долларов.</a:t>
            </a:r>
            <a:endParaRPr i="0" sz="18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descr="preencoded.png" id="155" name="Google Shape;15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9834" y="5563910"/>
            <a:ext cx="1147763" cy="183653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7781925" y="5793462"/>
            <a:ext cx="2869525" cy="358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Восточная Азия</a:t>
            </a:r>
            <a:endParaRPr i="0" sz="22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7781925" y="6289715"/>
            <a:ext cx="6045041" cy="734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800"/>
              <a:buFont typeface="Syne"/>
              <a:buNone/>
            </a:pPr>
            <a:r>
              <a:rPr i="0" lang="en-US" sz="18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Совокупный рынок энергопродуктов оценивается в 10 млрд долларов.</a:t>
            </a:r>
            <a:endParaRPr i="0" sz="18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3" name="Google Shape;16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303264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/>
          <p:nvPr/>
        </p:nvSpPr>
        <p:spPr>
          <a:xfrm>
            <a:off x="849154" y="3701058"/>
            <a:ext cx="7592616" cy="758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63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750"/>
              <a:buFont typeface="Syne ExtraBold"/>
              <a:buNone/>
            </a:pPr>
            <a:r>
              <a:rPr b="1" i="0" lang="en-US" sz="47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Экономическая Выгода</a:t>
            </a:r>
            <a:endParaRPr i="0" sz="47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849154" y="5095875"/>
            <a:ext cx="545783" cy="545783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0"/>
          <p:cNvSpPr/>
          <p:nvPr/>
        </p:nvSpPr>
        <p:spPr>
          <a:xfrm>
            <a:off x="1025773" y="5186770"/>
            <a:ext cx="1926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Syne ExtraBold"/>
              <a:buNone/>
            </a:pPr>
            <a:r>
              <a:rPr b="1" i="0" lang="en-US" sz="28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1</a:t>
            </a:r>
            <a:endParaRPr b="0" i="0" sz="2850" u="none" cap="none" strike="noStrike"/>
          </a:p>
        </p:txBody>
      </p:sp>
      <p:sp>
        <p:nvSpPr>
          <p:cNvPr id="167" name="Google Shape;167;p20"/>
          <p:cNvSpPr/>
          <p:nvPr/>
        </p:nvSpPr>
        <p:spPr>
          <a:xfrm>
            <a:off x="1637467" y="5095875"/>
            <a:ext cx="3032641" cy="378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31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350"/>
              <a:buFont typeface="Syne ExtraBold"/>
              <a:buNone/>
            </a:pPr>
            <a:r>
              <a:rPr b="1" i="0" lang="en-US" sz="23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Себестоимость</a:t>
            </a:r>
            <a:endParaRPr i="0" sz="23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1637467" y="5620345"/>
            <a:ext cx="3360658" cy="19407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При массовом производстве "вещество" может снизить себестоимость до 30-50 долларов за килограмм.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5240655" y="5095875"/>
            <a:ext cx="545783" cy="545783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0"/>
          <p:cNvSpPr/>
          <p:nvPr/>
        </p:nvSpPr>
        <p:spPr>
          <a:xfrm>
            <a:off x="5331023" y="5186720"/>
            <a:ext cx="365046" cy="363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Syne ExtraBold"/>
              <a:buNone/>
            </a:pPr>
            <a:r>
              <a:rPr b="1" i="0" lang="en-US" sz="28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2</a:t>
            </a:r>
            <a:endParaRPr b="0" i="0" sz="2850" u="none" cap="none" strike="noStrike"/>
          </a:p>
        </p:txBody>
      </p:sp>
      <p:sp>
        <p:nvSpPr>
          <p:cNvPr id="171" name="Google Shape;171;p20"/>
          <p:cNvSpPr/>
          <p:nvPr/>
        </p:nvSpPr>
        <p:spPr>
          <a:xfrm>
            <a:off x="6028968" y="4989738"/>
            <a:ext cx="3360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31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350"/>
              <a:buFont typeface="Syne ExtraBold"/>
              <a:buNone/>
            </a:pPr>
            <a:r>
              <a:rPr b="1" i="0" lang="en-US" sz="23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Прогнозируемые продажи</a:t>
            </a:r>
            <a:endParaRPr i="0" sz="23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6028968" y="6008496"/>
            <a:ext cx="33606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Ожидаемая прибыль на российском рынке — 2 миллиарда рублей в первый год.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9632156" y="5095875"/>
            <a:ext cx="545783" cy="545783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0"/>
          <p:cNvSpPr/>
          <p:nvPr/>
        </p:nvSpPr>
        <p:spPr>
          <a:xfrm>
            <a:off x="9713000" y="5186720"/>
            <a:ext cx="383977" cy="363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Syne ExtraBold"/>
              <a:buNone/>
            </a:pPr>
            <a:r>
              <a:rPr b="1" i="0" lang="en-US" sz="28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3</a:t>
            </a:r>
            <a:endParaRPr b="0" i="0" sz="2850" u="none" cap="none" strike="noStrike"/>
          </a:p>
        </p:txBody>
      </p:sp>
      <p:sp>
        <p:nvSpPr>
          <p:cNvPr id="175" name="Google Shape;175;p20"/>
          <p:cNvSpPr/>
          <p:nvPr/>
        </p:nvSpPr>
        <p:spPr>
          <a:xfrm>
            <a:off x="10420469" y="5095875"/>
            <a:ext cx="3032641" cy="378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31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2350"/>
              <a:buFont typeface="Syne ExtraBold"/>
              <a:buNone/>
            </a:pPr>
            <a:r>
              <a:rPr b="1" i="0" lang="en-US" sz="235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Маржинальность</a:t>
            </a:r>
            <a:endParaRPr i="0" sz="23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10420469" y="5620345"/>
            <a:ext cx="3360658" cy="1164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Средняя маржа с одной банки DoMAX составляет около 150 рублей.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2" name="Google Shape;18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42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/>
          <p:nvPr/>
        </p:nvSpPr>
        <p:spPr>
          <a:xfrm>
            <a:off x="680323" y="2920111"/>
            <a:ext cx="54006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3800"/>
              <a:buFont typeface="Syne ExtraBold"/>
              <a:buNone/>
            </a:pPr>
            <a:r>
              <a:rPr b="1" i="0" lang="en-US" sz="380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Будущее</a:t>
            </a:r>
            <a:r>
              <a:rPr b="1" i="0" lang="en-US" sz="3800" u="none" cap="none" strike="noStrike">
                <a:solidFill>
                  <a:srgbClr val="F0F4F1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 DoMAX</a:t>
            </a:r>
            <a:endParaRPr b="0" i="0" sz="3800" u="none" cap="none" strike="noStrike"/>
          </a:p>
        </p:txBody>
      </p:sp>
      <p:sp>
        <p:nvSpPr>
          <p:cNvPr id="184" name="Google Shape;184;p21"/>
          <p:cNvSpPr/>
          <p:nvPr/>
        </p:nvSpPr>
        <p:spPr>
          <a:xfrm>
            <a:off x="680323" y="5934789"/>
            <a:ext cx="13269754" cy="22860"/>
          </a:xfrm>
          <a:prstGeom prst="roundRect">
            <a:avLst>
              <a:gd fmla="val 357162" name="adj"/>
            </a:avLst>
          </a:prstGeom>
          <a:solidFill>
            <a:srgbClr val="6D9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1"/>
          <p:cNvSpPr/>
          <p:nvPr/>
        </p:nvSpPr>
        <p:spPr>
          <a:xfrm>
            <a:off x="3937635" y="5254526"/>
            <a:ext cx="22860" cy="680323"/>
          </a:xfrm>
          <a:prstGeom prst="roundRect">
            <a:avLst>
              <a:gd fmla="val 357162" name="adj"/>
            </a:avLst>
          </a:prstGeom>
          <a:solidFill>
            <a:srgbClr val="6D9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1"/>
          <p:cNvSpPr/>
          <p:nvPr/>
        </p:nvSpPr>
        <p:spPr>
          <a:xfrm>
            <a:off x="3730466" y="5716131"/>
            <a:ext cx="437317" cy="437317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1"/>
          <p:cNvSpPr/>
          <p:nvPr/>
        </p:nvSpPr>
        <p:spPr>
          <a:xfrm>
            <a:off x="3872032" y="5788997"/>
            <a:ext cx="154186" cy="291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1</a:t>
            </a:r>
            <a:endParaRPr b="0" i="0" sz="2250" u="none" cap="none" strike="noStrike"/>
          </a:p>
        </p:txBody>
      </p:sp>
      <p:sp>
        <p:nvSpPr>
          <p:cNvPr id="188" name="Google Shape;188;p21"/>
          <p:cNvSpPr/>
          <p:nvPr/>
        </p:nvSpPr>
        <p:spPr>
          <a:xfrm>
            <a:off x="2734151" y="4017764"/>
            <a:ext cx="2429947" cy="3037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 ExtraBold"/>
              <a:buNone/>
            </a:pPr>
            <a:r>
              <a:rPr b="1"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Биотехнологии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874633" y="4438055"/>
            <a:ext cx="6149102" cy="621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500"/>
              <a:buFont typeface="Syne"/>
              <a:buNone/>
            </a:pPr>
            <a:r>
              <a:rPr i="0" lang="en-US" sz="15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Есть возможность нахождения естественного, натурального получения Активного вещества</a:t>
            </a:r>
            <a:endParaRPr i="0" sz="15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7303651" y="5934730"/>
            <a:ext cx="22860" cy="680323"/>
          </a:xfrm>
          <a:prstGeom prst="roundRect">
            <a:avLst>
              <a:gd fmla="val 357162" name="adj"/>
            </a:avLst>
          </a:prstGeom>
          <a:solidFill>
            <a:srgbClr val="6D9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7096482" y="5716131"/>
            <a:ext cx="437317" cy="437317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7168872" y="5788997"/>
            <a:ext cx="292418" cy="291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2</a:t>
            </a:r>
            <a:endParaRPr b="0" i="0" sz="2250" u="none" cap="none" strike="noStrike"/>
          </a:p>
        </p:txBody>
      </p:sp>
      <p:sp>
        <p:nvSpPr>
          <p:cNvPr id="193" name="Google Shape;193;p21"/>
          <p:cNvSpPr/>
          <p:nvPr/>
        </p:nvSpPr>
        <p:spPr>
          <a:xfrm>
            <a:off x="5383197" y="6832400"/>
            <a:ext cx="38640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 ExtraBold"/>
              <a:buNone/>
            </a:pPr>
            <a:r>
              <a:rPr b="1"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Глобальная экспансия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4240649" y="7229832"/>
            <a:ext cx="6149102" cy="310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500"/>
              <a:buFont typeface="Syne"/>
              <a:buNone/>
            </a:pPr>
            <a:r>
              <a:rPr i="0" lang="en-US" sz="15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В течение </a:t>
            </a:r>
            <a:r>
              <a:rPr lang="en-US" sz="1500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i="0" lang="en-US" sz="15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 лет DoMAX планирует выйти на рынки 30 стран.</a:t>
            </a:r>
            <a:endParaRPr i="0" sz="15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10669667" y="5254526"/>
            <a:ext cx="22860" cy="680323"/>
          </a:xfrm>
          <a:prstGeom prst="roundRect">
            <a:avLst>
              <a:gd fmla="val 357162" name="adj"/>
            </a:avLst>
          </a:prstGeom>
          <a:solidFill>
            <a:srgbClr val="6D9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1"/>
          <p:cNvSpPr/>
          <p:nvPr/>
        </p:nvSpPr>
        <p:spPr>
          <a:xfrm>
            <a:off x="10462498" y="5716131"/>
            <a:ext cx="437317" cy="437317"/>
          </a:xfrm>
          <a:prstGeom prst="roundRect">
            <a:avLst>
              <a:gd fmla="val 18670" name="adj"/>
            </a:avLst>
          </a:prstGeom>
          <a:solidFill>
            <a:srgbClr val="547808"/>
          </a:solidFill>
          <a:ln cap="flat" cmpd="sng" w="9525">
            <a:solidFill>
              <a:srgbClr val="6D91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10527387" y="5788997"/>
            <a:ext cx="307538" cy="291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Syne ExtraBold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Syne ExtraBold"/>
                <a:ea typeface="Syne ExtraBold"/>
                <a:cs typeface="Syne ExtraBold"/>
                <a:sym typeface="Syne ExtraBold"/>
              </a:rPr>
              <a:t>3</a:t>
            </a:r>
            <a:endParaRPr b="0" i="0" sz="2250" u="none" cap="none" strike="noStrike"/>
          </a:p>
        </p:txBody>
      </p:sp>
      <p:sp>
        <p:nvSpPr>
          <p:cNvPr id="198" name="Google Shape;198;p21"/>
          <p:cNvSpPr/>
          <p:nvPr/>
        </p:nvSpPr>
        <p:spPr>
          <a:xfrm>
            <a:off x="9466183" y="4017764"/>
            <a:ext cx="2429947" cy="3037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 ExtraBold"/>
              <a:buNone/>
            </a:pPr>
            <a:r>
              <a:rPr b="1"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Объёмы продаж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7606665" y="4438055"/>
            <a:ext cx="6149102" cy="621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500"/>
              <a:buFont typeface="Syne"/>
              <a:buNone/>
            </a:pPr>
            <a:r>
              <a:rPr i="0" lang="en-US" sz="15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Ожидаемые объёмы продаж — до 500 миллионов единиц продукции в год.</a:t>
            </a:r>
            <a:endParaRPr i="0" sz="15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5" name="Google Shape;20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/>
          <p:nvPr/>
        </p:nvSpPr>
        <p:spPr>
          <a:xfrm>
            <a:off x="864037" y="2614970"/>
            <a:ext cx="61722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0F4F1"/>
              </a:buClr>
              <a:buSzPts val="4850"/>
              <a:buFont typeface="Syne ExtraBold"/>
              <a:buNone/>
            </a:pPr>
            <a:r>
              <a:rPr b="1" i="0" lang="en-US" sz="4850" u="none" cap="none" strike="noStrike">
                <a:solidFill>
                  <a:srgbClr val="F0F4F1"/>
                </a:solidFill>
                <a:latin typeface="Roboto Mono"/>
                <a:ea typeface="Roboto Mono"/>
                <a:cs typeface="Roboto Mono"/>
                <a:sym typeface="Roboto Mono"/>
              </a:rPr>
              <a:t>Заключение</a:t>
            </a:r>
            <a:endParaRPr i="0" sz="485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864037" y="3756779"/>
            <a:ext cx="7415927" cy="1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i="0" lang="en-US" sz="19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DoMAX — это прорыв в индустрии энергетических продуктов: инновационные решения, высокая экономическая выгода, огромный рыночный потенциал.</a:t>
            </a:r>
            <a:endParaRPr i="0" sz="19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8" name="Google Shape;208;p22"/>
          <p:cNvSpPr/>
          <p:nvPr/>
        </p:nvSpPr>
        <p:spPr>
          <a:xfrm>
            <a:off x="864037" y="5219581"/>
            <a:ext cx="7415927" cy="395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7E5D8"/>
              </a:buClr>
              <a:buSzPts val="1900"/>
              <a:buFont typeface="Syne"/>
              <a:buNone/>
            </a:pPr>
            <a:r>
              <a:rPr b="1" i="0" lang="en-US" sz="3000" u="none" cap="none" strike="noStrike">
                <a:solidFill>
                  <a:srgbClr val="D7E5D8"/>
                </a:solidFill>
                <a:latin typeface="Roboto Mono"/>
                <a:ea typeface="Roboto Mono"/>
                <a:cs typeface="Roboto Mono"/>
                <a:sym typeface="Roboto Mono"/>
              </a:rPr>
              <a:t>DoMAX — Действуй на максимум!</a:t>
            </a:r>
            <a:endParaRPr b="1" i="0" sz="3000" u="none" cap="none" strike="noStrike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