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</p:sldIdLst>
  <p:sldSz cy="6858000" cx="12192000"/>
  <p:notesSz cx="6858000" cy="9144000"/>
  <p:embeddedFontLst>
    <p:embeddedFont>
      <p:font typeface="Libre Franklin"/>
      <p:regular r:id="rId38"/>
      <p:bold r:id="rId39"/>
      <p:italic r:id="rId40"/>
      <p:boldItalic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42" roundtripDataSignature="AMtx7mjEH7MS7C9LYQnJ0UMEihWlK1xOe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2AD27A6-609D-4CCF-B4C8-6A5CEB54F922}">
  <a:tblStyle styleId="{72AD27A6-609D-4CCF-B4C8-6A5CEB54F922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LibreFranklin-italic.fntdata"/><Relationship Id="rId20" Type="http://schemas.openxmlformats.org/officeDocument/2006/relationships/slide" Target="slides/slide14.xml"/><Relationship Id="rId42" Type="http://customschemas.google.com/relationships/presentationmetadata" Target="metadata"/><Relationship Id="rId41" Type="http://schemas.openxmlformats.org/officeDocument/2006/relationships/font" Target="fonts/LibreFranklin-boldItalic.fntdata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font" Target="fonts/LibreFranklin-bold.fntdata"/><Relationship Id="rId16" Type="http://schemas.openxmlformats.org/officeDocument/2006/relationships/slide" Target="slides/slide10.xml"/><Relationship Id="rId38" Type="http://schemas.openxmlformats.org/officeDocument/2006/relationships/font" Target="fonts/LibreFranklin-regular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3" name="Google Shape;93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75a8c1f4a1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9" name="Google Shape;119;g275a8c1f4a1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9" name="Google Shape;129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0f7bf6ade9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8" name="Google Shape;138;g30f7bf6ade9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47" name="Google Shape;147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0f7bf6ade9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55" name="Google Shape;155;g30f7bf6ade9_0_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3" name="Google Shape;163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0fccac4fa2_0_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2" name="Google Shape;172;g30fccac4fa2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10b084e904_0_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0" name="Google Shape;180;g310b084e904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0fbb7df78e_1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8" name="Google Shape;188;g30fbb7df78e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6" name="Google Shape;196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5" name="Google Shape;205;p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0fccac4fa2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13" name="Google Shape;213;g30fccac4fa2_0_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0fbb7df78e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21" name="Google Shape;221;g30fbb7df78e_1_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9" name="Google Shape;229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0fccac4fa2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8" name="Google Shape;238;g30fccac4fa2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6" name="Google Shape;246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55" name="Google Shape;255;p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4" name="Google Shape;264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3" name="Google Shape;273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275a8c1f4a1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81" name="Google Shape;281;g275a8c1f4a1_0_3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0" name="Google Shape;290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9" name="Google Shape;299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7" name="Google Shape;307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6" name="Google Shape;31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275a8c1f4a1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25" name="Google Shape;325;g275a8c1f4a1_0_4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4" name="Google Shape;33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43" name="Google Shape;343;p3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2" name="Google Shape;352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3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9" name="Google Shape;359;p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10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5"/>
          <p:cNvSpPr txBox="1"/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ibre Franklin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5"/>
          <p:cNvSpPr txBox="1"/>
          <p:nvPr>
            <p:ph idx="1" type="body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6" name="Google Shape;16;p45"/>
          <p:cNvSpPr txBox="1"/>
          <p:nvPr>
            <p:ph idx="10" type="dt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" name="Google Shape;17;p45"/>
          <p:cNvSpPr txBox="1"/>
          <p:nvPr>
            <p:ph idx="11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45"/>
          <p:cNvSpPr txBox="1"/>
          <p:nvPr>
            <p:ph idx="12" type="sldNum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1"/>
          <p:cNvSpPr txBox="1"/>
          <p:nvPr>
            <p:ph type="title"/>
          </p:nvPr>
        </p:nvSpPr>
        <p:spPr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1"/>
          <p:cNvSpPr txBox="1"/>
          <p:nvPr>
            <p:ph idx="1" type="body"/>
          </p:nvPr>
        </p:nvSpPr>
        <p:spPr>
          <a:xfrm>
            <a:off x="1577788" y="1246095"/>
            <a:ext cx="10545972" cy="55117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" name="Google Shape;22;p41"/>
          <p:cNvSpPr txBox="1"/>
          <p:nvPr>
            <p:ph idx="10" type="dt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" name="Google Shape;23;p41"/>
          <p:cNvSpPr txBox="1"/>
          <p:nvPr>
            <p:ph idx="11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41"/>
          <p:cNvSpPr txBox="1"/>
          <p:nvPr>
            <p:ph idx="12" type="sldNum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3"/>
          <p:cNvSpPr txBox="1"/>
          <p:nvPr>
            <p:ph type="title"/>
          </p:nvPr>
        </p:nvSpPr>
        <p:spPr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3"/>
          <p:cNvSpPr txBox="1"/>
          <p:nvPr>
            <p:ph idx="1" type="body"/>
          </p:nvPr>
        </p:nvSpPr>
        <p:spPr>
          <a:xfrm>
            <a:off x="838200" y="1825625"/>
            <a:ext cx="5181600" cy="43513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43"/>
          <p:cNvSpPr txBox="1"/>
          <p:nvPr>
            <p:ph idx="2" type="body"/>
          </p:nvPr>
        </p:nvSpPr>
        <p:spPr>
          <a:xfrm>
            <a:off x="6172200" y="1825625"/>
            <a:ext cx="5181600" cy="43513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43"/>
          <p:cNvSpPr txBox="1"/>
          <p:nvPr>
            <p:ph idx="10" type="dt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Google Shape;30;p43"/>
          <p:cNvSpPr txBox="1"/>
          <p:nvPr>
            <p:ph idx="11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" name="Google Shape;31;p43"/>
          <p:cNvSpPr txBox="1"/>
          <p:nvPr>
            <p:ph idx="12" type="sldNum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2"/>
          <p:cNvSpPr txBox="1"/>
          <p:nvPr>
            <p:ph idx="10" type="dt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" name="Google Shape;34;p42"/>
          <p:cNvSpPr txBox="1"/>
          <p:nvPr>
            <p:ph idx="11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Google Shape;35;p42"/>
          <p:cNvSpPr txBox="1"/>
          <p:nvPr>
            <p:ph idx="12" type="sldNum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Пользовательский макет">
  <p:cSld name="4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44"/>
          <p:cNvPicPr preferRelativeResize="0"/>
          <p:nvPr/>
        </p:nvPicPr>
        <p:blipFill rotWithShape="1">
          <a:blip r:embed="rId3">
            <a:alphaModFix amt="58000"/>
          </a:blip>
          <a:srcRect b="0" l="0" r="0" t="0"/>
          <a:stretch/>
        </p:blipFill>
        <p:spPr>
          <a:xfrm rot="10800000">
            <a:off x="-1773973" y="2604059"/>
            <a:ext cx="6351441" cy="5942108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44"/>
          <p:cNvSpPr txBox="1"/>
          <p:nvPr>
            <p:ph idx="1" type="body"/>
          </p:nvPr>
        </p:nvSpPr>
        <p:spPr>
          <a:xfrm>
            <a:off x="542518" y="963084"/>
            <a:ext cx="5907497" cy="6883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97"/>
              <a:buNone/>
              <a:defRPr sz="1695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44"/>
          <p:cNvSpPr txBox="1"/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40" name="Google Shape;40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41;p4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55211" y="277694"/>
            <a:ext cx="1160816" cy="431659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44"/>
          <p:cNvSpPr txBox="1"/>
          <p:nvPr>
            <p:ph idx="2" type="body"/>
          </p:nvPr>
        </p:nvSpPr>
        <p:spPr>
          <a:xfrm>
            <a:off x="542517" y="1783272"/>
            <a:ext cx="5332556" cy="45787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12"/>
              <a:buNone/>
              <a:defRPr sz="1212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44"/>
          <p:cNvSpPr txBox="1"/>
          <p:nvPr>
            <p:ph idx="12" type="sldNum"/>
          </p:nvPr>
        </p:nvSpPr>
        <p:spPr>
          <a:xfrm>
            <a:off x="8916621" y="6521037"/>
            <a:ext cx="2804160" cy="239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4" name="Google Shape;44;p44"/>
          <p:cNvSpPr txBox="1"/>
          <p:nvPr>
            <p:ph idx="3" type="body"/>
          </p:nvPr>
        </p:nvSpPr>
        <p:spPr>
          <a:xfrm>
            <a:off x="6394562" y="1783272"/>
            <a:ext cx="5332556" cy="45787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12"/>
              <a:buNone/>
              <a:defRPr sz="1212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ibre Franklin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46"/>
          <p:cNvSpPr txBox="1"/>
          <p:nvPr>
            <p:ph idx="1" type="subTitle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48" name="Google Shape;48;p46"/>
          <p:cNvSpPr txBox="1"/>
          <p:nvPr>
            <p:ph idx="10" type="dt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9" name="Google Shape;49;p46"/>
          <p:cNvSpPr txBox="1"/>
          <p:nvPr>
            <p:ph idx="11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0" name="Google Shape;50;p46"/>
          <p:cNvSpPr txBox="1"/>
          <p:nvPr>
            <p:ph idx="12" type="sldNum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47"/>
          <p:cNvSpPr txBox="1"/>
          <p:nvPr>
            <p:ph idx="1" type="body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4" name="Google Shape;54;p47"/>
          <p:cNvSpPr txBox="1"/>
          <p:nvPr>
            <p:ph idx="2" type="body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47"/>
          <p:cNvSpPr txBox="1"/>
          <p:nvPr>
            <p:ph idx="3" type="body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6" name="Google Shape;56;p47"/>
          <p:cNvSpPr txBox="1"/>
          <p:nvPr>
            <p:ph idx="4" type="body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" name="Google Shape;57;p47"/>
          <p:cNvSpPr txBox="1"/>
          <p:nvPr>
            <p:ph idx="10" type="dt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8" name="Google Shape;58;p47"/>
          <p:cNvSpPr txBox="1"/>
          <p:nvPr>
            <p:ph idx="11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Google Shape;59;p47"/>
          <p:cNvSpPr txBox="1"/>
          <p:nvPr>
            <p:ph idx="12" type="sldNum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8"/>
          <p:cNvSpPr txBox="1"/>
          <p:nvPr>
            <p:ph type="title"/>
          </p:nvPr>
        </p:nvSpPr>
        <p:spPr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48"/>
          <p:cNvSpPr txBox="1"/>
          <p:nvPr>
            <p:ph idx="10" type="dt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3" name="Google Shape;63;p48"/>
          <p:cNvSpPr txBox="1"/>
          <p:nvPr>
            <p:ph idx="11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48"/>
          <p:cNvSpPr txBox="1"/>
          <p:nvPr>
            <p:ph idx="12" type="sldNum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49"/>
          <p:cNvSpPr txBox="1"/>
          <p:nvPr>
            <p:ph idx="1" type="body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8" name="Google Shape;68;p49"/>
          <p:cNvSpPr txBox="1"/>
          <p:nvPr>
            <p:ph idx="2" type="body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49"/>
          <p:cNvSpPr txBox="1"/>
          <p:nvPr>
            <p:ph idx="10" type="dt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0" name="Google Shape;70;p49"/>
          <p:cNvSpPr txBox="1"/>
          <p:nvPr>
            <p:ph idx="11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49"/>
          <p:cNvSpPr txBox="1"/>
          <p:nvPr>
            <p:ph idx="12" type="sldNum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50"/>
          <p:cNvSpPr/>
          <p:nvPr>
            <p:ph idx="2" type="pic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50"/>
          <p:cNvSpPr txBox="1"/>
          <p:nvPr>
            <p:ph idx="1" type="body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6" name="Google Shape;76;p50"/>
          <p:cNvSpPr txBox="1"/>
          <p:nvPr>
            <p:ph idx="10" type="dt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50"/>
          <p:cNvSpPr txBox="1"/>
          <p:nvPr>
            <p:ph idx="11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50"/>
          <p:cNvSpPr txBox="1"/>
          <p:nvPr>
            <p:ph idx="12" type="sldNum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51"/>
          <p:cNvSpPr txBox="1"/>
          <p:nvPr>
            <p:ph type="title"/>
          </p:nvPr>
        </p:nvSpPr>
        <p:spPr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51"/>
          <p:cNvSpPr txBox="1"/>
          <p:nvPr>
            <p:ph idx="1" type="body"/>
          </p:nvPr>
        </p:nvSpPr>
        <p:spPr>
          <a:xfrm rot="5400000">
            <a:off x="4094896" y="-1271013"/>
            <a:ext cx="5511756" cy="105459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51"/>
          <p:cNvSpPr txBox="1"/>
          <p:nvPr>
            <p:ph idx="10" type="dt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p51"/>
          <p:cNvSpPr txBox="1"/>
          <p:nvPr>
            <p:ph idx="11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51"/>
          <p:cNvSpPr txBox="1"/>
          <p:nvPr>
            <p:ph idx="12" type="sldNum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2"/>
          <p:cNvSpPr txBox="1"/>
          <p:nvPr>
            <p:ph type="title"/>
          </p:nvPr>
        </p:nvSpPr>
        <p:spPr>
          <a:xfrm rot="5400000">
            <a:off x="7133432" y="1956596"/>
            <a:ext cx="5811839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52"/>
          <p:cNvSpPr txBox="1"/>
          <p:nvPr>
            <p:ph idx="1" type="body"/>
          </p:nvPr>
        </p:nvSpPr>
        <p:spPr>
          <a:xfrm rot="5400000">
            <a:off x="1799431" y="-596104"/>
            <a:ext cx="5811839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8" name="Google Shape;88;p52"/>
          <p:cNvSpPr txBox="1"/>
          <p:nvPr>
            <p:ph idx="10" type="dt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52"/>
          <p:cNvSpPr txBox="1"/>
          <p:nvPr>
            <p:ph idx="11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0" name="Google Shape;90;p52"/>
          <p:cNvSpPr txBox="1"/>
          <p:nvPr>
            <p:ph idx="12" type="sldNum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0.xml"/><Relationship Id="rId1" Type="http://schemas.openxmlformats.org/officeDocument/2006/relationships/image" Target="../media/image1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0"/>
          <p:cNvSpPr txBox="1"/>
          <p:nvPr>
            <p:ph type="title"/>
          </p:nvPr>
        </p:nvSpPr>
        <p:spPr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 b="0" i="0" sz="32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40"/>
          <p:cNvSpPr txBox="1"/>
          <p:nvPr>
            <p:ph idx="1" type="body"/>
          </p:nvPr>
        </p:nvSpPr>
        <p:spPr>
          <a:xfrm>
            <a:off x="1577788" y="1246095"/>
            <a:ext cx="10545972" cy="55117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12" name="Google Shape;12;p4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238098" y="32217"/>
            <a:ext cx="3885662" cy="342199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9.png"/><Relationship Id="rId5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20.jpg"/><Relationship Id="rId5" Type="http://schemas.openxmlformats.org/officeDocument/2006/relationships/image" Target="../media/image12.jpg"/><Relationship Id="rId6" Type="http://schemas.openxmlformats.org/officeDocument/2006/relationships/image" Target="../media/image1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18.gif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Relationship Id="rId4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Relationship Id="rId4" Type="http://schemas.openxmlformats.org/officeDocument/2006/relationships/image" Target="../media/image19.gif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3.png"/><Relationship Id="rId4" Type="http://schemas.openxmlformats.org/officeDocument/2006/relationships/image" Target="../media/image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7.png"/><Relationship Id="rId4" Type="http://schemas.openxmlformats.org/officeDocument/2006/relationships/image" Target="../media/image7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7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7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7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060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6" name="Google Shape;96;p18"/>
          <p:cNvPicPr preferRelativeResize="0"/>
          <p:nvPr/>
        </p:nvPicPr>
        <p:blipFill rotWithShape="1">
          <a:blip r:embed="rId3">
            <a:alphaModFix/>
          </a:blip>
          <a:srcRect b="0" l="8891" r="0" t="0"/>
          <a:stretch/>
        </p:blipFill>
        <p:spPr>
          <a:xfrm>
            <a:off x="1392155" y="0"/>
            <a:ext cx="1940100" cy="2108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23053" y="538173"/>
            <a:ext cx="2628601" cy="1304547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8"/>
          <p:cNvSpPr txBox="1"/>
          <p:nvPr/>
        </p:nvSpPr>
        <p:spPr>
          <a:xfrm>
            <a:off x="485640" y="3792575"/>
            <a:ext cx="6858000" cy="16557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Libre Franklin"/>
              <a:buNone/>
            </a:pPr>
            <a:r>
              <a:rPr b="0" i="0" lang="ru-RU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Акселерационная программа «Стартапы LETI» 2024</a:t>
            </a:r>
            <a:endParaRPr b="0" i="0" sz="3600" u="none" cap="none" strike="noStrik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99" name="Google Shape;99;p18"/>
          <p:cNvSpPr txBox="1"/>
          <p:nvPr/>
        </p:nvSpPr>
        <p:spPr>
          <a:xfrm>
            <a:off x="485640" y="5181339"/>
            <a:ext cx="6858000" cy="53399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Лидер Эпохи Технологических Инноваций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8"/>
          <p:cNvSpPr txBox="1"/>
          <p:nvPr/>
        </p:nvSpPr>
        <p:spPr>
          <a:xfrm>
            <a:off x="485641" y="2433105"/>
            <a:ext cx="5917353" cy="16133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Libre Franklin"/>
              <a:buNone/>
            </a:pPr>
            <a:r>
              <a:rPr b="1" lang="ru-RU" sz="36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Видеоигра «Catoom!»</a:t>
            </a:r>
            <a:endParaRPr b="1" i="0" sz="3600" u="none" cap="none" strike="noStrik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01" name="Google Shape;101;p18"/>
          <p:cNvSpPr txBox="1"/>
          <p:nvPr/>
        </p:nvSpPr>
        <p:spPr>
          <a:xfrm>
            <a:off x="485640" y="5952576"/>
            <a:ext cx="6858000" cy="53399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70000" lnSpcReduction="2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Трекер проекта – </a:t>
            </a:r>
            <a:r>
              <a:rPr lang="ru-RU" sz="20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Вера Александровна Машурова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Эксперт проекта - </a:t>
            </a:r>
            <a:r>
              <a:rPr lang="ru-RU" sz="20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Максим Феликсович Савельев</a:t>
            </a:r>
            <a:endParaRPr b="0" i="0" sz="2000" u="none" cap="none" strike="noStrik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02" name="Google Shape;102;p18"/>
          <p:cNvSpPr txBox="1"/>
          <p:nvPr/>
        </p:nvSpPr>
        <p:spPr>
          <a:xfrm>
            <a:off x="485640" y="6540810"/>
            <a:ext cx="3499851" cy="26699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2CC"/>
              </a:buClr>
              <a:buSzPts val="1100"/>
              <a:buFont typeface="Arial"/>
              <a:buNone/>
            </a:pPr>
            <a:r>
              <a:rPr b="0" i="0" lang="ru-RU" sz="1100" u="none" cap="none" strike="noStrike">
                <a:solidFill>
                  <a:srgbClr val="FFF2CC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Обозначение версионности документа</a:t>
            </a:r>
            <a:endParaRPr b="0" i="0" sz="1100" u="none" cap="none" strike="noStrike">
              <a:solidFill>
                <a:srgbClr val="FFF2CC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103" name="Google Shape;103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583450" y="2205350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20"/>
          <p:cNvSpPr txBox="1"/>
          <p:nvPr>
            <p:ph idx="4294967295" type="title"/>
          </p:nvPr>
        </p:nvSpPr>
        <p:spPr>
          <a:xfrm>
            <a:off x="2518116" y="83127"/>
            <a:ext cx="967388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ru-RU" sz="3200"/>
              <a:t>Команда проекта</a:t>
            </a:r>
            <a:r>
              <a:rPr lang="ru-RU" sz="3200"/>
              <a:t> (тимлид, рисечер, скрайбер, таймкипер)</a:t>
            </a:r>
            <a:endParaRPr sz="3200"/>
          </a:p>
        </p:txBody>
      </p:sp>
      <p:sp>
        <p:nvSpPr>
          <p:cNvPr id="110" name="Google Shape;110;p20"/>
          <p:cNvSpPr txBox="1"/>
          <p:nvPr>
            <p:ph idx="4294967295" type="body"/>
          </p:nvPr>
        </p:nvSpPr>
        <p:spPr>
          <a:xfrm>
            <a:off x="2594325" y="3505200"/>
            <a:ext cx="2823900" cy="27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/>
              <a:t>Пилюгина Виктория Александровна,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/>
              <a:t>Скрайбер, финишер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/>
              <a:t>Студентка 4 курса бакалавриата ИНПРОТЕХ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/>
              <a:t>СПбГЭТУ “ЛЭТИ”</a:t>
            </a:r>
            <a:endParaRPr/>
          </a:p>
          <a:p>
            <a:pPr indent="-1270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b="0" i="0">
              <a:solidFill>
                <a:schemeClr val="dk1"/>
              </a:solidFill>
            </a:endParaRPr>
          </a:p>
        </p:txBody>
      </p:sp>
      <p:sp>
        <p:nvSpPr>
          <p:cNvPr id="111" name="Google Shape;111;p20"/>
          <p:cNvSpPr txBox="1"/>
          <p:nvPr/>
        </p:nvSpPr>
        <p:spPr>
          <a:xfrm>
            <a:off x="5809650" y="3505200"/>
            <a:ext cx="2823900" cy="29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Багаутдинов Альберт Ренатович</a:t>
            </a:r>
            <a:r>
              <a:rPr b="0" i="0" lang="ru-RU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Тимлид, докладчик, таймкипер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Студент 4 курса бакалавриата ИНПРОТЕХ </a:t>
            </a:r>
            <a:endParaRPr sz="18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СПбГЭТУ “ЛЭТИ”</a:t>
            </a:r>
            <a:endParaRPr sz="18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-1270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12" name="Google Shape;112;p20"/>
          <p:cNvSpPr txBox="1"/>
          <p:nvPr/>
        </p:nvSpPr>
        <p:spPr>
          <a:xfrm>
            <a:off x="9101175" y="3505200"/>
            <a:ext cx="2823900" cy="29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Крутиков Леонид Витальевич</a:t>
            </a:r>
            <a:r>
              <a:rPr b="0" i="0" lang="ru-RU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, 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800"/>
              <a:t>Исследователь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Участник и </a:t>
            </a:r>
            <a:r>
              <a:rPr lang="ru-RU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призер</a:t>
            </a:r>
            <a:r>
              <a:rPr lang="ru-RU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конкурса “Моя профессия - ИТ”</a:t>
            </a:r>
            <a:endParaRPr b="0" i="0" sz="1800" u="none" cap="none" strike="noStrik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-1270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113" name="Google Shape;113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505" y="231752"/>
            <a:ext cx="1507800" cy="235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27163" y="1207627"/>
            <a:ext cx="2220289" cy="2221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0"/>
          <p:cNvPicPr preferRelativeResize="0"/>
          <p:nvPr/>
        </p:nvPicPr>
        <p:blipFill rotWithShape="1">
          <a:blip r:embed="rId5">
            <a:alphaModFix/>
          </a:blip>
          <a:srcRect b="12715" l="0" r="0" t="24431"/>
          <a:stretch/>
        </p:blipFill>
        <p:spPr>
          <a:xfrm>
            <a:off x="2734250" y="1408700"/>
            <a:ext cx="2213326" cy="2087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0"/>
          <p:cNvPicPr preferRelativeResize="0"/>
          <p:nvPr/>
        </p:nvPicPr>
        <p:blipFill rotWithShape="1">
          <a:blip r:embed="rId6">
            <a:alphaModFix/>
          </a:blip>
          <a:srcRect b="24727" l="0" r="0" t="0"/>
          <a:stretch/>
        </p:blipFill>
        <p:spPr>
          <a:xfrm>
            <a:off x="9203250" y="1207626"/>
            <a:ext cx="2213326" cy="2221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75a8c1f4a1_0_0"/>
          <p:cNvSpPr/>
          <p:nvPr/>
        </p:nvSpPr>
        <p:spPr>
          <a:xfrm>
            <a:off x="9674352" y="0"/>
            <a:ext cx="25176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g275a8c1f4a1_0_0"/>
          <p:cNvSpPr txBox="1"/>
          <p:nvPr>
            <p:ph type="title"/>
          </p:nvPr>
        </p:nvSpPr>
        <p:spPr>
          <a:xfrm>
            <a:off x="2475914" y="32217"/>
            <a:ext cx="9647774" cy="10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/>
              <a:t>Актуальность и описание проекта</a:t>
            </a:r>
            <a:endParaRPr/>
          </a:p>
        </p:txBody>
      </p:sp>
      <p:sp>
        <p:nvSpPr>
          <p:cNvPr id="123" name="Google Shape;123;g275a8c1f4a1_0_0"/>
          <p:cNvSpPr txBox="1"/>
          <p:nvPr>
            <p:ph idx="1" type="body"/>
          </p:nvPr>
        </p:nvSpPr>
        <p:spPr>
          <a:xfrm>
            <a:off x="2475925" y="1028125"/>
            <a:ext cx="9647700" cy="36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0019" lvl="0" marL="228592" rtl="0" algn="l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ru-RU"/>
              <a:t>Мы живём в неопределённости. Помогут ли нам с этим видеоигры?</a:t>
            </a:r>
            <a:endParaRPr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/>
              <a:t>Видеоигра - это когда человек платит за то, чтобы ему создавали проблемы, которые он будет решать с энтузиазмом.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/>
              <a:t>Видеоигры - про адаптацию к неопределённости.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FFFF"/>
              </a:highlight>
            </a:endParaRPr>
          </a:p>
          <a:p>
            <a:pPr indent="-220019" lvl="0" marL="22859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ru-RU">
                <a:highlight>
                  <a:srgbClr val="FFFFFF"/>
                </a:highlight>
              </a:rPr>
              <a:t>Сегодня каждому доступно ПО для создания современных игр.</a:t>
            </a:r>
            <a:endParaRPr>
              <a:highlight>
                <a:srgbClr val="FFFFFF"/>
              </a:highlight>
            </a:endParaRPr>
          </a:p>
          <a:p>
            <a:pPr indent="-220019" lvl="0" marL="22859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ru-RU">
                <a:highlight>
                  <a:srgbClr val="FFFFFF"/>
                </a:highlight>
              </a:rPr>
              <a:t>Пандемия дала повышение спроса и падение предложения на видеоигры.</a:t>
            </a:r>
            <a:endParaRPr>
              <a:highlight>
                <a:srgbClr val="FFFFFF"/>
              </a:highlight>
            </a:endParaRPr>
          </a:p>
          <a:p>
            <a:pPr indent="-220019" lvl="0" marL="22859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ru-RU">
                <a:highlight>
                  <a:srgbClr val="FFFFFF"/>
                </a:highlight>
              </a:rPr>
              <a:t>Тренд на импортозамещение в России.</a:t>
            </a:r>
            <a:endParaRPr>
              <a:highlight>
                <a:srgbClr val="FFFFFF"/>
              </a:highlight>
            </a:endParaRPr>
          </a:p>
        </p:txBody>
      </p:sp>
      <p:pic>
        <p:nvPicPr>
          <p:cNvPr id="124" name="Google Shape;124;g275a8c1f4a1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0843" y="129762"/>
            <a:ext cx="1507800" cy="235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g275a8c1f4a1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16175" y="4093075"/>
            <a:ext cx="4350133" cy="244695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g275a8c1f4a1_0_0"/>
          <p:cNvSpPr txBox="1"/>
          <p:nvPr>
            <p:ph idx="1" type="body"/>
          </p:nvPr>
        </p:nvSpPr>
        <p:spPr>
          <a:xfrm>
            <a:off x="2611675" y="4668125"/>
            <a:ext cx="4804500" cy="20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ru-RU"/>
              <a:t>“Catoom!” - наш проект про кота в бочке, который исследует опасные подземелья и сражается с помощью различных бомб.</a:t>
            </a:r>
            <a:endParaRPr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2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22"/>
          <p:cNvSpPr txBox="1"/>
          <p:nvPr>
            <p:ph type="title"/>
          </p:nvPr>
        </p:nvSpPr>
        <p:spPr>
          <a:xfrm>
            <a:off x="2517648" y="32217"/>
            <a:ext cx="9606112" cy="107940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/>
              <a:t>Пункты паспорта «Актуальность и описание проекта». Трекинг-сессия №1</a:t>
            </a:r>
            <a:endParaRPr/>
          </a:p>
        </p:txBody>
      </p:sp>
      <p:sp>
        <p:nvSpPr>
          <p:cNvPr id="133" name="Google Shape;133;p22"/>
          <p:cNvSpPr txBox="1"/>
          <p:nvPr>
            <p:ph idx="1" type="body"/>
          </p:nvPr>
        </p:nvSpPr>
        <p:spPr>
          <a:xfrm>
            <a:off x="2517648" y="1246095"/>
            <a:ext cx="9606111" cy="55117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-114292" lvl="0" marL="228594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t/>
            </a:r>
            <a:endParaRPr/>
          </a:p>
          <a:p>
            <a:pPr indent="0" lvl="1" marL="457188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rPr b="1" lang="ru-RU"/>
              <a:t>1. </a:t>
            </a:r>
            <a:r>
              <a:rPr lang="ru-RU"/>
              <a:t>Название стартап-проекта</a:t>
            </a:r>
            <a:endParaRPr/>
          </a:p>
          <a:p>
            <a:pPr indent="0" lvl="1" marL="457189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rPr b="1" lang="ru-RU"/>
              <a:t>2. </a:t>
            </a:r>
            <a:r>
              <a:rPr lang="ru-RU"/>
              <a:t>Тема стартап-проекта</a:t>
            </a:r>
            <a:endParaRPr/>
          </a:p>
          <a:p>
            <a:pPr indent="0" lvl="1" marL="457189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rPr lang="ru-RU"/>
              <a:t>Укажите тему стартап-проекта в рамках темы акселерационной программы, основанной на Технологических направлениях в соответствии с перечнем критических технологий РФ, Рынках НТИ и Сквозных технологиях.</a:t>
            </a:r>
            <a:endParaRPr/>
          </a:p>
          <a:p>
            <a:pPr indent="0" lvl="1" marL="457189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t/>
            </a:r>
            <a:endParaRPr/>
          </a:p>
          <a:p>
            <a:pPr indent="0" lvl="1" marL="457189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rPr b="1" lang="ru-RU"/>
              <a:t>3. </a:t>
            </a:r>
            <a:r>
              <a:rPr lang="ru-RU"/>
              <a:t>Технологическое направление в соответствии с перечнем критических технологий РФ </a:t>
            </a:r>
            <a:endParaRPr/>
          </a:p>
          <a:p>
            <a:pPr indent="0" lvl="1" marL="457189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t/>
            </a:r>
            <a:endParaRPr/>
          </a:p>
          <a:p>
            <a:pPr indent="0" lvl="1" marL="457189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rPr b="1" lang="ru-RU"/>
              <a:t>4. </a:t>
            </a:r>
            <a:r>
              <a:rPr lang="ru-RU"/>
              <a:t>Рынок НТИ</a:t>
            </a:r>
            <a:endParaRPr/>
          </a:p>
          <a:p>
            <a:pPr indent="0" lvl="1" marL="457189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t/>
            </a:r>
            <a:endParaRPr/>
          </a:p>
          <a:p>
            <a:pPr indent="0" lvl="1" marL="457189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rPr b="1" lang="ru-RU"/>
              <a:t>5. </a:t>
            </a:r>
            <a:r>
              <a:rPr lang="ru-RU"/>
              <a:t>Сквозные технологии</a:t>
            </a:r>
            <a:endParaRPr/>
          </a:p>
          <a:p>
            <a:pPr indent="0" lvl="1" marL="457189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t/>
            </a:r>
            <a:endParaRPr/>
          </a:p>
          <a:p>
            <a:pPr indent="0" lvl="1" marL="457189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8108"/>
              <a:buNone/>
            </a:pPr>
            <a:r>
              <a:rPr b="1" lang="ru-RU"/>
              <a:t>9. </a:t>
            </a:r>
            <a:r>
              <a:rPr lang="ru-RU"/>
              <a:t>Какой продукт (товар/ услуга/ устройство/ ПО/ технология/ процесс и т.д.) будет продаваться </a:t>
            </a:r>
            <a:endParaRPr/>
          </a:p>
          <a:p>
            <a:pPr indent="0" lvl="1" marL="457189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8108"/>
              <a:buNone/>
            </a:pPr>
            <a:r>
              <a:rPr lang="ru-RU"/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1" marL="457189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t/>
            </a:r>
            <a:endParaRPr/>
          </a:p>
          <a:p>
            <a:pPr indent="0" lvl="1" marL="457189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t/>
            </a:r>
            <a:endParaRPr/>
          </a:p>
          <a:p>
            <a:pPr indent="0" lvl="1" marL="457189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rPr b="1" i="1" lang="ru-RU"/>
              <a:t>22. </a:t>
            </a:r>
            <a:r>
              <a:rPr lang="ru-RU"/>
              <a:t>Соответствие проекта научным и(или) научно-техническим приоритетам образовательной организации/региона заявителя/предприятия </a:t>
            </a:r>
            <a:endParaRPr/>
          </a:p>
          <a:p>
            <a:pPr indent="0" lvl="1" marL="457189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t/>
            </a:r>
            <a:endParaRPr/>
          </a:p>
          <a:p>
            <a:pPr indent="0" lvl="1" marL="457189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rPr lang="ru-RU"/>
              <a:t> </a:t>
            </a:r>
            <a:endParaRPr/>
          </a:p>
          <a:p>
            <a:pPr indent="-114292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t/>
            </a:r>
            <a:endParaRPr/>
          </a:p>
          <a:p>
            <a:pPr indent="-114292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t/>
            </a:r>
            <a:endParaRPr/>
          </a:p>
          <a:p>
            <a:pPr indent="-114292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t/>
            </a:r>
            <a:endParaRPr/>
          </a:p>
        </p:txBody>
      </p:sp>
      <p:sp>
        <p:nvSpPr>
          <p:cNvPr id="134" name="Google Shape;134;p22"/>
          <p:cNvSpPr/>
          <p:nvPr/>
        </p:nvSpPr>
        <p:spPr>
          <a:xfrm>
            <a:off x="0" y="0"/>
            <a:ext cx="2517648" cy="6858000"/>
          </a:xfrm>
          <a:prstGeom prst="rect">
            <a:avLst/>
          </a:prstGeom>
          <a:solidFill>
            <a:srgbClr val="FBE5D6">
              <a:alpha val="40392"/>
            </a:srgbClr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5" name="Google Shape;13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0068" y="69157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0f7bf6ade9_0_0"/>
          <p:cNvSpPr/>
          <p:nvPr/>
        </p:nvSpPr>
        <p:spPr>
          <a:xfrm>
            <a:off x="9674352" y="0"/>
            <a:ext cx="25176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g30f7bf6ade9_0_0"/>
          <p:cNvSpPr txBox="1"/>
          <p:nvPr>
            <p:ph type="title"/>
          </p:nvPr>
        </p:nvSpPr>
        <p:spPr>
          <a:xfrm>
            <a:off x="2517648" y="32217"/>
            <a:ext cx="9606000" cy="10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/>
              <a:t>Пункты паспорта «Актуальность и описание проекта». Трекинг-сессия №1</a:t>
            </a:r>
            <a:endParaRPr/>
          </a:p>
        </p:txBody>
      </p:sp>
      <p:sp>
        <p:nvSpPr>
          <p:cNvPr id="142" name="Google Shape;142;g30f7bf6ade9_0_0"/>
          <p:cNvSpPr txBox="1"/>
          <p:nvPr>
            <p:ph idx="1" type="body"/>
          </p:nvPr>
        </p:nvSpPr>
        <p:spPr>
          <a:xfrm>
            <a:off x="2517648" y="1246095"/>
            <a:ext cx="9606000" cy="55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-114292" lvl="0" marL="22859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t/>
            </a:r>
            <a:endParaRPr/>
          </a:p>
          <a:p>
            <a:pPr indent="0" lvl="1" marL="457188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rPr b="1" lang="ru-RU"/>
              <a:t>1. </a:t>
            </a:r>
            <a:r>
              <a:rPr lang="ru-RU"/>
              <a:t>Видеоигра «Catoom!»</a:t>
            </a:r>
            <a:endParaRPr/>
          </a:p>
          <a:p>
            <a:pPr indent="0" lvl="1" marL="457188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rPr b="1" lang="ru-RU"/>
              <a:t>2. </a:t>
            </a:r>
            <a:endParaRPr/>
          </a:p>
          <a:p>
            <a:pPr indent="0" lvl="1" marL="457188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rPr lang="ru-RU">
                <a:solidFill>
                  <a:srgbClr val="FF0000"/>
                </a:solidFill>
              </a:rPr>
              <a:t>Укажите тему стартап-проекта в рамках темы акселерационной программы, основанной на Технологических направлениях в соответствии с перечнем критических технологий РФ, Рынках НТИ и Сквозных технологиях.</a:t>
            </a:r>
            <a:endParaRPr>
              <a:solidFill>
                <a:srgbClr val="FF0000"/>
              </a:solidFill>
            </a:endParaRPr>
          </a:p>
          <a:p>
            <a:pPr indent="0" lvl="1" marL="457188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t/>
            </a:r>
            <a:endParaRPr/>
          </a:p>
          <a:p>
            <a:pPr indent="0" lvl="1" marL="457188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rPr b="1" lang="ru-RU"/>
              <a:t>3. </a:t>
            </a:r>
            <a:r>
              <a:rPr lang="ru-RU">
                <a:solidFill>
                  <a:srgbClr val="FF0000"/>
                </a:solidFill>
              </a:rPr>
              <a:t>Технологическое направление в соответствии с перечнем критических технологий РФ </a:t>
            </a:r>
            <a:endParaRPr>
              <a:solidFill>
                <a:srgbClr val="FF0000"/>
              </a:solidFill>
            </a:endParaRPr>
          </a:p>
          <a:p>
            <a:pPr indent="0" lvl="1" marL="457188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t/>
            </a:r>
            <a:endParaRPr/>
          </a:p>
          <a:p>
            <a:pPr indent="0" lvl="1" marL="457188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rPr b="1" lang="ru-RU"/>
              <a:t>4. </a:t>
            </a:r>
            <a:r>
              <a:rPr lang="ru-RU"/>
              <a:t>Рынок НТИ: GameNet</a:t>
            </a:r>
            <a:endParaRPr/>
          </a:p>
          <a:p>
            <a:pPr indent="0" lvl="1" marL="457188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t/>
            </a:r>
            <a:endParaRPr/>
          </a:p>
          <a:p>
            <a:pPr indent="0" lvl="1" marL="457188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rPr b="1" lang="ru-RU"/>
              <a:t>5. </a:t>
            </a:r>
            <a:r>
              <a:rPr lang="ru-RU"/>
              <a:t>Сквозные технологии: </a:t>
            </a:r>
            <a:r>
              <a:rPr lang="ru-RU">
                <a:solidFill>
                  <a:srgbClr val="FF0000"/>
                </a:solidFill>
              </a:rPr>
              <a:t>ИИ, Коллаборативные технологии</a:t>
            </a:r>
            <a:endParaRPr>
              <a:solidFill>
                <a:srgbClr val="FF0000"/>
              </a:solidFill>
            </a:endParaRPr>
          </a:p>
          <a:p>
            <a:pPr indent="0" lvl="1" marL="457188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t/>
            </a:r>
            <a:endParaRPr/>
          </a:p>
          <a:p>
            <a:pPr indent="0" lvl="1" marL="457188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8108"/>
              <a:buNone/>
            </a:pPr>
            <a:r>
              <a:rPr b="1" lang="ru-RU"/>
              <a:t>9. </a:t>
            </a:r>
            <a:r>
              <a:rPr lang="ru-RU">
                <a:solidFill>
                  <a:srgbClr val="FF0000"/>
                </a:solidFill>
              </a:rPr>
              <a:t>Какой продукт (товар/ услуга/ устройство/ ПО/ технология/ процесс и т.д.) будет продаваться </a:t>
            </a:r>
            <a:endParaRPr>
              <a:solidFill>
                <a:srgbClr val="FF0000"/>
              </a:solidFill>
            </a:endParaRPr>
          </a:p>
          <a:p>
            <a:pPr indent="0" lvl="1" marL="457188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8108"/>
              <a:buNone/>
            </a:pPr>
            <a:r>
              <a:rPr lang="ru-RU">
                <a:solidFill>
                  <a:srgbClr val="FF0000"/>
                </a:solidFill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>
              <a:solidFill>
                <a:srgbClr val="FF0000"/>
              </a:solidFill>
            </a:endParaRPr>
          </a:p>
          <a:p>
            <a:pPr indent="0" lvl="1" marL="457188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t/>
            </a:r>
            <a:endParaRPr/>
          </a:p>
          <a:p>
            <a:pPr indent="0" lvl="1" marL="457188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t/>
            </a:r>
            <a:endParaRPr/>
          </a:p>
          <a:p>
            <a:pPr indent="0" lvl="1" marL="457188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rPr b="1" i="1" lang="ru-RU"/>
              <a:t>22. </a:t>
            </a:r>
            <a:r>
              <a:rPr lang="ru-RU">
                <a:solidFill>
                  <a:srgbClr val="FF0000"/>
                </a:solidFill>
              </a:rPr>
              <a:t>Соответствие проекта научным и(или) научно-техническим приоритетам образовательной организации/региона заявителя/предприятия </a:t>
            </a:r>
            <a:endParaRPr>
              <a:solidFill>
                <a:srgbClr val="FF0000"/>
              </a:solidFill>
            </a:endParaRPr>
          </a:p>
          <a:p>
            <a:pPr indent="0" lvl="1" marL="457188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t/>
            </a:r>
            <a:endParaRPr/>
          </a:p>
          <a:p>
            <a:pPr indent="0" lvl="1" marL="457188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rPr lang="ru-RU"/>
              <a:t> </a:t>
            </a:r>
            <a:endParaRPr/>
          </a:p>
          <a:p>
            <a:pPr indent="-114292" lvl="0" marL="228593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t/>
            </a:r>
            <a:endParaRPr/>
          </a:p>
          <a:p>
            <a:pPr indent="-114292" lvl="0" marL="228593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t/>
            </a:r>
            <a:endParaRPr/>
          </a:p>
          <a:p>
            <a:pPr indent="-114292" lvl="0" marL="228593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t/>
            </a:r>
            <a:endParaRPr/>
          </a:p>
        </p:txBody>
      </p:sp>
      <p:sp>
        <p:nvSpPr>
          <p:cNvPr id="143" name="Google Shape;143;g30f7bf6ade9_0_0"/>
          <p:cNvSpPr/>
          <p:nvPr/>
        </p:nvSpPr>
        <p:spPr>
          <a:xfrm>
            <a:off x="0" y="0"/>
            <a:ext cx="2517600" cy="6858000"/>
          </a:xfrm>
          <a:prstGeom prst="rect">
            <a:avLst/>
          </a:prstGeom>
          <a:solidFill>
            <a:srgbClr val="FBE5D6">
              <a:alpha val="40390"/>
            </a:srgbClr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4" name="Google Shape;144;g30f7bf6ade9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0068" y="69157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3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23"/>
          <p:cNvSpPr txBox="1"/>
          <p:nvPr>
            <p:ph type="title"/>
          </p:nvPr>
        </p:nvSpPr>
        <p:spPr>
          <a:xfrm>
            <a:off x="2535819" y="32225"/>
            <a:ext cx="958095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ru-RU" sz="3200"/>
              <a:t>Проблема, которую решает проект.</a:t>
            </a:r>
            <a:endParaRPr sz="3200"/>
          </a:p>
        </p:txBody>
      </p:sp>
      <p:sp>
        <p:nvSpPr>
          <p:cNvPr id="151" name="Google Shape;151;p23"/>
          <p:cNvSpPr txBox="1"/>
          <p:nvPr>
            <p:ph idx="1" type="body"/>
          </p:nvPr>
        </p:nvSpPr>
        <p:spPr>
          <a:xfrm>
            <a:off x="2404715" y="1156091"/>
            <a:ext cx="9580959" cy="55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593" lvl="0" marL="228593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ru-RU"/>
              <a:t>Необходимо подробнее описать проблему и контекст ее возникновения, последствия существования проблемы.</a:t>
            </a:r>
            <a:endParaRPr/>
          </a:p>
          <a:p>
            <a:pPr indent="-228593" lvl="1" marL="685793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ru-RU"/>
              <a:t>Что будет, если проблема останется нерешенной?</a:t>
            </a:r>
            <a:endParaRPr/>
          </a:p>
          <a:p>
            <a:pPr indent="-228593" lvl="1" marL="685793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ru-RU"/>
              <a:t>Как сейчас решает проблему целевая аудитория - почему это неудобно\долго\дорого\рискованно\дает технологическое отставание</a:t>
            </a:r>
            <a:endParaRPr/>
          </a:p>
          <a:p>
            <a:pPr indent="-114293" lvl="1" marL="685793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ts val="1800"/>
              <a:buNone/>
            </a:pPr>
            <a:r>
              <a:t/>
            </a:r>
            <a:endParaRPr>
              <a:solidFill>
                <a:srgbClr val="00B050"/>
              </a:solidFill>
            </a:endParaRPr>
          </a:p>
          <a:p>
            <a:pPr indent="-228594" lvl="1" marL="6857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ts val="1800"/>
              <a:buChar char="•"/>
            </a:pPr>
            <a:r>
              <a:rPr lang="ru-RU">
                <a:solidFill>
                  <a:srgbClr val="00B050"/>
                </a:solidFill>
              </a:rPr>
              <a:t>Почему проект имеет право на реализацию? </a:t>
            </a:r>
            <a:endParaRPr/>
          </a:p>
          <a:p>
            <a:pPr indent="-228594" lvl="1" marL="6857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ts val="1800"/>
              <a:buChar char="•"/>
            </a:pPr>
            <a:r>
              <a:rPr lang="ru-RU">
                <a:solidFill>
                  <a:srgbClr val="00B050"/>
                </a:solidFill>
              </a:rPr>
              <a:t>Какие боли потребителя/ клиента продукт решает?</a:t>
            </a:r>
            <a:endParaRPr/>
          </a:p>
          <a:p>
            <a:pPr indent="-228594" lvl="1" marL="6857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ts val="1800"/>
              <a:buChar char="•"/>
            </a:pPr>
            <a:r>
              <a:rPr lang="ru-RU">
                <a:solidFill>
                  <a:srgbClr val="00B050"/>
                </a:solidFill>
              </a:rPr>
              <a:t>Как решалась проблема раньше, почему существующих вариантов решения недостаточно?</a:t>
            </a:r>
            <a:endParaRPr/>
          </a:p>
          <a:p>
            <a:pPr indent="-114292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>
              <a:solidFill>
                <a:srgbClr val="00B050"/>
              </a:solidFill>
            </a:endParaRPr>
          </a:p>
          <a:p>
            <a:pPr indent="-1270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800"/>
          </a:p>
        </p:txBody>
      </p:sp>
      <p:pic>
        <p:nvPicPr>
          <p:cNvPr id="152" name="Google Shape;15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302" y="180850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0f7bf6ade9_0_8"/>
          <p:cNvSpPr/>
          <p:nvPr/>
        </p:nvSpPr>
        <p:spPr>
          <a:xfrm>
            <a:off x="9674352" y="0"/>
            <a:ext cx="25176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g30f7bf6ade9_0_8"/>
          <p:cNvSpPr txBox="1"/>
          <p:nvPr>
            <p:ph type="title"/>
          </p:nvPr>
        </p:nvSpPr>
        <p:spPr>
          <a:xfrm>
            <a:off x="2535825" y="32225"/>
            <a:ext cx="9581100" cy="104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ru-RU" sz="3200"/>
              <a:t>Проблема, которую решает проект.</a:t>
            </a:r>
            <a:endParaRPr sz="3200"/>
          </a:p>
        </p:txBody>
      </p:sp>
      <p:sp>
        <p:nvSpPr>
          <p:cNvPr id="159" name="Google Shape;159;g30f7bf6ade9_0_8"/>
          <p:cNvSpPr txBox="1"/>
          <p:nvPr>
            <p:ph idx="1" type="body"/>
          </p:nvPr>
        </p:nvSpPr>
        <p:spPr>
          <a:xfrm>
            <a:off x="2535825" y="979225"/>
            <a:ext cx="9423000" cy="573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/>
              <a:t>Дело не только в неопределённости.</a:t>
            </a:r>
            <a:endParaRPr/>
          </a:p>
          <a:p>
            <a:pPr indent="-228592" lvl="0" marL="228592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ru-RU"/>
              <a:t>Л</a:t>
            </a:r>
            <a:r>
              <a:rPr lang="ru-RU"/>
              <a:t>юди всегда будут </a:t>
            </a:r>
            <a:r>
              <a:rPr lang="ru-RU"/>
              <a:t>делать три вещи</a:t>
            </a:r>
            <a:r>
              <a:rPr lang="ru-RU"/>
              <a:t>.</a:t>
            </a:r>
            <a:endParaRPr/>
          </a:p>
          <a:p>
            <a:pPr indent="-228592" lvl="0" marL="228592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ru-RU"/>
              <a:t>Не всем так повезло, что работа = развлечение.</a:t>
            </a:r>
            <a:endParaRPr/>
          </a:p>
          <a:p>
            <a:pPr indent="-228592" lvl="0" marL="228592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ru-RU"/>
              <a:t>Заниматься чем-то интересным и весёлым хочется всем.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/>
              <a:t>Видеоигра (качественная):</a:t>
            </a:r>
            <a:endParaRPr/>
          </a:p>
          <a:p>
            <a:pPr indent="-228592" lvl="0" marL="22859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ru-RU"/>
              <a:t>Даёт задачки не слишком простые, не слишком сложные.</a:t>
            </a:r>
            <a:endParaRPr/>
          </a:p>
          <a:p>
            <a:pPr indent="-228592" lvl="0" marL="22859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ru-RU"/>
              <a:t>Даёт награду за решение задачек.</a:t>
            </a:r>
            <a:endParaRPr/>
          </a:p>
          <a:p>
            <a:pPr indent="-228592" lvl="0" marL="22859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ts val="1800"/>
              <a:buChar char="•"/>
            </a:pPr>
            <a:r>
              <a:rPr lang="ru-RU">
                <a:solidFill>
                  <a:srgbClr val="00B050"/>
                </a:solidFill>
              </a:rPr>
              <a:t>Обучает новому, постепенно усложняя задачки.</a:t>
            </a:r>
            <a:endParaRPr>
              <a:solidFill>
                <a:srgbClr val="00B050"/>
              </a:solidFill>
            </a:endParaRPr>
          </a:p>
          <a:p>
            <a:pPr indent="-228592" lvl="0" marL="22859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ts val="1800"/>
              <a:buChar char="•"/>
            </a:pPr>
            <a:r>
              <a:rPr lang="ru-RU">
                <a:solidFill>
                  <a:srgbClr val="00B050"/>
                </a:solidFill>
              </a:rPr>
              <a:t>Позволяет поиграть за кота.</a:t>
            </a:r>
            <a:endParaRPr>
              <a:solidFill>
                <a:srgbClr val="00B050"/>
              </a:solidFill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/>
              <a:t>При этом, качественных видеоигр геймерам всегда хочется больше.</a:t>
            </a:r>
            <a:endParaRPr/>
          </a:p>
        </p:txBody>
      </p:sp>
      <p:pic>
        <p:nvPicPr>
          <p:cNvPr id="160" name="Google Shape;160;g30f7bf6ade9_0_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302" y="180850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4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24"/>
          <p:cNvSpPr txBox="1"/>
          <p:nvPr>
            <p:ph type="title"/>
          </p:nvPr>
        </p:nvSpPr>
        <p:spPr>
          <a:xfrm>
            <a:off x="2574388" y="32217"/>
            <a:ext cx="9549372" cy="107940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/>
              <a:t>Пункты паспорта «Проблема, которую решает проект». Трекинг-сессия №2</a:t>
            </a:r>
            <a:endParaRPr/>
          </a:p>
        </p:txBody>
      </p:sp>
      <p:sp>
        <p:nvSpPr>
          <p:cNvPr id="167" name="Google Shape;167;p24"/>
          <p:cNvSpPr txBox="1"/>
          <p:nvPr>
            <p:ph idx="1" type="body"/>
          </p:nvPr>
        </p:nvSpPr>
        <p:spPr>
          <a:xfrm>
            <a:off x="2574388" y="1246095"/>
            <a:ext cx="9549372" cy="50346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594" lvl="0" marL="228594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ru-RU"/>
              <a:t>10. </a:t>
            </a:r>
            <a:r>
              <a:rPr lang="ru-RU"/>
              <a:t>Какую и чью (какого типа потребителей) проблему решает </a:t>
            </a:r>
            <a:endParaRPr/>
          </a:p>
          <a:p>
            <a:pPr indent="-228594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/>
              <a:t>Указывается максимально и емко информация о проблеме потенциального потребителя, которую (полностью или частично) сможет решить ваш продукт</a:t>
            </a:r>
            <a:endParaRPr/>
          </a:p>
          <a:p>
            <a:pPr indent="-114292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  <a:p>
            <a:pPr indent="-228594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ru-RU"/>
              <a:t>25. </a:t>
            </a:r>
            <a:r>
              <a:rPr lang="ru-RU"/>
              <a:t>Какая часть проблемы решается (может быть решена) </a:t>
            </a:r>
            <a:endParaRPr/>
          </a:p>
          <a:p>
            <a:pPr indent="-228594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/>
              <a:t>Необходимо детально раскрыть вопрос, поставленный в пункте 10, описав, какая часть проблемы или вся проблема решается с помощью стартап-проекта</a:t>
            </a:r>
            <a:endParaRPr/>
          </a:p>
          <a:p>
            <a:pPr indent="-114292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  <a:p>
            <a:pPr indent="-228594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ru-RU"/>
              <a:t>27. </a:t>
            </a:r>
            <a:r>
              <a:rPr lang="ru-RU"/>
              <a:t>Каким способом будет решена проблема </a:t>
            </a:r>
            <a:endParaRPr/>
          </a:p>
          <a:p>
            <a:pPr indent="-228594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/>
              <a:t>Необходимо описать детально, как именно ваши товары и услуги помогут потребителям справляться с проблемой</a:t>
            </a:r>
            <a:endParaRPr/>
          </a:p>
        </p:txBody>
      </p:sp>
      <p:sp>
        <p:nvSpPr>
          <p:cNvPr id="168" name="Google Shape;168;p24"/>
          <p:cNvSpPr/>
          <p:nvPr/>
        </p:nvSpPr>
        <p:spPr>
          <a:xfrm>
            <a:off x="0" y="0"/>
            <a:ext cx="2349305" cy="6858000"/>
          </a:xfrm>
          <a:prstGeom prst="rect">
            <a:avLst/>
          </a:prstGeom>
          <a:solidFill>
            <a:srgbClr val="FBE5D6">
              <a:alpha val="40392"/>
            </a:srgbClr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9" name="Google Shape;169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0752" y="215105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0fccac4fa2_0_10"/>
          <p:cNvSpPr/>
          <p:nvPr/>
        </p:nvSpPr>
        <p:spPr>
          <a:xfrm>
            <a:off x="9674352" y="0"/>
            <a:ext cx="25176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g30fccac4fa2_0_10"/>
          <p:cNvSpPr txBox="1"/>
          <p:nvPr>
            <p:ph type="title"/>
          </p:nvPr>
        </p:nvSpPr>
        <p:spPr>
          <a:xfrm>
            <a:off x="2489975" y="0"/>
            <a:ext cx="9702000" cy="11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b="1" lang="ru-RU" sz="3200"/>
              <a:t>ЦА</a:t>
            </a:r>
            <a:r>
              <a:rPr lang="ru-RU" sz="3200"/>
              <a:t>, стейкхолдеры</a:t>
            </a:r>
            <a:endParaRPr sz="3200">
              <a:solidFill>
                <a:srgbClr val="FF0000"/>
              </a:solidFill>
            </a:endParaRPr>
          </a:p>
        </p:txBody>
      </p:sp>
      <p:pic>
        <p:nvPicPr>
          <p:cNvPr id="176" name="Google Shape;176;g30fccac4fa2_0_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2294" y="80100"/>
            <a:ext cx="1507800" cy="235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g30fccac4fa2_0_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49963" y="1288525"/>
            <a:ext cx="9382025" cy="414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10b084e904_0_2"/>
          <p:cNvSpPr/>
          <p:nvPr/>
        </p:nvSpPr>
        <p:spPr>
          <a:xfrm>
            <a:off x="9674352" y="0"/>
            <a:ext cx="25176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g310b084e904_0_2"/>
          <p:cNvSpPr txBox="1"/>
          <p:nvPr>
            <p:ph type="title"/>
          </p:nvPr>
        </p:nvSpPr>
        <p:spPr>
          <a:xfrm>
            <a:off x="2489975" y="0"/>
            <a:ext cx="9702000" cy="11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b="1" lang="ru-RU" sz="3200"/>
              <a:t>ЦА</a:t>
            </a:r>
            <a:r>
              <a:rPr lang="ru-RU" sz="3200"/>
              <a:t>, стейкхолдеры</a:t>
            </a:r>
            <a:endParaRPr sz="3200">
              <a:solidFill>
                <a:srgbClr val="FF0000"/>
              </a:solidFill>
            </a:endParaRPr>
          </a:p>
        </p:txBody>
      </p:sp>
      <p:pic>
        <p:nvPicPr>
          <p:cNvPr id="184" name="Google Shape;184;g310b084e904_0_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2294" y="80100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g310b084e904_0_2"/>
          <p:cNvSpPr txBox="1"/>
          <p:nvPr/>
        </p:nvSpPr>
        <p:spPr>
          <a:xfrm>
            <a:off x="2650025" y="2921100"/>
            <a:ext cx="93819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ibre Franklin"/>
              <a:buChar char="●"/>
            </a:pPr>
            <a:r>
              <a:rPr lang="ru-RU" sz="1800">
                <a:latin typeface="Libre Franklin"/>
                <a:ea typeface="Libre Franklin"/>
                <a:cs typeface="Libre Franklin"/>
                <a:sym typeface="Libre Franklin"/>
              </a:rPr>
              <a:t>Нравится продумывать свои действия наперёд для максимизации результата.</a:t>
            </a:r>
            <a:endParaRPr sz="1800"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ibre Franklin"/>
              <a:buChar char="●"/>
            </a:pPr>
            <a:r>
              <a:rPr lang="ru-RU" sz="1800">
                <a:latin typeface="Libre Franklin"/>
                <a:ea typeface="Libre Franklin"/>
                <a:cs typeface="Libre Franklin"/>
                <a:sym typeface="Libre Franklin"/>
              </a:rPr>
              <a:t>Нравится “осваивать новые полезные трюки”.</a:t>
            </a:r>
            <a:endParaRPr sz="1800"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ibre Franklin"/>
              <a:buChar char="●"/>
            </a:pPr>
            <a:r>
              <a:rPr lang="ru-RU" sz="1800">
                <a:latin typeface="Libre Franklin"/>
                <a:ea typeface="Libre Franklin"/>
                <a:cs typeface="Libre Franklin"/>
                <a:sym typeface="Libre Franklin"/>
              </a:rPr>
              <a:t>Нравится собирать и систематизировать.</a:t>
            </a:r>
            <a:endParaRPr sz="1800"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0fbb7df78e_1_0"/>
          <p:cNvSpPr/>
          <p:nvPr/>
        </p:nvSpPr>
        <p:spPr>
          <a:xfrm>
            <a:off x="9674352" y="0"/>
            <a:ext cx="25176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g30fbb7df78e_1_0"/>
          <p:cNvSpPr txBox="1"/>
          <p:nvPr>
            <p:ph type="title"/>
          </p:nvPr>
        </p:nvSpPr>
        <p:spPr>
          <a:xfrm>
            <a:off x="2489975" y="0"/>
            <a:ext cx="9702000" cy="116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 sz="3200"/>
              <a:t>ЦА, </a:t>
            </a:r>
            <a:r>
              <a:rPr b="1" lang="ru-RU" sz="3200"/>
              <a:t>стейкхолдеры</a:t>
            </a:r>
            <a:endParaRPr sz="3200">
              <a:solidFill>
                <a:srgbClr val="FF0000"/>
              </a:solidFill>
            </a:endParaRPr>
          </a:p>
        </p:txBody>
      </p:sp>
      <p:pic>
        <p:nvPicPr>
          <p:cNvPr id="192" name="Google Shape;192;g30fbb7df78e_1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2294" y="80100"/>
            <a:ext cx="1507800" cy="235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g30fbb7df78e_1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10637" y="1161000"/>
            <a:ext cx="9260675" cy="5098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6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26"/>
          <p:cNvSpPr txBox="1"/>
          <p:nvPr>
            <p:ph type="title"/>
          </p:nvPr>
        </p:nvSpPr>
        <p:spPr>
          <a:xfrm>
            <a:off x="2546252" y="32217"/>
            <a:ext cx="9577508" cy="107940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/>
              <a:t>Пункты паспорта «ЦА, стейкхолдеры». </a:t>
            </a:r>
            <a:br>
              <a:rPr lang="ru-RU"/>
            </a:br>
            <a:r>
              <a:rPr lang="ru-RU"/>
              <a:t>Трекинг-сессия №3</a:t>
            </a:r>
            <a:endParaRPr/>
          </a:p>
        </p:txBody>
      </p:sp>
      <p:sp>
        <p:nvSpPr>
          <p:cNvPr id="200" name="Google Shape;200;p26"/>
          <p:cNvSpPr txBox="1"/>
          <p:nvPr>
            <p:ph idx="1" type="body"/>
          </p:nvPr>
        </p:nvSpPr>
        <p:spPr>
          <a:xfrm>
            <a:off x="2546252" y="1246095"/>
            <a:ext cx="9577507" cy="55117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594" lvl="0" marL="228594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ru-RU"/>
              <a:t>11. </a:t>
            </a:r>
            <a:r>
              <a:rPr lang="ru-RU"/>
              <a:t>Потенциальные потребительские сегменты </a:t>
            </a:r>
            <a:endParaRPr/>
          </a:p>
          <a:p>
            <a:pPr indent="-228594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/>
              <a:t>Указывается краткая информация о потенциальных потребителях с указанием их характеристик (детализация предусмотрена в части 3 данной таблицы): для юридических лиц – категория бизнеса, отрасль, и т.д.; для физических лиц – демографические данные, вкусы, уровень образования, уровень потребления и т.д.; географическое расположение потребителей, сектор рынка (B2B, B2C и др.)</a:t>
            </a:r>
            <a:endParaRPr/>
          </a:p>
          <a:p>
            <a:pPr indent="-228594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ru-RU"/>
              <a:t>26. </a:t>
            </a:r>
            <a:r>
              <a:rPr lang="ru-RU"/>
              <a:t>«Держатель» проблемы, его мотивации и возможности решения проблемы с использованием продукции </a:t>
            </a:r>
            <a:endParaRPr/>
          </a:p>
          <a:p>
            <a:pPr indent="-228594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/>
              <a:t>Необходимо детально описать взаимосвязь между выявленной проблемой и потенциальным потребителем (см. пункты 9, 10 и 24)</a:t>
            </a:r>
            <a:endParaRPr/>
          </a:p>
        </p:txBody>
      </p:sp>
      <p:sp>
        <p:nvSpPr>
          <p:cNvPr id="201" name="Google Shape;201;p26"/>
          <p:cNvSpPr/>
          <p:nvPr/>
        </p:nvSpPr>
        <p:spPr>
          <a:xfrm>
            <a:off x="0" y="0"/>
            <a:ext cx="2321169" cy="6858000"/>
          </a:xfrm>
          <a:prstGeom prst="rect">
            <a:avLst/>
          </a:prstGeom>
          <a:solidFill>
            <a:srgbClr val="FBE5D6">
              <a:alpha val="40392"/>
            </a:srgbClr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2" name="Google Shape;202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6684" y="69157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7"/>
          <p:cNvSpPr txBox="1"/>
          <p:nvPr>
            <p:ph type="title"/>
          </p:nvPr>
        </p:nvSpPr>
        <p:spPr>
          <a:xfrm>
            <a:off x="2447778" y="0"/>
            <a:ext cx="980823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ru-RU" sz="3200"/>
              <a:t>Решение, которое предлагает команда</a:t>
            </a:r>
            <a:endParaRPr sz="3200"/>
          </a:p>
        </p:txBody>
      </p:sp>
      <p:sp>
        <p:nvSpPr>
          <p:cNvPr id="208" name="Google Shape;208;p27"/>
          <p:cNvSpPr txBox="1"/>
          <p:nvPr>
            <p:ph idx="1" type="body"/>
          </p:nvPr>
        </p:nvSpPr>
        <p:spPr>
          <a:xfrm>
            <a:off x="2813550" y="1325578"/>
            <a:ext cx="9229200" cy="453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/>
              <a:t>Технологии разработки:</a:t>
            </a:r>
            <a:endParaRPr/>
          </a:p>
          <a:p>
            <a:pPr indent="-228593" lvl="0" marL="228593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/>
              <a:t>Видеоигра “Catoom!” разрабатывается на современном движке </a:t>
            </a:r>
            <a:r>
              <a:rPr b="1" lang="ru-RU"/>
              <a:t>Godot Engine</a:t>
            </a:r>
            <a:r>
              <a:rPr lang="ru-RU"/>
              <a:t>.</a:t>
            </a:r>
            <a:endParaRPr/>
          </a:p>
          <a:p>
            <a:pPr indent="-228593" lvl="0" marL="228593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ru-RU"/>
              <a:t>Целевые платформы: телефоны, ПК (+веб. браузер)</a:t>
            </a:r>
            <a:endParaRPr/>
          </a:p>
          <a:p>
            <a:pPr indent="-228594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ru-RU"/>
              <a:t>В основу игрового процесса </a:t>
            </a:r>
            <a:r>
              <a:rPr lang="ru-RU"/>
              <a:t>положена</a:t>
            </a:r>
            <a:r>
              <a:rPr lang="ru-RU"/>
              <a:t> проверенная временем формула жанра </a:t>
            </a:r>
            <a:r>
              <a:rPr b="1" lang="ru-RU"/>
              <a:t>Rogue-lite</a:t>
            </a:r>
            <a:r>
              <a:rPr lang="ru-RU"/>
              <a:t>.</a:t>
            </a:r>
            <a:br>
              <a:rPr lang="ru-RU"/>
            </a:b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/>
              <a:t>Технологические р</a:t>
            </a:r>
            <a:r>
              <a:rPr lang="ru-RU"/>
              <a:t>иски:</a:t>
            </a:r>
            <a:endParaRPr/>
          </a:p>
          <a:p>
            <a:pPr indent="-228593" lvl="0" marL="228593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/>
              <a:t>Нестабильность </a:t>
            </a:r>
            <a:r>
              <a:rPr b="1" lang="ru-RU"/>
              <a:t>Godot Engine</a:t>
            </a:r>
            <a:r>
              <a:rPr lang="ru-RU"/>
              <a:t> на некоторых платформах.</a:t>
            </a:r>
            <a:endParaRPr/>
          </a:p>
          <a:p>
            <a:pPr indent="-228593" lvl="0" marL="228593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ru-RU"/>
              <a:t>Возможное отсутствие необходимого функционала</a:t>
            </a:r>
            <a:br>
              <a:rPr lang="ru-RU"/>
            </a:br>
            <a:r>
              <a:rPr lang="ru-RU"/>
              <a:t>в </a:t>
            </a:r>
            <a:r>
              <a:rPr b="1" lang="ru-RU"/>
              <a:t>Godot Engine</a:t>
            </a:r>
            <a:r>
              <a:rPr lang="ru-RU"/>
              <a:t>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/>
              <a:t>Корректирующие действия: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ru-RU"/>
              <a:t>Самостоятельность исправлять ошибки в </a:t>
            </a:r>
            <a:r>
              <a:rPr b="1" lang="ru-RU"/>
              <a:t>Godot Engine</a:t>
            </a:r>
            <a:r>
              <a:rPr lang="ru-RU"/>
              <a:t> (пока не приходилось).</a:t>
            </a:r>
            <a:endParaRPr/>
          </a:p>
        </p:txBody>
      </p:sp>
      <p:pic>
        <p:nvPicPr>
          <p:cNvPr id="209" name="Google Shape;209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9489" y="180850"/>
            <a:ext cx="1507800" cy="235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49945" y="3321910"/>
            <a:ext cx="1395095" cy="13950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0fccac4fa2_0_18"/>
          <p:cNvSpPr txBox="1"/>
          <p:nvPr>
            <p:ph type="title"/>
          </p:nvPr>
        </p:nvSpPr>
        <p:spPr>
          <a:xfrm>
            <a:off x="2447778" y="0"/>
            <a:ext cx="98082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ru-RU" sz="3200"/>
              <a:t>Решение, которое предлагает команда</a:t>
            </a:r>
            <a:endParaRPr sz="3200"/>
          </a:p>
        </p:txBody>
      </p:sp>
      <p:pic>
        <p:nvPicPr>
          <p:cNvPr id="216" name="Google Shape;216;g30fccac4fa2_0_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9489" y="180850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g30fccac4fa2_0_18"/>
          <p:cNvSpPr txBox="1"/>
          <p:nvPr/>
        </p:nvSpPr>
        <p:spPr>
          <a:xfrm>
            <a:off x="2632525" y="1156950"/>
            <a:ext cx="9091500" cy="50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B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Как именно продукт решает?</a:t>
            </a:r>
            <a:endParaRPr sz="1800">
              <a:solidFill>
                <a:srgbClr val="00B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-228593" lvl="0" marL="228593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Создаёт желаемый игровой опыт через случайную адаптивную генерацию препятствий и наград, имея в основе предсказуемые честные правила.</a:t>
            </a:r>
            <a:endParaRPr sz="18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Технологии игрового процесса:</a:t>
            </a:r>
            <a:endParaRPr sz="18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ibre Franklin"/>
              <a:buChar char="●"/>
            </a:pPr>
            <a:r>
              <a:rPr lang="ru-RU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Процедурная генерация уровней.</a:t>
            </a:r>
            <a:endParaRPr sz="18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ibre Franklin"/>
              <a:buChar char="●"/>
            </a:pPr>
            <a:r>
              <a:rPr lang="ru-RU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Предсказуемых базовые правила.</a:t>
            </a:r>
            <a:endParaRPr sz="18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ibre Franklin"/>
              <a:buChar char="●"/>
            </a:pPr>
            <a:r>
              <a:rPr lang="ru-RU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Адаптация сложности под игрока.</a:t>
            </a:r>
            <a:endParaRPr sz="18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B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В чем п</a:t>
            </a:r>
            <a:r>
              <a:rPr lang="ru-RU" sz="1800">
                <a:solidFill>
                  <a:srgbClr val="00B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ольза для потребителя</a:t>
            </a:r>
            <a:r>
              <a:rPr lang="ru-RU" sz="1800">
                <a:solidFill>
                  <a:srgbClr val="00B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? </a:t>
            </a:r>
            <a:endParaRPr sz="1800">
              <a:solidFill>
                <a:srgbClr val="00B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-228593" lvl="0" marL="228593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Развитие навыков стратегического</a:t>
            </a:r>
            <a:br>
              <a:rPr lang="ru-RU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r>
              <a:rPr lang="ru-RU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и тактического мышления.</a:t>
            </a:r>
            <a:endParaRPr sz="18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-228593" lvl="0" marL="228593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Развитие мелкой моторики.</a:t>
            </a:r>
            <a:endParaRPr sz="18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-228593" lvl="0" marL="228593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Получение положительных эмоций</a:t>
            </a:r>
            <a:br>
              <a:rPr lang="ru-RU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r>
              <a:rPr lang="ru-RU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(особенно, если ты - кот).</a:t>
            </a:r>
            <a:endParaRPr/>
          </a:p>
        </p:txBody>
      </p:sp>
      <p:pic>
        <p:nvPicPr>
          <p:cNvPr id="218" name="Google Shape;218;g30fccac4fa2_0_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85925" y="4265725"/>
            <a:ext cx="4505174" cy="22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0fbb7df78e_1_18"/>
          <p:cNvSpPr/>
          <p:nvPr/>
        </p:nvSpPr>
        <p:spPr>
          <a:xfrm>
            <a:off x="9674352" y="0"/>
            <a:ext cx="25176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g30fbb7df78e_1_18"/>
          <p:cNvSpPr txBox="1"/>
          <p:nvPr>
            <p:ph type="title"/>
          </p:nvPr>
        </p:nvSpPr>
        <p:spPr>
          <a:xfrm>
            <a:off x="2447775" y="0"/>
            <a:ext cx="9808200" cy="119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ru-RU" sz="3200"/>
              <a:t>Р</a:t>
            </a:r>
            <a:r>
              <a:rPr lang="ru-RU"/>
              <a:t>асчёт рисков. SWOT-анализ</a:t>
            </a:r>
            <a:endParaRPr sz="3200"/>
          </a:p>
        </p:txBody>
      </p:sp>
      <p:pic>
        <p:nvPicPr>
          <p:cNvPr id="225" name="Google Shape;225;g30fbb7df78e_1_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9489" y="180850"/>
            <a:ext cx="1507800" cy="23538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26" name="Google Shape;226;g30fbb7df78e_1_18"/>
          <p:cNvGraphicFramePr/>
          <p:nvPr/>
        </p:nvGraphicFramePr>
        <p:xfrm>
          <a:off x="2560800" y="1193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{72AD27A6-609D-4CCF-B4C8-6A5CEB54F922}</a:tableStyleId>
              </a:tblPr>
              <a:tblGrid>
                <a:gridCol w="3150475"/>
                <a:gridCol w="3150475"/>
                <a:gridCol w="3150475"/>
              </a:tblGrid>
              <a:tr h="273100">
                <a:tc row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/>
                        <a:t>Организация: студия по разработке игр</a:t>
                      </a:r>
                      <a:endParaRPr b="1" sz="12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/>
                        <a:t>Текущий проект: Catoom!</a:t>
                      </a:r>
                      <a:endParaRPr b="1" sz="1200"/>
                    </a:p>
                  </a:txBody>
                  <a:tcPr marT="19050" marB="19050" marR="28575" marL="2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000"/>
                        <a:t>Сильные стороны</a:t>
                      </a:r>
                      <a:endParaRPr b="1" sz="10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000"/>
                        <a:t>Слабые стороны</a:t>
                      </a:r>
                      <a:endParaRPr b="1" sz="10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1"/>
                    </a:solidFill>
                  </a:tcPr>
                </a:tc>
              </a:tr>
              <a:tr h="155167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Полностью электронный документооборот</a:t>
                      </a:r>
                      <a:endParaRPr sz="12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Использование системы контроля версий git</a:t>
                      </a:r>
                      <a:endParaRPr sz="12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Ведение социальных сетей и DevVlog'а на YouTube</a:t>
                      </a:r>
                      <a:endParaRPr sz="12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Способность разработки без бюджета</a:t>
                      </a:r>
                      <a:endParaRPr sz="12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Бесплатное open-source ПО</a:t>
                      </a:r>
                      <a:endParaRPr sz="1200"/>
                    </a:p>
                  </a:txBody>
                  <a:tcPr marT="19050" marB="19050" marR="28575" marL="2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Неполная команда</a:t>
                      </a:r>
                      <a:endParaRPr sz="12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Не описаны процессы</a:t>
                      </a:r>
                      <a:endParaRPr sz="12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Нет процедур коллаборативного программирования</a:t>
                      </a:r>
                      <a:endParaRPr sz="12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Отсутствует бюджет</a:t>
                      </a:r>
                      <a:endParaRPr sz="1200"/>
                    </a:p>
                  </a:txBody>
                  <a:tcPr marT="19050" marB="19050" marR="28575" marL="2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1"/>
                    </a:solidFill>
                  </a:tcPr>
                </a:tc>
              </a:tr>
              <a:tr h="2731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/>
                        <a:t>Возможности</a:t>
                      </a:r>
                      <a:endParaRPr b="1" sz="12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B9BD5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Делать акцент на отечественном продукте при продвижении игры и привлечении инвестиций</a:t>
                      </a:r>
                      <a:endParaRPr sz="12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Привлекать внимание стейкхолдеров (новых разработчиков, игроков) через DevVlog</a:t>
                      </a:r>
                      <a:endParaRPr sz="1200"/>
                    </a:p>
                  </a:txBody>
                  <a:tcPr marT="19050" marB="19050" marR="28575" marL="2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E0B4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/>
                        <a:t>Привлекать людей в команду и/или инвестиции через Акселератор в вузе</a:t>
                      </a:r>
                      <a:endParaRPr b="1" sz="12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/>
                        <a:t>Развивать менеджмент организации в рамках практических работ/акселератора в вузе</a:t>
                      </a:r>
                      <a:endParaRPr b="1" sz="1200"/>
                    </a:p>
                  </a:txBody>
                  <a:tcPr marT="19050" marB="19050" marR="28575" marL="2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E0B4"/>
                    </a:solidFill>
                  </a:tcPr>
                </a:tc>
              </a:tr>
              <a:tr h="16137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Рост поддержки отечественного геймдева</a:t>
                      </a:r>
                      <a:endParaRPr sz="12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Привлечение людей в команду через вуз (+Акселератор)</a:t>
                      </a:r>
                      <a:endParaRPr sz="12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Привлечение инвестиций через вуз (+Акселератор)</a:t>
                      </a:r>
                      <a:endParaRPr sz="12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Усовершенствование менеджмента через вуз (+Акселератор)</a:t>
                      </a:r>
                      <a:endParaRPr sz="1200"/>
                    </a:p>
                  </a:txBody>
                  <a:tcPr marT="19050" marB="19050" marR="28575" marL="2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B9BD5"/>
                    </a:solidFill>
                  </a:tcPr>
                </a:tc>
                <a:tc vMerge="1"/>
                <a:tc vMerge="1"/>
              </a:tr>
              <a:tr h="2731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/>
                        <a:t>Угрозы</a:t>
                      </a:r>
                      <a:endParaRPr b="1" sz="12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Заниматься продвижением игры задолго до её релиза</a:t>
                      </a:r>
                      <a:endParaRPr sz="12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Оценивать потенциальные продажи по популярности DevVlog'а</a:t>
                      </a:r>
                      <a:endParaRPr sz="12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Подготовиться к публикации на отечественных платформах</a:t>
                      </a:r>
                      <a:endParaRPr sz="12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Предусмотреть альтернативное отечественное ПО</a:t>
                      </a:r>
                      <a:endParaRPr sz="1200"/>
                    </a:p>
                  </a:txBody>
                  <a:tcPr marT="19050" marB="19050" marR="28575" marL="2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E0B4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Привлечь специалистов по продвижению и публикации игры</a:t>
                      </a:r>
                      <a:endParaRPr sz="12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Предусмотреть альтернативное бесплатное ПО</a:t>
                      </a:r>
                      <a:endParaRPr sz="1200"/>
                    </a:p>
                  </a:txBody>
                  <a:tcPr marT="19050" marB="19050" marR="28575" marL="2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E0B4"/>
                    </a:solidFill>
                  </a:tcPr>
                </a:tc>
              </a:tr>
              <a:tr h="15641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Провал продвижения игры</a:t>
                      </a:r>
                      <a:endParaRPr sz="12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Невозможность выйти на зарубежные рынки из-за санкций</a:t>
                      </a:r>
                      <a:endParaRPr sz="12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Блокировка используемого ПО из-за санкций</a:t>
                      </a:r>
                      <a:endParaRPr sz="1200"/>
                    </a:p>
                  </a:txBody>
                  <a:tcPr marT="19050" marB="19050" marR="28575" marL="2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 vMerge="1"/>
                <a:tc vMerge="1"/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8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8"/>
          <p:cNvSpPr txBox="1"/>
          <p:nvPr>
            <p:ph type="title"/>
          </p:nvPr>
        </p:nvSpPr>
        <p:spPr>
          <a:xfrm>
            <a:off x="2574388" y="32217"/>
            <a:ext cx="9549372" cy="107940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/>
              <a:t>Пункты паспорта «Решение, которое предлагает команда». Трекинг-сессия №4</a:t>
            </a:r>
            <a:endParaRPr/>
          </a:p>
        </p:txBody>
      </p:sp>
      <p:sp>
        <p:nvSpPr>
          <p:cNvPr id="233" name="Google Shape;233;p28"/>
          <p:cNvSpPr txBox="1"/>
          <p:nvPr>
            <p:ph idx="1" type="body"/>
          </p:nvPr>
        </p:nvSpPr>
        <p:spPr>
          <a:xfrm>
            <a:off x="2574388" y="1246095"/>
            <a:ext cx="9549372" cy="55117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594" lvl="0" marL="228594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ru-RU"/>
              <a:t>12. </a:t>
            </a:r>
            <a:r>
              <a:rPr lang="ru-RU"/>
              <a:t>На основе какого научно-технического решения и/или результата будет создан продукт (с указанием использования собственных или существующих разработок) </a:t>
            </a:r>
            <a:endParaRPr/>
          </a:p>
          <a:p>
            <a:pPr indent="-228594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/>
              <a:t>Указывается необходимый перечень научно-технических решений с их кратким описанием для создания и выпуска на рынок продукта</a:t>
            </a:r>
            <a:endParaRPr/>
          </a:p>
          <a:p>
            <a:pPr indent="-228594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ru-RU"/>
              <a:t>17. </a:t>
            </a:r>
            <a:r>
              <a:rPr lang="ru-RU"/>
              <a:t>Основные технические параметры, включая обоснование соответствия идеи/задела тематическому направлению (лоту) </a:t>
            </a:r>
            <a:endParaRPr/>
          </a:p>
          <a:p>
            <a:pPr indent="-228594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/>
              <a:t>Необходимо привести основные технические параметры продукта, которые обеспечивают их конкурентоспособность и соответствуют выбранному тематическому направлению</a:t>
            </a:r>
            <a:endParaRPr/>
          </a:p>
          <a:p>
            <a:pPr indent="-114292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  <a:p>
            <a:pPr indent="-114292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sp>
        <p:nvSpPr>
          <p:cNvPr id="234" name="Google Shape;234;p28"/>
          <p:cNvSpPr/>
          <p:nvPr/>
        </p:nvSpPr>
        <p:spPr>
          <a:xfrm>
            <a:off x="0" y="0"/>
            <a:ext cx="2377440" cy="6858000"/>
          </a:xfrm>
          <a:prstGeom prst="rect">
            <a:avLst/>
          </a:prstGeom>
          <a:solidFill>
            <a:srgbClr val="FBE5D6">
              <a:alpha val="40392"/>
            </a:srgbClr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5" name="Google Shape;23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820" y="172902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0fccac4fa2_0_0"/>
          <p:cNvSpPr/>
          <p:nvPr/>
        </p:nvSpPr>
        <p:spPr>
          <a:xfrm>
            <a:off x="9674352" y="0"/>
            <a:ext cx="25176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g30fccac4fa2_0_0"/>
          <p:cNvSpPr txBox="1"/>
          <p:nvPr>
            <p:ph type="title"/>
          </p:nvPr>
        </p:nvSpPr>
        <p:spPr>
          <a:xfrm>
            <a:off x="2532184" y="32217"/>
            <a:ext cx="9591600" cy="10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/>
              <a:t>Ценностное предложение и продукт</a:t>
            </a:r>
            <a:endParaRPr/>
          </a:p>
        </p:txBody>
      </p:sp>
      <p:sp>
        <p:nvSpPr>
          <p:cNvPr id="242" name="Google Shape;242;g30fccac4fa2_0_0"/>
          <p:cNvSpPr txBox="1"/>
          <p:nvPr>
            <p:ph idx="1" type="body"/>
          </p:nvPr>
        </p:nvSpPr>
        <p:spPr>
          <a:xfrm>
            <a:off x="2600400" y="1111625"/>
            <a:ext cx="9391800" cy="55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/>
              <a:t>Наша </a:t>
            </a:r>
            <a:r>
              <a:rPr b="1" lang="ru-RU" sz="2200"/>
              <a:t>“бродилка”</a:t>
            </a:r>
            <a:r>
              <a:rPr lang="ru-RU" sz="2200"/>
              <a:t> помогает </a:t>
            </a:r>
            <a:r>
              <a:rPr b="1" lang="ru-RU" sz="2200"/>
              <a:t>людям (геймерам и прохожим)</a:t>
            </a:r>
            <a:r>
              <a:rPr lang="ru-RU" sz="2200"/>
              <a:t>,</a:t>
            </a:r>
            <a:endParaRPr sz="2200"/>
          </a:p>
          <a:p>
            <a:pPr indent="-3683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ru-RU" sz="2200"/>
              <a:t>которые хотят </a:t>
            </a:r>
            <a:r>
              <a:rPr b="1" lang="ru-RU" sz="2200"/>
              <a:t>разбавить скучную (или неприятную) работу интересными задачками</a:t>
            </a:r>
            <a:r>
              <a:rPr lang="ru-RU" sz="2200"/>
              <a:t>.</a:t>
            </a:r>
            <a:endParaRPr sz="2200"/>
          </a:p>
          <a:p>
            <a:pPr indent="-3683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ru-RU" sz="2200"/>
              <a:t>Помогает тем, что </a:t>
            </a:r>
            <a:r>
              <a:rPr b="1" lang="ru-RU" sz="2200"/>
              <a:t>даёт интересный опыт через случайную и адаптивную генерацию уровней</a:t>
            </a:r>
            <a:r>
              <a:rPr lang="ru-RU" sz="2200"/>
              <a:t>,</a:t>
            </a:r>
            <a:endParaRPr sz="2200"/>
          </a:p>
          <a:p>
            <a:pPr indent="-3683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b="1" lang="ru-RU" sz="2200"/>
              <a:t>имея в основе предсказуемые правила</a:t>
            </a:r>
            <a:r>
              <a:rPr lang="ru-RU" sz="2200"/>
              <a:t>.</a:t>
            </a:r>
            <a:endParaRPr sz="2200"/>
          </a:p>
          <a:p>
            <a:pPr indent="-3683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ru-RU" sz="2200"/>
              <a:t>(в отличии от…)</a:t>
            </a:r>
            <a:endParaRPr sz="2200"/>
          </a:p>
        </p:txBody>
      </p:sp>
      <p:pic>
        <p:nvPicPr>
          <p:cNvPr id="243" name="Google Shape;243;g30fccac4fa2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9489" y="129755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2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32"/>
          <p:cNvSpPr txBox="1"/>
          <p:nvPr>
            <p:ph type="title"/>
          </p:nvPr>
        </p:nvSpPr>
        <p:spPr>
          <a:xfrm>
            <a:off x="2658794" y="32217"/>
            <a:ext cx="9464966" cy="107940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/>
              <a:t>Пункты паспорта «Ценностное предложение и продукт» Трекинг-сессия №5</a:t>
            </a:r>
            <a:endParaRPr/>
          </a:p>
        </p:txBody>
      </p:sp>
      <p:sp>
        <p:nvSpPr>
          <p:cNvPr id="250" name="Google Shape;250;p32"/>
          <p:cNvSpPr txBox="1"/>
          <p:nvPr>
            <p:ph idx="1" type="body"/>
          </p:nvPr>
        </p:nvSpPr>
        <p:spPr>
          <a:xfrm>
            <a:off x="2658794" y="1246095"/>
            <a:ext cx="9464966" cy="55117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594" lvl="0" marL="228594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ru-RU"/>
              <a:t>15</a:t>
            </a:r>
            <a:r>
              <a:rPr lang="ru-RU"/>
              <a:t>. Ценностное предложение </a:t>
            </a:r>
            <a:endParaRPr/>
          </a:p>
          <a:p>
            <a:pPr indent="-228594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/>
              <a:t>Формулируется объяснение, почему клиенты должны вести дела с вами, а не с вашими конкурентами, и с самого начала делает очевидными преимущества ваших продуктов или услуг</a:t>
            </a:r>
            <a:endParaRPr/>
          </a:p>
          <a:p>
            <a:pPr indent="-228594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ru-RU"/>
              <a:t>20. </a:t>
            </a:r>
            <a:r>
              <a:rPr lang="ru-RU"/>
              <a:t>Научно-техническое решение и/или результаты, необходимые для создания продукции </a:t>
            </a:r>
            <a:endParaRPr/>
          </a:p>
          <a:p>
            <a:pPr indent="-228594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/>
              <a:t>Описываются технические параметры научно-технических решений/ результатов, указанных пункте 12, подтверждающие/ обосновывающие достижение характеристик продукта, обеспечивающих их конкурентоспособность</a:t>
            </a:r>
            <a:endParaRPr/>
          </a:p>
          <a:p>
            <a:pPr indent="-228594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ru-RU"/>
              <a:t>19</a:t>
            </a:r>
            <a:r>
              <a:rPr lang="ru-RU"/>
              <a:t>. Основные конкурентные преимущества </a:t>
            </a:r>
            <a:endParaRPr/>
          </a:p>
          <a:p>
            <a:pPr indent="-228594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/>
              <a:t>Необходимо привести описание наиболее значимых качественных и количественных характеристик продукта, которые обеспечивают конкурентные преимущества в сравнении с существующими аналогами (сравнение по стоимостным, техническим параметрам и проч.)</a:t>
            </a:r>
            <a:endParaRPr/>
          </a:p>
          <a:p>
            <a:pPr indent="-114292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  <a:p>
            <a:pPr indent="-114292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sp>
        <p:nvSpPr>
          <p:cNvPr id="251" name="Google Shape;251;p32"/>
          <p:cNvSpPr/>
          <p:nvPr/>
        </p:nvSpPr>
        <p:spPr>
          <a:xfrm>
            <a:off x="0" y="0"/>
            <a:ext cx="2517648" cy="6858000"/>
          </a:xfrm>
          <a:prstGeom prst="rect">
            <a:avLst/>
          </a:prstGeom>
          <a:solidFill>
            <a:srgbClr val="FBE5D6">
              <a:alpha val="40392"/>
            </a:srgbClr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2" name="Google Shape;252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4924" y="285444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9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29"/>
          <p:cNvSpPr txBox="1"/>
          <p:nvPr>
            <p:ph type="title"/>
          </p:nvPr>
        </p:nvSpPr>
        <p:spPr>
          <a:xfrm>
            <a:off x="2489982" y="32217"/>
            <a:ext cx="9633778" cy="107940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ru-RU" sz="3200"/>
              <a:t>Рынок и Анализ конкурентов</a:t>
            </a:r>
            <a:endParaRPr sz="3200"/>
          </a:p>
        </p:txBody>
      </p:sp>
      <p:sp>
        <p:nvSpPr>
          <p:cNvPr id="259" name="Google Shape;259;p29"/>
          <p:cNvSpPr txBox="1"/>
          <p:nvPr>
            <p:ph idx="1" type="body"/>
          </p:nvPr>
        </p:nvSpPr>
        <p:spPr>
          <a:xfrm>
            <a:off x="2489982" y="1649282"/>
            <a:ext cx="4348018" cy="43513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387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ru-RU"/>
              <a:t>Сравнительный анализ конкурентов (таблица\график\диаграмма) по тому критерию, который является наиболее важным для технологического направления</a:t>
            </a:r>
            <a:endParaRPr/>
          </a:p>
          <a:p>
            <a:pPr indent="-285750" lvl="0" marL="387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ru-RU" sz="1800"/>
              <a:t>По объему рынка</a:t>
            </a:r>
            <a:endParaRPr/>
          </a:p>
          <a:p>
            <a:pPr indent="-285750" lvl="0" marL="387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ru-RU" sz="1800"/>
              <a:t>Какой конкурент какой объем рынка занимает</a:t>
            </a:r>
            <a:endParaRPr sz="1800"/>
          </a:p>
        </p:txBody>
      </p:sp>
      <p:sp>
        <p:nvSpPr>
          <p:cNvPr id="260" name="Google Shape;260;p29"/>
          <p:cNvSpPr txBox="1"/>
          <p:nvPr>
            <p:ph idx="2" type="body"/>
          </p:nvPr>
        </p:nvSpPr>
        <p:spPr>
          <a:xfrm>
            <a:off x="6724072" y="1825625"/>
            <a:ext cx="4629727" cy="43513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594" lvl="0" marL="228594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 sz="1800"/>
              <a:t>По характеристикам продукта</a:t>
            </a:r>
            <a:endParaRPr/>
          </a:p>
          <a:p>
            <a:pPr indent="-228594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 sz="1800"/>
              <a:t>Сравнение по ключевым показателям</a:t>
            </a:r>
            <a:endParaRPr/>
          </a:p>
          <a:p>
            <a:pPr indent="-228594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 sz="1800"/>
              <a:t>Скорость</a:t>
            </a:r>
            <a:endParaRPr/>
          </a:p>
          <a:p>
            <a:pPr indent="-228594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 sz="1800"/>
              <a:t>Стоимость</a:t>
            </a:r>
            <a:endParaRPr/>
          </a:p>
          <a:p>
            <a:pPr indent="-228594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 sz="1800"/>
              <a:t>Точность</a:t>
            </a:r>
            <a:endParaRPr/>
          </a:p>
          <a:p>
            <a:pPr indent="-228594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 sz="1800"/>
              <a:t>Вес  и тд</a:t>
            </a:r>
            <a:endParaRPr sz="1800"/>
          </a:p>
          <a:p>
            <a:pPr indent="-114292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/>
          </a:p>
        </p:txBody>
      </p:sp>
      <p:pic>
        <p:nvPicPr>
          <p:cNvPr id="261" name="Google Shape;261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4234" y="243240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0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30"/>
          <p:cNvSpPr txBox="1"/>
          <p:nvPr>
            <p:ph type="title"/>
          </p:nvPr>
        </p:nvSpPr>
        <p:spPr>
          <a:xfrm>
            <a:off x="2475914" y="32217"/>
            <a:ext cx="9647846" cy="107940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/>
              <a:t>Пункты паспорта «Рынок и анализ конкурентов». Трекинг-сессия №5</a:t>
            </a:r>
            <a:endParaRPr/>
          </a:p>
        </p:txBody>
      </p:sp>
      <p:sp>
        <p:nvSpPr>
          <p:cNvPr id="268" name="Google Shape;268;p30"/>
          <p:cNvSpPr txBox="1"/>
          <p:nvPr>
            <p:ph idx="1" type="body"/>
          </p:nvPr>
        </p:nvSpPr>
        <p:spPr>
          <a:xfrm>
            <a:off x="2729132" y="1246095"/>
            <a:ext cx="9394628" cy="55117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594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ru-RU"/>
              <a:t>14. Основные конкуренты </a:t>
            </a:r>
            <a:endParaRPr b="1"/>
          </a:p>
          <a:p>
            <a:pPr indent="-228594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/>
              <a:t>Кратко указываются основные конкуренты (не менее 5)</a:t>
            </a:r>
            <a:endParaRPr/>
          </a:p>
          <a:p>
            <a:pPr indent="-114292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sp>
        <p:nvSpPr>
          <p:cNvPr id="269" name="Google Shape;269;p30"/>
          <p:cNvSpPr/>
          <p:nvPr/>
        </p:nvSpPr>
        <p:spPr>
          <a:xfrm>
            <a:off x="0" y="0"/>
            <a:ext cx="2407674" cy="6858000"/>
          </a:xfrm>
          <a:prstGeom prst="rect">
            <a:avLst/>
          </a:prstGeom>
          <a:solidFill>
            <a:srgbClr val="FBE5D6">
              <a:alpha val="40392"/>
            </a:srgbClr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0" name="Google Shape;270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9937" y="96626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3"/>
          <p:cNvSpPr txBox="1"/>
          <p:nvPr>
            <p:ph type="title"/>
          </p:nvPr>
        </p:nvSpPr>
        <p:spPr>
          <a:xfrm>
            <a:off x="2518116" y="32217"/>
            <a:ext cx="9605643" cy="107940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/>
              <a:t>Бизнес модель и факторы успеха</a:t>
            </a:r>
            <a:endParaRPr/>
          </a:p>
        </p:txBody>
      </p:sp>
      <p:sp>
        <p:nvSpPr>
          <p:cNvPr id="276" name="Google Shape;276;p33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33"/>
          <p:cNvSpPr txBox="1"/>
          <p:nvPr>
            <p:ph idx="1" type="body"/>
          </p:nvPr>
        </p:nvSpPr>
        <p:spPr>
          <a:xfrm>
            <a:off x="2518116" y="1246095"/>
            <a:ext cx="9605644" cy="55117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14292" lvl="0" marL="228594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/>
              <a:t>коротко и четко объяснить, по каким каналам будет осуществляться сбыт продукта и по каким каналам будет приходить средства на существование и развитие продукта</a:t>
            </a:r>
            <a:endParaRPr/>
          </a:p>
        </p:txBody>
      </p:sp>
      <p:pic>
        <p:nvPicPr>
          <p:cNvPr id="278" name="Google Shape;278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7963" y="129755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275a8c1f4a1_0_33"/>
          <p:cNvSpPr/>
          <p:nvPr/>
        </p:nvSpPr>
        <p:spPr>
          <a:xfrm>
            <a:off x="9674352" y="0"/>
            <a:ext cx="25176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g275a8c1f4a1_0_33"/>
          <p:cNvSpPr txBox="1"/>
          <p:nvPr>
            <p:ph type="title"/>
          </p:nvPr>
        </p:nvSpPr>
        <p:spPr>
          <a:xfrm>
            <a:off x="2588454" y="32217"/>
            <a:ext cx="9535233" cy="10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ru-RU" sz="3200"/>
              <a:t>Финансовые показатели</a:t>
            </a:r>
            <a:endParaRPr sz="3200"/>
          </a:p>
        </p:txBody>
      </p:sp>
      <p:sp>
        <p:nvSpPr>
          <p:cNvPr id="285" name="Google Shape;285;g275a8c1f4a1_0_33"/>
          <p:cNvSpPr txBox="1"/>
          <p:nvPr>
            <p:ph idx="1" type="body"/>
          </p:nvPr>
        </p:nvSpPr>
        <p:spPr>
          <a:xfrm>
            <a:off x="2394682" y="1809208"/>
            <a:ext cx="404154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593" lvl="0" marL="228593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/>
          </a:p>
          <a:p>
            <a:pPr indent="-228593" lvl="0" marL="228593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 sz="1800"/>
              <a:t>2 Объем финансового обеспечения достаточно указать для первого этапа - дойти до MVP </a:t>
            </a:r>
            <a:endParaRPr/>
          </a:p>
          <a:p>
            <a:pPr indent="-228593" lvl="0" marL="228593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 sz="1800"/>
              <a:t>Предполагаемая структура уставного капитала компании (в рамках стартап-проекта)</a:t>
            </a:r>
            <a:endParaRPr/>
          </a:p>
          <a:p>
            <a:pPr indent="-228593" lvl="0" marL="228593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/>
          </a:p>
        </p:txBody>
      </p:sp>
      <p:pic>
        <p:nvPicPr>
          <p:cNvPr id="286" name="Google Shape;286;g275a8c1f4a1_0_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16510" y="2055109"/>
            <a:ext cx="5232618" cy="3434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g275a8c1f4a1_0_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5633" y="215105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4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34"/>
          <p:cNvSpPr txBox="1"/>
          <p:nvPr>
            <p:ph type="title"/>
          </p:nvPr>
        </p:nvSpPr>
        <p:spPr>
          <a:xfrm>
            <a:off x="2377440" y="32217"/>
            <a:ext cx="9746320" cy="107940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/>
              <a:t>Пункты паспорта «Бизнес-модель и факторы успеха». Трекинг-сессия №7</a:t>
            </a:r>
            <a:endParaRPr/>
          </a:p>
        </p:txBody>
      </p:sp>
      <p:sp>
        <p:nvSpPr>
          <p:cNvPr id="294" name="Google Shape;294;p34"/>
          <p:cNvSpPr txBox="1"/>
          <p:nvPr>
            <p:ph idx="1" type="body"/>
          </p:nvPr>
        </p:nvSpPr>
        <p:spPr>
          <a:xfrm>
            <a:off x="2510693" y="917517"/>
            <a:ext cx="9647187" cy="59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ru-RU"/>
              <a:t>13. </a:t>
            </a:r>
            <a:r>
              <a:rPr lang="ru-RU"/>
              <a:t>Бизнес-модель </a:t>
            </a:r>
            <a:endParaRPr/>
          </a:p>
          <a:p>
            <a:pPr indent="-228594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/>
              <a:t>Указывается кратко описание способа, который планируется использовать для создания ценности и получения прибыли, в том числе, как планируется выстраивать отношения с потребителями и поставщиками, способы привлечения финансовых и иных ресурсов, какие каналы продвижения и сбыта продукта планируется использовать и развивать, и т.д.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ru-RU"/>
              <a:t>28</a:t>
            </a:r>
            <a:r>
              <a:rPr lang="ru-RU"/>
              <a:t>. Оценка потенциала «рынка» и рентабельности бизнеса </a:t>
            </a:r>
            <a:endParaRPr/>
          </a:p>
          <a:p>
            <a:pPr indent="-228594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/>
              <a:t>Необходимо привести кратко обоснование сегмента и доли рынка, потенциальные возможности для масштабирования бизнеса, а также детально раскрыть информацию, указанную в пункте 7.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ru-RU"/>
              <a:t>18. </a:t>
            </a:r>
            <a:r>
              <a:rPr lang="ru-RU"/>
              <a:t>Организационные, производственные и финансовые параметры бизнеса </a:t>
            </a:r>
            <a:endParaRPr/>
          </a:p>
          <a:p>
            <a:pPr indent="-228594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/>
              <a:t>Приводится видение основателя (-лей) стартапа в части выстраивания внутренних процессов организации бизнеса, включая партнерские возможности</a:t>
            </a:r>
            <a:endParaRPr/>
          </a:p>
          <a:p>
            <a:pPr indent="-228594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/>
              <a:t>Это не про идею, не про продукт, а про реализиуемость на деле, на возможность налаживания производства. Какой контекст и какой шанс выжить?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ru-RU"/>
              <a:t>16. </a:t>
            </a:r>
            <a:r>
              <a:rPr lang="ru-RU"/>
              <a:t>Обоснование реализуемости (устойчивости) бизнеса (конкурентные преимущества (включая наличие уникальных РИД, действующих индустриальных партнеров, доступ к ограниченным ресурсам и т.д.); дефицит, дешевизна, уникальность и т.п.) </a:t>
            </a:r>
            <a:endParaRPr/>
          </a:p>
          <a:p>
            <a:pPr indent="-228593" lvl="0" marL="228593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/>
              <a:t>Приведите аргументы в пользу реализуемости бизнес-идеи, в чем ее полезность и востребованность продукта по сравнению с другими продуктами на рынке, чем обосновывается потенциальная прибыльность бизнеса, насколько будет бизнес устойчивым</a:t>
            </a:r>
            <a:endParaRPr/>
          </a:p>
        </p:txBody>
      </p:sp>
      <p:sp>
        <p:nvSpPr>
          <p:cNvPr id="295" name="Google Shape;295;p34"/>
          <p:cNvSpPr/>
          <p:nvPr/>
        </p:nvSpPr>
        <p:spPr>
          <a:xfrm>
            <a:off x="0" y="0"/>
            <a:ext cx="2309127" cy="6858000"/>
          </a:xfrm>
          <a:prstGeom prst="rect">
            <a:avLst/>
          </a:prstGeom>
          <a:solidFill>
            <a:srgbClr val="FBE5D6">
              <a:alpha val="40392"/>
            </a:srgbClr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6" name="Google Shape;296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0663" y="32217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5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35"/>
          <p:cNvSpPr txBox="1"/>
          <p:nvPr>
            <p:ph type="title"/>
          </p:nvPr>
        </p:nvSpPr>
        <p:spPr>
          <a:xfrm>
            <a:off x="2602522" y="32217"/>
            <a:ext cx="9521237" cy="107940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/>
              <a:t>Стратегия продвижения</a:t>
            </a:r>
            <a:endParaRPr/>
          </a:p>
        </p:txBody>
      </p:sp>
      <p:sp>
        <p:nvSpPr>
          <p:cNvPr id="303" name="Google Shape;303;p35"/>
          <p:cNvSpPr txBox="1"/>
          <p:nvPr>
            <p:ph idx="1" type="body"/>
          </p:nvPr>
        </p:nvSpPr>
        <p:spPr>
          <a:xfrm>
            <a:off x="2602522" y="1246095"/>
            <a:ext cx="9521238" cy="55117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14293" lvl="0" marL="22859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/>
              <a:t>перечислить каналы коммуникации, характерные хотя бы для одной (основной ЦА) (отраслевые конференции. блогеры, тг каналы, новости компании, емейл рассылка,  прямые продажи и тд..)</a:t>
            </a:r>
            <a:endParaRPr/>
          </a:p>
          <a:p>
            <a:pPr indent="-114293" lvl="0" marL="22859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/>
              <a:t>Использовать как основу путь потребителя, степень осведомленности о продукте на каждом этапе</a:t>
            </a:r>
            <a:endParaRPr/>
          </a:p>
          <a:p>
            <a:pPr indent="-114293" lvl="0" marL="22859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  <a:p>
            <a:pPr indent="-114293" lvl="0" marL="22859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/>
              <a:t>обозначить коммуникационные форматы для каналов (видео, интервью, статьи в пабликах, блоги на собственном сайте или отраслевых площадках,  демо на выставках, реклама, смм и тд)</a:t>
            </a:r>
            <a:endParaRPr/>
          </a:p>
          <a:p>
            <a:pPr indent="-114293" lvl="0" marL="22859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  <a:p>
            <a:pPr indent="-114293" lvl="0" marL="22859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/>
              <a:t>Визуализировать форматы (возможно с помощью нон-код ресурсов)</a:t>
            </a:r>
            <a:endParaRPr/>
          </a:p>
          <a:p>
            <a:pPr indent="-114293" lvl="0" marL="22859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  <a:p>
            <a:pPr indent="-114292" lvl="0" marL="228594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i="1" lang="ru-RU"/>
              <a:t>каналы коммуникации и форматы выясняются у ЦА по время кастдевов через вопрос - откуда вы получаете новую информацию? как вы получаете информацию о продуктах других производетелей?</a:t>
            </a:r>
            <a:endParaRPr i="1"/>
          </a:p>
        </p:txBody>
      </p:sp>
      <p:pic>
        <p:nvPicPr>
          <p:cNvPr id="304" name="Google Shape;304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504" y="32217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6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36"/>
          <p:cNvSpPr txBox="1"/>
          <p:nvPr>
            <p:ph type="title"/>
          </p:nvPr>
        </p:nvSpPr>
        <p:spPr>
          <a:xfrm>
            <a:off x="2504048" y="32217"/>
            <a:ext cx="9619711" cy="107940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/>
              <a:t>Пункты паспорта «Стратегия продвижения»</a:t>
            </a:r>
            <a:endParaRPr/>
          </a:p>
        </p:txBody>
      </p:sp>
      <p:sp>
        <p:nvSpPr>
          <p:cNvPr id="311" name="Google Shape;311;p36"/>
          <p:cNvSpPr txBox="1"/>
          <p:nvPr>
            <p:ph idx="1" type="body"/>
          </p:nvPr>
        </p:nvSpPr>
        <p:spPr>
          <a:xfrm>
            <a:off x="2954214" y="1246095"/>
            <a:ext cx="9169545" cy="55117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ru-RU"/>
              <a:t>21</a:t>
            </a:r>
            <a:r>
              <a:rPr lang="ru-RU"/>
              <a:t>. «Задел». Уровень готовности продукта TRL </a:t>
            </a:r>
            <a:endParaRPr/>
          </a:p>
          <a:p>
            <a:pPr indent="-228594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/>
              <a:t>Необходимо указать максимально емко и кратко, насколько проработан стартап-проект по итогам прохождения акселерационной программы (организационные, кадровые, материальные и др.), позволяющие максимально эффективно развивать стартап дальше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ru-RU"/>
              <a:t>23</a:t>
            </a:r>
            <a:r>
              <a:rPr lang="ru-RU"/>
              <a:t>. Каналы продвижения будущей технологии/услуги/продукта </a:t>
            </a:r>
            <a:endParaRPr/>
          </a:p>
          <a:p>
            <a:pPr indent="-228594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/>
              <a:t>Необходимо указать, какую маркетинговую стратегию планируется применять, привести кратко аргументы в пользу выбора тех или иных каналов продвижения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ru-RU"/>
              <a:t>24. </a:t>
            </a:r>
            <a:r>
              <a:rPr lang="ru-RU"/>
              <a:t>Каналы сбыта будущего продукта </a:t>
            </a:r>
            <a:endParaRPr/>
          </a:p>
          <a:p>
            <a:pPr indent="-228594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/>
              <a:t>Указать какие каналы сбыта планируется использовать для реализации продукта и дать кратко обоснование выбора</a:t>
            </a:r>
            <a:endParaRPr/>
          </a:p>
          <a:p>
            <a:pPr indent="-114292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sp>
        <p:nvSpPr>
          <p:cNvPr id="312" name="Google Shape;312;p36"/>
          <p:cNvSpPr/>
          <p:nvPr/>
        </p:nvSpPr>
        <p:spPr>
          <a:xfrm>
            <a:off x="0" y="0"/>
            <a:ext cx="2307102" cy="6858000"/>
          </a:xfrm>
          <a:prstGeom prst="rect">
            <a:avLst/>
          </a:prstGeom>
          <a:solidFill>
            <a:srgbClr val="FBE5D6">
              <a:alpha val="40392"/>
            </a:srgbClr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3" name="Google Shape;313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9651" y="69157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"/>
          <p:cNvSpPr txBox="1"/>
          <p:nvPr>
            <p:ph type="title"/>
          </p:nvPr>
        </p:nvSpPr>
        <p:spPr>
          <a:xfrm>
            <a:off x="2517648" y="32217"/>
            <a:ext cx="9606112" cy="107940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ru-RU"/>
              <a:t>Пункты паспорта «Информация о лидере и участниках стартап-проекта». </a:t>
            </a:r>
            <a:endParaRPr/>
          </a:p>
        </p:txBody>
      </p:sp>
      <p:sp>
        <p:nvSpPr>
          <p:cNvPr id="320" name="Google Shape;320;p1"/>
          <p:cNvSpPr txBox="1"/>
          <p:nvPr>
            <p:ph idx="1" type="body"/>
          </p:nvPr>
        </p:nvSpPr>
        <p:spPr>
          <a:xfrm>
            <a:off x="2517648" y="1246095"/>
            <a:ext cx="9606111" cy="55117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14292" lvl="0" marL="228594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  <a:p>
            <a:pPr indent="0" lvl="1" marL="457189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ru-RU"/>
              <a:t>6</a:t>
            </a:r>
            <a:r>
              <a:rPr lang="ru-RU"/>
              <a:t>. Лидер стартап-проекта</a:t>
            </a:r>
            <a:endParaRPr/>
          </a:p>
          <a:p>
            <a:pPr indent="0" lvl="1" marL="457189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  <a:p>
            <a:pPr indent="0" lvl="1" marL="457189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</a:pPr>
            <a:r>
              <a:rPr b="1" lang="ru-RU"/>
              <a:t>7</a:t>
            </a:r>
            <a:r>
              <a:rPr lang="ru-RU"/>
              <a:t>. Команда стартап-проекта (участники стартап-проекта, которые работают в рамках акселерационной программы) </a:t>
            </a:r>
            <a:endParaRPr/>
          </a:p>
          <a:p>
            <a:pPr indent="-114292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sp>
        <p:nvSpPr>
          <p:cNvPr id="321" name="Google Shape;321;p1"/>
          <p:cNvSpPr/>
          <p:nvPr/>
        </p:nvSpPr>
        <p:spPr>
          <a:xfrm>
            <a:off x="0" y="0"/>
            <a:ext cx="2517648" cy="6858000"/>
          </a:xfrm>
          <a:prstGeom prst="rect">
            <a:avLst/>
          </a:prstGeom>
          <a:solidFill>
            <a:srgbClr val="FBE5D6">
              <a:alpha val="40392"/>
            </a:srgbClr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2" name="Google Shape;32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0068" y="69157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275a8c1f4a1_0_41"/>
          <p:cNvSpPr/>
          <p:nvPr/>
        </p:nvSpPr>
        <p:spPr>
          <a:xfrm>
            <a:off x="9674352" y="0"/>
            <a:ext cx="25176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g275a8c1f4a1_0_41"/>
          <p:cNvSpPr txBox="1"/>
          <p:nvPr>
            <p:ph type="title"/>
          </p:nvPr>
        </p:nvSpPr>
        <p:spPr>
          <a:xfrm>
            <a:off x="2630658" y="0"/>
            <a:ext cx="962529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ru-RU"/>
              <a:t>Текущий статус проекта, д</a:t>
            </a:r>
            <a:r>
              <a:rPr lang="ru-RU" sz="3200"/>
              <a:t>орожная карта проекта и призыв к дейст</a:t>
            </a:r>
            <a:r>
              <a:rPr lang="ru-RU"/>
              <a:t>вию</a:t>
            </a:r>
            <a:endParaRPr sz="3200"/>
          </a:p>
        </p:txBody>
      </p:sp>
      <p:sp>
        <p:nvSpPr>
          <p:cNvPr id="329" name="Google Shape;329;g275a8c1f4a1_0_41"/>
          <p:cNvSpPr txBox="1"/>
          <p:nvPr>
            <p:ph idx="1" type="body"/>
          </p:nvPr>
        </p:nvSpPr>
        <p:spPr>
          <a:xfrm>
            <a:off x="2630658" y="1325564"/>
            <a:ext cx="9411990" cy="55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593" lvl="0" marL="228593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1800"/>
              <a:t>Планы развития, потребности и предложение для того, кому вы адресуете презентацию.</a:t>
            </a:r>
            <a:endParaRPr/>
          </a:p>
          <a:p>
            <a:pPr indent="-228593" lvl="0" marL="228593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 sz="1800"/>
              <a:t>Календарный план стартап-проекта</a:t>
            </a:r>
            <a:endParaRPr/>
          </a:p>
          <a:p>
            <a:pPr indent="-228593" lvl="0" marL="228593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 sz="1800"/>
              <a:t>2 Объем финансового обеспечения достаточно указать для первого этапа - дойти до MVP </a:t>
            </a:r>
            <a:endParaRPr/>
          </a:p>
          <a:p>
            <a:pPr indent="-228593" lvl="0" marL="228593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 sz="1800"/>
              <a:t>Предполагаемая структура уставного капитала компании (в рамках стартап-проекта)</a:t>
            </a:r>
            <a:endParaRPr/>
          </a:p>
          <a:p>
            <a:pPr indent="-228593" lvl="0" marL="228593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/>
          </a:p>
          <a:p>
            <a:pPr indent="-228593" lvl="0" marL="228593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/>
          </a:p>
          <a:p>
            <a:pPr indent="-114293" lvl="0" marL="228593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1400">
                <a:solidFill>
                  <a:srgbClr val="000000"/>
                </a:solidFill>
              </a:rPr>
              <a:t>что нужно на текущей стадии проекту</a:t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1400">
                <a:solidFill>
                  <a:srgbClr val="000000"/>
                </a:solidFill>
              </a:rPr>
              <a:t>поддержка какого рода в каком объеме?</a:t>
            </a:r>
            <a:endParaRPr sz="1400">
              <a:solidFill>
                <a:srgbClr val="000000"/>
              </a:solidFill>
            </a:endParaRPr>
          </a:p>
          <a:p>
            <a:pPr indent="-114293" lvl="0" marL="228593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330" name="Google Shape;330;g275a8c1f4a1_0_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91497" y="3569684"/>
            <a:ext cx="5883149" cy="2462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g275a8c1f4a1_0_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32225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2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2"/>
          <p:cNvSpPr txBox="1"/>
          <p:nvPr>
            <p:ph type="title"/>
          </p:nvPr>
        </p:nvSpPr>
        <p:spPr>
          <a:xfrm>
            <a:off x="2517648" y="32217"/>
            <a:ext cx="9606112" cy="107940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ru-RU"/>
              <a:t>Текущий статус проекта, дорожная карта проекта и призыв к действию</a:t>
            </a:r>
            <a:endParaRPr/>
          </a:p>
        </p:txBody>
      </p:sp>
      <p:sp>
        <p:nvSpPr>
          <p:cNvPr id="338" name="Google Shape;338;p2"/>
          <p:cNvSpPr txBox="1"/>
          <p:nvPr>
            <p:ph idx="1" type="body"/>
          </p:nvPr>
        </p:nvSpPr>
        <p:spPr>
          <a:xfrm>
            <a:off x="2517648" y="1246095"/>
            <a:ext cx="9606111" cy="55117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14292" lvl="0" marL="228594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  <a:p>
            <a:pPr indent="0" lvl="1" marL="457189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</a:pPr>
            <a:r>
              <a:rPr b="1" lang="ru-RU"/>
              <a:t>29.  </a:t>
            </a:r>
            <a:r>
              <a:rPr lang="ru-RU"/>
              <a:t>План дальнейшего развития стартап проекта</a:t>
            </a:r>
            <a:endParaRPr/>
          </a:p>
        </p:txBody>
      </p:sp>
      <p:sp>
        <p:nvSpPr>
          <p:cNvPr id="339" name="Google Shape;339;p2"/>
          <p:cNvSpPr/>
          <p:nvPr/>
        </p:nvSpPr>
        <p:spPr>
          <a:xfrm>
            <a:off x="0" y="0"/>
            <a:ext cx="2517648" cy="6858000"/>
          </a:xfrm>
          <a:prstGeom prst="rect">
            <a:avLst/>
          </a:prstGeom>
          <a:solidFill>
            <a:srgbClr val="FBE5D6">
              <a:alpha val="40392"/>
            </a:srgbClr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0" name="Google Shape;340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0068" y="69157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7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37"/>
          <p:cNvSpPr txBox="1"/>
          <p:nvPr>
            <p:ph type="title"/>
          </p:nvPr>
        </p:nvSpPr>
        <p:spPr>
          <a:xfrm>
            <a:off x="2718198" y="32225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b="1" lang="ru-RU" sz="3200"/>
              <a:t>Контакты</a:t>
            </a:r>
            <a:endParaRPr sz="3200"/>
          </a:p>
        </p:txBody>
      </p:sp>
      <p:sp>
        <p:nvSpPr>
          <p:cNvPr id="347" name="Google Shape;347;p37"/>
          <p:cNvSpPr txBox="1"/>
          <p:nvPr>
            <p:ph idx="1" type="body"/>
          </p:nvPr>
        </p:nvSpPr>
        <p:spPr>
          <a:xfrm>
            <a:off x="2718198" y="1593012"/>
            <a:ext cx="4348018" cy="43513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594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1800"/>
              <a:t>Сайт</a:t>
            </a:r>
            <a:endParaRPr/>
          </a:p>
          <a:p>
            <a:pPr indent="-228594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1800"/>
              <a:t>Телефон</a:t>
            </a:r>
            <a:endParaRPr/>
          </a:p>
          <a:p>
            <a:pPr indent="-228594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1800"/>
              <a:t>Эл.почта</a:t>
            </a:r>
            <a:endParaRPr sz="1800"/>
          </a:p>
          <a:p>
            <a:pPr indent="-228594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1800"/>
              <a:t>Соц.сети</a:t>
            </a:r>
            <a:endParaRPr sz="1800"/>
          </a:p>
          <a:p>
            <a:pPr indent="-228594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/>
          </a:p>
          <a:p>
            <a:pPr indent="-228594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/>
          </a:p>
        </p:txBody>
      </p:sp>
      <p:sp>
        <p:nvSpPr>
          <p:cNvPr id="348" name="Google Shape;348;p37"/>
          <p:cNvSpPr txBox="1"/>
          <p:nvPr>
            <p:ph idx="2" type="body"/>
          </p:nvPr>
        </p:nvSpPr>
        <p:spPr>
          <a:xfrm>
            <a:off x="6724072" y="1825625"/>
            <a:ext cx="4629727" cy="43513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594" lvl="0" marL="228594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 sz="1800"/>
              <a:t>СПАСИБО БОЛЬШОЕ ЗА ВНИМАНИЕ!</a:t>
            </a:r>
            <a:endParaRPr/>
          </a:p>
          <a:p>
            <a:pPr indent="-228594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/>
              <a:t>ПРИЗЫВ К ДЕЙСТВИЮ!</a:t>
            </a:r>
            <a:endParaRPr sz="1800"/>
          </a:p>
          <a:p>
            <a:pPr indent="-114292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/>
          </a:p>
        </p:txBody>
      </p:sp>
      <p:pic>
        <p:nvPicPr>
          <p:cNvPr id="349" name="Google Shape;34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9158" y="87769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8"/>
          <p:cNvSpPr txBox="1"/>
          <p:nvPr>
            <p:ph type="title"/>
          </p:nvPr>
        </p:nvSpPr>
        <p:spPr>
          <a:xfrm>
            <a:off x="2688300" y="1442464"/>
            <a:ext cx="95037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ibre Franklin"/>
              <a:buNone/>
            </a:pPr>
            <a:r>
              <a:rPr lang="ru-RU"/>
              <a:t>Приложение</a:t>
            </a:r>
            <a:endParaRPr/>
          </a:p>
        </p:txBody>
      </p:sp>
      <p:sp>
        <p:nvSpPr>
          <p:cNvPr id="355" name="Google Shape;355;p38"/>
          <p:cNvSpPr txBox="1"/>
          <p:nvPr>
            <p:ph idx="1" type="body"/>
          </p:nvPr>
        </p:nvSpPr>
        <p:spPr>
          <a:xfrm>
            <a:off x="2913174" y="4561339"/>
            <a:ext cx="94473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</a:pPr>
            <a:r>
              <a:t/>
            </a:r>
            <a:endParaRPr/>
          </a:p>
        </p:txBody>
      </p:sp>
      <p:pic>
        <p:nvPicPr>
          <p:cNvPr id="356" name="Google Shape;356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6098" y="265526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9"/>
          <p:cNvSpPr txBox="1"/>
          <p:nvPr>
            <p:ph type="title"/>
          </p:nvPr>
        </p:nvSpPr>
        <p:spPr>
          <a:xfrm>
            <a:off x="2574386" y="32217"/>
            <a:ext cx="9549373" cy="107940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/>
              <a:t>Реферат. 1000 знаков, описание проекта для студ.стартапа</a:t>
            </a:r>
            <a:endParaRPr/>
          </a:p>
        </p:txBody>
      </p:sp>
      <p:sp>
        <p:nvSpPr>
          <p:cNvPr id="362" name="Google Shape;362;p39"/>
          <p:cNvSpPr txBox="1"/>
          <p:nvPr>
            <p:ph idx="1" type="body"/>
          </p:nvPr>
        </p:nvSpPr>
        <p:spPr>
          <a:xfrm>
            <a:off x="2574388" y="1246095"/>
            <a:ext cx="9549372" cy="55117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594" lvl="0" marL="228594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/>
              <a:t>Цели и задачи проекта</a:t>
            </a:r>
            <a:endParaRPr/>
          </a:p>
          <a:p>
            <a:pPr indent="-228594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/>
              <a:t>Ожидаемые результаты</a:t>
            </a:r>
            <a:endParaRPr/>
          </a:p>
          <a:p>
            <a:pPr indent="-228594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/>
              <a:t>Области применения результатов</a:t>
            </a:r>
            <a:endParaRPr/>
          </a:p>
          <a:p>
            <a:pPr indent="-228594" lvl="0" marL="22859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/>
              <a:t>Потенциальные потребительские сегменты</a:t>
            </a:r>
            <a:endParaRPr/>
          </a:p>
        </p:txBody>
      </p:sp>
      <p:pic>
        <p:nvPicPr>
          <p:cNvPr id="363" name="Google Shape;363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7964" y="129755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2022-10-23T14:21:41Z</dcterms:created>
  <dc:creator>Артем Безруков</dc:creator>
</cp:coreProperties>
</file>