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-594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736B17-A11A-4B0D-A447-8A962166F21C}" type="datetimeFigureOut">
              <a:rPr lang="ru-RU" smtClean="0"/>
              <a:pPr/>
              <a:t>13.10.2023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24D87-D87C-4172-9C60-C42D0E9F724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93222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24D87-D87C-4172-9C60-C42D0E9F724E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57068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D0E77-6740-4D00-AB34-93B02100339C}" type="datetimeFigureOut">
              <a:rPr lang="ru-RU" smtClean="0"/>
              <a:pPr/>
              <a:t>13.10.2023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27D9C-53A4-4BCC-AAFF-815C8C1FEB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23653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D0E77-6740-4D00-AB34-93B02100339C}" type="datetimeFigureOut">
              <a:rPr lang="ru-RU" smtClean="0"/>
              <a:pPr/>
              <a:t>13.10.2023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27D9C-53A4-4BCC-AAFF-815C8C1FEB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8631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D0E77-6740-4D00-AB34-93B02100339C}" type="datetimeFigureOut">
              <a:rPr lang="ru-RU" smtClean="0"/>
              <a:pPr/>
              <a:t>13.10.2023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27D9C-53A4-4BCC-AAFF-815C8C1FEB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08101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D0E77-6740-4D00-AB34-93B02100339C}" type="datetimeFigureOut">
              <a:rPr lang="ru-RU" smtClean="0"/>
              <a:pPr/>
              <a:t>13.10.2023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27D9C-53A4-4BCC-AAFF-815C8C1FEB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19758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D0E77-6740-4D00-AB34-93B02100339C}" type="datetimeFigureOut">
              <a:rPr lang="ru-RU" smtClean="0"/>
              <a:pPr/>
              <a:t>13.10.2023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27D9C-53A4-4BCC-AAFF-815C8C1FEB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162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D0E77-6740-4D00-AB34-93B02100339C}" type="datetimeFigureOut">
              <a:rPr lang="ru-RU" smtClean="0"/>
              <a:pPr/>
              <a:t>13.10.2023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27D9C-53A4-4BCC-AAFF-815C8C1FEB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58732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D0E77-6740-4D00-AB34-93B02100339C}" type="datetimeFigureOut">
              <a:rPr lang="ru-RU" smtClean="0"/>
              <a:pPr/>
              <a:t>13.10.2023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27D9C-53A4-4BCC-AAFF-815C8C1FEB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08885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D0E77-6740-4D00-AB34-93B02100339C}" type="datetimeFigureOut">
              <a:rPr lang="ru-RU" smtClean="0"/>
              <a:pPr/>
              <a:t>13.10.2023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27D9C-53A4-4BCC-AAFF-815C8C1FEB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73358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D0E77-6740-4D00-AB34-93B02100339C}" type="datetimeFigureOut">
              <a:rPr lang="ru-RU" smtClean="0"/>
              <a:pPr/>
              <a:t>13.10.2023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27D9C-53A4-4BCC-AAFF-815C8C1FEB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66600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D0E77-6740-4D00-AB34-93B02100339C}" type="datetimeFigureOut">
              <a:rPr lang="ru-RU" smtClean="0"/>
              <a:pPr/>
              <a:t>13.10.2023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27D9C-53A4-4BCC-AAFF-815C8C1FEB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564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D0E77-6740-4D00-AB34-93B02100339C}" type="datetimeFigureOut">
              <a:rPr lang="ru-RU" smtClean="0"/>
              <a:pPr/>
              <a:t>13.10.2023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27D9C-53A4-4BCC-AAFF-815C8C1FEB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87462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D0E77-6740-4D00-AB34-93B02100339C}" type="datetimeFigureOut">
              <a:rPr lang="ru-RU" smtClean="0"/>
              <a:pPr/>
              <a:t>13.10.2023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27D9C-53A4-4BCC-AAFF-815C8C1FEB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799482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D0E77-6740-4D00-AB34-93B02100339C}" type="datetimeFigureOut">
              <a:rPr lang="ru-RU" smtClean="0"/>
              <a:pPr/>
              <a:t>13.10.2023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27D9C-53A4-4BCC-AAFF-815C8C1FEB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0726345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D0E77-6740-4D00-AB34-93B02100339C}" type="datetimeFigureOut">
              <a:rPr lang="ru-RU" smtClean="0"/>
              <a:pPr/>
              <a:t>13.10.2023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27D9C-53A4-4BCC-AAFF-815C8C1FEB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37561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D0E77-6740-4D00-AB34-93B02100339C}" type="datetimeFigureOut">
              <a:rPr lang="ru-RU" smtClean="0"/>
              <a:pPr/>
              <a:t>13.10.2023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27D9C-53A4-4BCC-AAFF-815C8C1FEB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279920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D0E77-6740-4D00-AB34-93B02100339C}" type="datetimeFigureOut">
              <a:rPr lang="ru-RU" smtClean="0"/>
              <a:pPr/>
              <a:t>13.10.2023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27D9C-53A4-4BCC-AAFF-815C8C1FEB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76192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D0E77-6740-4D00-AB34-93B02100339C}" type="datetimeFigureOut">
              <a:rPr lang="ru-RU" smtClean="0"/>
              <a:pPr/>
              <a:t>13.10.2023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B227D9C-53A4-4BCC-AAFF-815C8C1FEB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9288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D358BB3-1A2D-4731-A787-3C8CF01523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Интеллектуальная система анализа параметров жизнедеятельности лесного массива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64FFCBD6-9D59-4C41-BC0F-18C56175BA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Алтайский Государственный Аграрный Университет </a:t>
            </a:r>
          </a:p>
        </p:txBody>
      </p:sp>
    </p:spTree>
    <p:extLst>
      <p:ext uri="{BB962C8B-B14F-4D97-AF65-F5344CB8AC3E}">
        <p14:creationId xmlns:p14="http://schemas.microsoft.com/office/powerpoint/2010/main" xmlns="" val="2525755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15421F-2487-4123-872A-B9CFBDE03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579719"/>
            <a:ext cx="8596668" cy="385482"/>
          </a:xfrm>
        </p:spPr>
        <p:txBody>
          <a:bodyPr>
            <a:normAutofit/>
          </a:bodyPr>
          <a:lstStyle/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Пользователи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916AD69-DBBC-4C84-83A4-6845278BBC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965201"/>
            <a:ext cx="8596668" cy="3385671"/>
          </a:xfrm>
        </p:spPr>
        <p:txBody>
          <a:bodyPr>
            <a:normAutofit fontScale="32500" lnSpcReduction="20000"/>
          </a:bodyPr>
          <a:lstStyle/>
          <a:p>
            <a:pPr marL="0" indent="0" algn="just">
              <a:buNone/>
            </a:pPr>
            <a:r>
              <a:rPr lang="ru-RU" sz="3400" i="0" dirty="0">
                <a:cs typeface="Times New Roman" panose="02020603050405020304" pitchFamily="18" charset="0"/>
              </a:rPr>
              <a:t>Пользователи мониторинга почвы леса могут быть различными. Некоторые из них включают:</a:t>
            </a:r>
          </a:p>
          <a:p>
            <a:pPr algn="just"/>
            <a:r>
              <a:rPr lang="ru-RU" sz="34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Лесники и лесные </a:t>
            </a:r>
            <a:r>
              <a:rPr lang="ru-RU" sz="3400" b="1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экофизиологи</a:t>
            </a:r>
            <a:r>
              <a:rPr lang="ru-RU" sz="34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: </a:t>
            </a:r>
            <a:r>
              <a:rPr lang="ru-RU" sz="3400" dirty="0">
                <a:cs typeface="Times New Roman" panose="02020603050405020304" pitchFamily="18" charset="0"/>
              </a:rPr>
              <a:t>о</a:t>
            </a:r>
            <a:r>
              <a:rPr lang="ru-RU" sz="3400" i="0" dirty="0">
                <a:cs typeface="Times New Roman" panose="02020603050405020304" pitchFamily="18" charset="0"/>
              </a:rPr>
              <a:t>ни могут использовать мониторинг почвы для изучения плодородия почвы и его влияния на рост и здоровье деревьев. Они также могут изучать плодородие почвы по отдельным участкам леса или на различных глубинах.</a:t>
            </a:r>
          </a:p>
          <a:p>
            <a:pPr algn="just"/>
            <a:r>
              <a:rPr lang="ru-RU" sz="34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Экологи: </a:t>
            </a:r>
            <a:r>
              <a:rPr lang="ru-RU" sz="3400" i="0" dirty="0">
                <a:cs typeface="Times New Roman" panose="02020603050405020304" pitchFamily="18" charset="0"/>
              </a:rPr>
              <a:t>они интересуются взаимодействием почвы с другими компонентами экосистемы леса и могут использовать мониторинг почвы для изучения влияния почвенных свойств на растительность, биоразнообразие и циклы питательных веществ в лесу.</a:t>
            </a:r>
          </a:p>
          <a:p>
            <a:pPr algn="just"/>
            <a:r>
              <a:rPr lang="ru-RU" sz="34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Защитники окружающей среды и активисты: </a:t>
            </a:r>
            <a:r>
              <a:rPr lang="ru-RU" sz="3400" i="0" dirty="0">
                <a:cs typeface="Times New Roman" panose="02020603050405020304" pitchFamily="18" charset="0"/>
              </a:rPr>
              <a:t>они могут использовать мониторинг почвы для оценки здоровья лесов и наличия загрязнителей в почве. Это может помочь выявить угрозы для лесов и обратить на них внимание перед принятием мер по защите и восстановлению лесных экосистем.</a:t>
            </a:r>
          </a:p>
          <a:p>
            <a:pPr algn="just"/>
            <a:r>
              <a:rPr lang="ru-RU" sz="34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Фермеры и садоводы: </a:t>
            </a:r>
            <a:r>
              <a:rPr lang="ru-RU" sz="3400" dirty="0">
                <a:cs typeface="Times New Roman" panose="02020603050405020304" pitchFamily="18" charset="0"/>
              </a:rPr>
              <a:t>о</a:t>
            </a:r>
            <a:r>
              <a:rPr lang="ru-RU" sz="3400" i="0" dirty="0">
                <a:cs typeface="Times New Roman" panose="02020603050405020304" pitchFamily="18" charset="0"/>
              </a:rPr>
              <a:t>ни могут использовать мониторинг почвы для определения уровня плодородия почвы и ее потенциалов для сельского хозяйства и садоводства. Это поможет им определить необходимые изменения и улучшения почвенных свойств для достижения наилучших результатов в выращивании растений.</a:t>
            </a:r>
          </a:p>
          <a:p>
            <a:pPr algn="just"/>
            <a:r>
              <a:rPr lang="ru-RU" sz="34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Геологи и геохимики: </a:t>
            </a:r>
            <a:r>
              <a:rPr lang="ru-RU" sz="3400" i="0" dirty="0">
                <a:cs typeface="Times New Roman" panose="02020603050405020304" pitchFamily="18" charset="0"/>
              </a:rPr>
              <a:t>они могут использовать мониторинг почвы для изучения геологического состава почвы и возможного наличия полезных ископаемых или других геологических интересов.</a:t>
            </a:r>
          </a:p>
          <a:p>
            <a:pPr marL="0" indent="0" algn="just">
              <a:buNone/>
            </a:pPr>
            <a:r>
              <a:rPr lang="ru-RU" sz="3400" i="0" dirty="0">
                <a:cs typeface="Times New Roman" panose="02020603050405020304" pitchFamily="18" charset="0"/>
              </a:rPr>
              <a:t>Общая цель всех этих пользователей мониторинга почвы в лесу - обеспечить устойчивое управление лесами и защиту их ресурсов.</a:t>
            </a:r>
            <a:endParaRPr lang="ru-RU" sz="3400" i="0" dirty="0">
              <a:latin typeface="Söhne"/>
            </a:endParaRPr>
          </a:p>
          <a:p>
            <a:pPr algn="just"/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640EFE99-58A3-4213-9FA3-3DBF27B19CCB}"/>
              </a:ext>
            </a:extLst>
          </p:cNvPr>
          <p:cNvSpPr txBox="1">
            <a:spLocks/>
          </p:cNvSpPr>
          <p:nvPr/>
        </p:nvSpPr>
        <p:spPr>
          <a:xfrm>
            <a:off x="677334" y="4297082"/>
            <a:ext cx="8596668" cy="3854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Проблема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xmlns="" id="{384D305B-2005-46F0-8987-64615F806134}"/>
              </a:ext>
            </a:extLst>
          </p:cNvPr>
          <p:cNvSpPr txBox="1">
            <a:spLocks/>
          </p:cNvSpPr>
          <p:nvPr/>
        </p:nvSpPr>
        <p:spPr>
          <a:xfrm>
            <a:off x="677334" y="4682565"/>
            <a:ext cx="8596668" cy="25758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Географическая изменчивость</a:t>
            </a:r>
            <a:r>
              <a:rPr lang="ru-RU" sz="1100" b="1" dirty="0">
                <a:cs typeface="Times New Roman" panose="02020603050405020304" pitchFamily="18" charset="0"/>
              </a:rPr>
              <a:t>: </a:t>
            </a:r>
            <a:r>
              <a:rPr lang="ru-RU" sz="1100" dirty="0">
                <a:cs typeface="Times New Roman" panose="02020603050405020304" pitchFamily="18" charset="0"/>
              </a:rPr>
              <a:t>почвы различаются в зависимости от местоположения, климата, геологии и других факторов. Это означает, что необходимо проводить мониторинг в разных местах, что может быть затратным и трудоемким.</a:t>
            </a:r>
          </a:p>
          <a:p>
            <a:pPr algn="just"/>
            <a:r>
              <a: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Субъективность и точность</a:t>
            </a:r>
            <a:r>
              <a:rPr lang="ru-RU" sz="1100" b="1" dirty="0">
                <a:cs typeface="Times New Roman" panose="02020603050405020304" pitchFamily="18" charset="0"/>
              </a:rPr>
              <a:t>: </a:t>
            </a:r>
            <a:r>
              <a:rPr lang="ru-RU" sz="1100" dirty="0">
                <a:cs typeface="Times New Roman" panose="02020603050405020304" pitchFamily="18" charset="0"/>
              </a:rPr>
              <a:t>оценка состояния почвы и ее параметров может быть субъективной, особенно при визуальном анализе. Точность данных может быть низкой, если не используются современные методы и технологии.</a:t>
            </a:r>
          </a:p>
          <a:p>
            <a:pPr algn="just"/>
            <a:r>
              <a: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Загрязнение и изменения в почве</a:t>
            </a:r>
            <a:r>
              <a:rPr lang="ru-RU" sz="1100" b="1" dirty="0">
                <a:cs typeface="Times New Roman" panose="02020603050405020304" pitchFamily="18" charset="0"/>
              </a:rPr>
              <a:t>: </a:t>
            </a:r>
            <a:r>
              <a:rPr lang="ru-RU" sz="1100" dirty="0">
                <a:cs typeface="Times New Roman" panose="02020603050405020304" pitchFamily="18" charset="0"/>
              </a:rPr>
              <a:t>загрязнение почвы химическими веществами, такими как тяжелые металлы или пестициды, может повлиять на ее качество и способность поддерживать растительный рост. Мониторинг загрязнений требует специализированных методов и оборудования</a:t>
            </a:r>
          </a:p>
          <a:p>
            <a:pPr marL="0" indent="0" algn="just">
              <a:buNone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9222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D121C5C-95B8-4087-9F23-F16B0D1A9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72716"/>
            <a:ext cx="8596668" cy="740296"/>
          </a:xfrm>
        </p:spPr>
        <p:txBody>
          <a:bodyPr>
            <a:normAutofit fontScale="90000"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Автоматизированные системы мониторинга лесных массивов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68D85F8-4C3D-4080-9D38-26B06ACD24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52282"/>
            <a:ext cx="8596668" cy="4825214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Система мониторинга почвенных параметров леса</a:t>
            </a:r>
            <a:r>
              <a:rPr lang="ru-RU" dirty="0"/>
              <a:t> - данная система предназначена для измерения и анализа основных характеристик почвы в лесном участке. Она включает в себя датчики для измерения влажности, температуры, содержания органического вещества, уровня плотности и других параметров почвы. Данные с датчиков собираются и передаются на компьютер для анализа и визуализации, что позволяет следить за состоянием почвы и принимать необходимые меры по ее улучшению.</a:t>
            </a:r>
          </a:p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Автоматизированная система контроля кислотности почвы в лесном массиве</a:t>
            </a:r>
            <a:r>
              <a:rPr lang="ru-RU" dirty="0"/>
              <a:t> - данная система предназначена для определения уровня кислотности почвы в лесном участке. Она включает в себя датчики </a:t>
            </a:r>
            <a:r>
              <a:rPr lang="ru-RU" dirty="0" err="1"/>
              <a:t>pH</a:t>
            </a:r>
            <a:r>
              <a:rPr lang="ru-RU" dirty="0"/>
              <a:t>, которые позволяют с высокой точностью измерять кислотность почвы. Данные с датчиков передаются на центральный сервер, где происходит анализ и интерпретация результатов. Это помогает определить наличие и степень кислотности, что позволяет принимать соответствующие меры для поддержания здоровья лесного экосистемы.</a:t>
            </a:r>
          </a:p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Автоматизированная система мониторинга загрязнения почвы в лесном участке </a:t>
            </a:r>
            <a:r>
              <a:rPr lang="ru-RU" dirty="0"/>
              <a:t>- данная система предназначена для определения уровня загрязнения почвы в лесном массиве. Она включает в себя датчики для измерения содержания различных вредных веществ, таких как тяжёлые металлы, пестициды, нефтепродукты и прочее. Данные с датчиков передаются на специализированный компьютер, где проводится анализ и оценка степени загрязнения. Это помогает в раннем выявлении проблем и принятии мер по улучшению качества почвы.</a:t>
            </a:r>
          </a:p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Автоматизированная система мониторинга эрозии почвы в лесном массиве </a:t>
            </a:r>
            <a:r>
              <a:rPr lang="ru-RU" dirty="0"/>
              <a:t>- данная система предназначена для измерения и учета эрозии почвы в лесном участке. Она включает в себя датчики, которые мониторят изменение высоты почвы во времени. Собранные данные передаются на компьютер, где происходит анализ и визуализация информации об уровне эрозии. Это позволяет принимать меры по сохранению почвы и предотвращению дальнейшей эрозии.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81069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E3D14C0-F519-4E46-B8B0-94CD0C4D3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5233401-53B6-4CD1-95DF-BE269D7EB1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70000"/>
            <a:ext cx="8596668" cy="388077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1700" dirty="0">
                <a:cs typeface="Times New Roman" panose="02020603050405020304" pitchFamily="18" charset="0"/>
              </a:rPr>
              <a:t>Наша разработка предлагает объединение всех основных этапов </a:t>
            </a:r>
            <a:r>
              <a:rPr lang="ru-RU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мониторинга</a:t>
            </a:r>
            <a:r>
              <a:rPr lang="ru-RU" sz="1700" dirty="0">
                <a:cs typeface="Times New Roman" panose="02020603050405020304" pitchFamily="18" charset="0"/>
              </a:rPr>
              <a:t> </a:t>
            </a:r>
            <a:r>
              <a:rPr lang="ru-RU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состояния почвы </a:t>
            </a:r>
            <a:r>
              <a:rPr lang="ru-RU" sz="1700" dirty="0">
                <a:cs typeface="Times New Roman" panose="02020603050405020304" pitchFamily="18" charset="0"/>
              </a:rPr>
              <a:t>и  в дальнейшем </a:t>
            </a:r>
            <a:r>
              <a:rPr lang="ru-RU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контроля параметров жизнедеятельности </a:t>
            </a:r>
            <a:r>
              <a:rPr lang="ru-RU" sz="1700" dirty="0">
                <a:cs typeface="Times New Roman" panose="02020603050405020304" pitchFamily="18" charset="0"/>
              </a:rPr>
              <a:t>лесных массивов с полной </a:t>
            </a:r>
            <a:r>
              <a:rPr lang="ru-RU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автоматизацией с помощью ИИ. </a:t>
            </a:r>
            <a:r>
              <a:rPr lang="ru-RU" sz="1700" dirty="0">
                <a:cs typeface="Times New Roman" panose="02020603050405020304" pitchFamily="18" charset="0"/>
              </a:rPr>
              <a:t>Система включает в себя:</a:t>
            </a:r>
          </a:p>
          <a:p>
            <a:r>
              <a:rPr lang="ru-RU" sz="1700" dirty="0">
                <a:cs typeface="Times New Roman" panose="02020603050405020304" pitchFamily="18" charset="0"/>
              </a:rPr>
              <a:t>Анализ качественных показателей почвы перед посадкой и круглосуточный контроль основных параметров во время роста деревьев;</a:t>
            </a:r>
          </a:p>
          <a:p>
            <a:r>
              <a:rPr lang="ru-RU" sz="1700" dirty="0">
                <a:cs typeface="Times New Roman" panose="02020603050405020304" pitchFamily="18" charset="0"/>
              </a:rPr>
              <a:t>Контроль пожароопасности;</a:t>
            </a:r>
          </a:p>
          <a:p>
            <a:r>
              <a:rPr lang="ru-RU" sz="1700" dirty="0">
                <a:cs typeface="Times New Roman" panose="02020603050405020304" pitchFamily="18" charset="0"/>
              </a:rPr>
              <a:t>Контроль границ лесного массива и вырубки;</a:t>
            </a:r>
          </a:p>
          <a:p>
            <a:r>
              <a:rPr lang="ru-RU" sz="1700" dirty="0">
                <a:cs typeface="Times New Roman" panose="02020603050405020304" pitchFamily="18" charset="0"/>
              </a:rPr>
              <a:t>Систему реагирования в случае ЧС.</a:t>
            </a:r>
          </a:p>
          <a:p>
            <a:pPr marL="0" indent="0" algn="just">
              <a:buNone/>
            </a:pPr>
            <a:r>
              <a:rPr lang="ru-RU" sz="1700" dirty="0">
                <a:cs typeface="Times New Roman" panose="02020603050405020304" pitchFamily="18" charset="0"/>
              </a:rPr>
              <a:t>Система позволяет минимизировать участие человека. Контроль всех этапов позволяет дать более точный анализ и общую статистку, что позволит уменьшить потери при выращивании дорогостоящих пород деревьев и уменьшить затраты, связанные с наймом сотрудников и их обучением.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1461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C4E3FA2-5024-4061-9D2E-A0A882713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1DD4251-7CDA-498D-947A-808D4FABD0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70000"/>
            <a:ext cx="8596668" cy="3880773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/>
              <a:t>Мониторинг почвы </a:t>
            </a:r>
            <a:r>
              <a:rPr lang="ru-RU" dirty="0" smtClean="0"/>
              <a:t>охватывает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рынок агротехнологий и экологического мониторинга</a:t>
            </a:r>
            <a:r>
              <a:rPr lang="ru-RU" dirty="0"/>
              <a:t>. Это связано с использованием современных технологий и инструментов для анализа и контроля состояния почвы в лесных экосистемах. Этот рынок включает в себя разработку и производство датчиков, геоинформационных систем, программного обеспечения и других инструментов для мониторинга и анализа данных о почве в лесных массивах. Кроме того, он включает в себя предоставление услуг мониторинга и консультационных услуг для лесных хозяйств и экологических организаций.</a:t>
            </a:r>
          </a:p>
        </p:txBody>
      </p:sp>
    </p:spTree>
    <p:extLst>
      <p:ext uri="{BB962C8B-B14F-4D97-AF65-F5344CB8AC3E}">
        <p14:creationId xmlns:p14="http://schemas.microsoft.com/office/powerpoint/2010/main" xmlns="" val="2254615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B411C9B-82D6-4327-9FB9-22514C719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Команда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782C9FA-DD4B-4541-A2B2-CA13E368D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07554"/>
            <a:ext cx="8596668" cy="3880773"/>
          </a:xfrm>
        </p:spPr>
        <p:txBody>
          <a:bodyPr/>
          <a:lstStyle/>
          <a:p>
            <a:r>
              <a:rPr lang="ru-RU" dirty="0" smtClean="0"/>
              <a:t>Андрей </a:t>
            </a:r>
            <a:r>
              <a:rPr lang="ru-RU" dirty="0" err="1" smtClean="0"/>
              <a:t>Миленко</a:t>
            </a:r>
            <a:r>
              <a:rPr lang="ru-RU" dirty="0" smtClean="0"/>
              <a:t>;</a:t>
            </a:r>
          </a:p>
          <a:p>
            <a:r>
              <a:rPr lang="ru-RU" dirty="0" smtClean="0"/>
              <a:t>Илья Гайдуков;</a:t>
            </a:r>
            <a:endParaRPr lang="ru-RU" dirty="0" smtClean="0"/>
          </a:p>
          <a:p>
            <a:r>
              <a:rPr lang="ru-RU" dirty="0" smtClean="0"/>
              <a:t>Александр Беккер;</a:t>
            </a:r>
          </a:p>
          <a:p>
            <a:r>
              <a:rPr lang="ru-RU" dirty="0" smtClean="0"/>
              <a:t>Дмитрий Козловских;</a:t>
            </a:r>
          </a:p>
          <a:p>
            <a:r>
              <a:rPr lang="ru-RU" dirty="0" smtClean="0"/>
              <a:t>Александр Мазко;</a:t>
            </a:r>
          </a:p>
          <a:p>
            <a:r>
              <a:rPr lang="ru-RU" dirty="0" err="1" smtClean="0"/>
              <a:t>Индира</a:t>
            </a:r>
            <a:r>
              <a:rPr lang="ru-RU" dirty="0" smtClean="0"/>
              <a:t> </a:t>
            </a:r>
            <a:r>
              <a:rPr lang="ru-RU" dirty="0" err="1" smtClean="0"/>
              <a:t>Туртулова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Наставник к.т.н., доцент - Куницын Роман Александрович.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52376452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285</TotalTime>
  <Words>818</Words>
  <Application>Microsoft Office PowerPoint</Application>
  <PresentationFormat>Произвольный</PresentationFormat>
  <Paragraphs>39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Аспект</vt:lpstr>
      <vt:lpstr>Интеллектуальная система анализа параметров жизнедеятельности лесного массива</vt:lpstr>
      <vt:lpstr>Пользователи</vt:lpstr>
      <vt:lpstr>Автоматизированные системы мониторинга лесных массивов</vt:lpstr>
      <vt:lpstr>Решение </vt:lpstr>
      <vt:lpstr>Рынок</vt:lpstr>
      <vt:lpstr>Команда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Интеллектуальная система анализа параметров жизнедеятельности лесного массива</dc:title>
  <dc:creator>DELL</dc:creator>
  <cp:lastModifiedBy>Пользователь</cp:lastModifiedBy>
  <cp:revision>4</cp:revision>
  <dcterms:created xsi:type="dcterms:W3CDTF">2023-10-11T12:43:24Z</dcterms:created>
  <dcterms:modified xsi:type="dcterms:W3CDTF">2023-10-13T02:37:49Z</dcterms:modified>
</cp:coreProperties>
</file>