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6" r:id="rId3"/>
    <p:sldId id="294" r:id="rId4"/>
    <p:sldId id="295" r:id="rId5"/>
    <p:sldId id="304" r:id="rId6"/>
    <p:sldId id="297" r:id="rId7"/>
    <p:sldId id="299" r:id="rId8"/>
    <p:sldId id="300" r:id="rId9"/>
    <p:sldId id="301" r:id="rId10"/>
    <p:sldId id="302" r:id="rId11"/>
    <p:sldId id="303" r:id="rId12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3333FF"/>
    <a:srgbClr val="6600FF"/>
    <a:srgbClr val="FF99CC"/>
    <a:srgbClr val="9460A4"/>
    <a:srgbClr val="9999FF"/>
    <a:srgbClr val="00B6F6"/>
    <a:srgbClr val="51C6EC"/>
    <a:srgbClr val="6D7886"/>
    <a:srgbClr val="8588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016" autoAdjust="0"/>
  </p:normalViewPr>
  <p:slideViewPr>
    <p:cSldViewPr snapToGrid="0" snapToObjects="1">
      <p:cViewPr varScale="1">
        <p:scale>
          <a:sx n="68" d="100"/>
          <a:sy n="68" d="100"/>
        </p:scale>
        <p:origin x="768" y="66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ot\Desktop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chemeClr val="tx1"/>
                </a:solidFill>
                <a:latin typeface="Montserrat" panose="00000500000000000000" pitchFamily="2" charset="-52"/>
              </a:rPr>
              <a:t>Объем</a:t>
            </a:r>
            <a:r>
              <a:rPr lang="ru-RU" sz="1200" b="1" baseline="0" dirty="0">
                <a:solidFill>
                  <a:schemeClr val="tx1"/>
                </a:solidFill>
                <a:latin typeface="Montserrat" panose="00000500000000000000" pitchFamily="2" charset="-52"/>
              </a:rPr>
              <a:t> российского рынка медицинских изделий, млрд. руб.</a:t>
            </a:r>
            <a:endParaRPr lang="ru-RU" sz="1200" b="1" dirty="0">
              <a:solidFill>
                <a:schemeClr val="tx1"/>
              </a:solidFill>
              <a:latin typeface="Montserrat" panose="00000500000000000000" pitchFamily="2" charset="-52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BBB-4FF6-BCAC-1CAD2E23722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BBB-4FF6-BCAC-1CAD2E23722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BBB-4FF6-BCAC-1CAD2E23722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BBB-4FF6-BCAC-1CAD2E23722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BBB-4FF6-BCAC-1CAD2E237227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BBB-4FF6-BCAC-1CAD2E237227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BBB-4FF6-BCAC-1CAD2E237227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BBB-4FF6-BCAC-1CAD2E237227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BBB-4FF6-BCAC-1CAD2E23722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Sheet1!$B$1:$B$9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Sheet1!$A$1:$A$9</c:f>
              <c:numCache>
                <c:formatCode>General</c:formatCode>
                <c:ptCount val="9"/>
                <c:pt idx="0">
                  <c:v>198</c:v>
                </c:pt>
                <c:pt idx="1">
                  <c:v>224</c:v>
                </c:pt>
                <c:pt idx="2">
                  <c:v>250</c:v>
                </c:pt>
                <c:pt idx="3">
                  <c:v>266.3</c:v>
                </c:pt>
                <c:pt idx="4">
                  <c:v>287.60000000000002</c:v>
                </c:pt>
                <c:pt idx="5">
                  <c:v>304.89999999999998</c:v>
                </c:pt>
                <c:pt idx="6">
                  <c:v>740.90700000000004</c:v>
                </c:pt>
                <c:pt idx="7">
                  <c:v>726.24</c:v>
                </c:pt>
                <c:pt idx="8">
                  <c:v>762.55200000000002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BBB-4FF6-BCAC-1CAD2E23722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15750544"/>
        <c:axId val="1015760528"/>
      </c:barChart>
      <c:catAx>
        <c:axId val="101575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5760528"/>
        <c:crosses val="autoZero"/>
        <c:auto val="1"/>
        <c:lblAlgn val="ctr"/>
        <c:lblOffset val="100"/>
        <c:noMultiLvlLbl val="0"/>
      </c:catAx>
      <c:valAx>
        <c:axId val="101576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5750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chemeClr val="tx1"/>
                </a:solidFill>
              </a:rPr>
              <a:t>Объем</a:t>
            </a:r>
            <a:r>
              <a:rPr lang="ru-RU" sz="1200" b="1" baseline="0" dirty="0">
                <a:solidFill>
                  <a:schemeClr val="tx1"/>
                </a:solidFill>
              </a:rPr>
              <a:t> реабилитационного оборудования на рынке медицинских изделий.</a:t>
            </a:r>
            <a:endParaRPr lang="ru-RU" sz="12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7EE-4543-8D2B-4A180AF3D405}"/>
              </c:ext>
            </c:extLst>
          </c:dPt>
          <c:dPt>
            <c:idx val="1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7EE-4543-8D2B-4A180AF3D40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E25-428D-97F0-120DBF37D91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E25-428D-97F0-120DBF37D91D}"/>
              </c:ext>
            </c:extLst>
          </c:dPt>
          <c:dLbls>
            <c:dLbl>
              <c:idx val="0"/>
              <c:layout>
                <c:manualLayout>
                  <c:x val="-0.11554708659837444"/>
                  <c:y val="0.1479693657084321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7EE-4543-8D2B-4A180AF3D4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Реабилитационное оборудование</c:v>
                </c:pt>
                <c:pt idx="1">
                  <c:v>Медицинское оборудование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EE-4543-8D2B-4A180AF3D40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План</a:t>
            </a:r>
            <a:r>
              <a:rPr lang="ru-RU" baseline="0" dirty="0"/>
              <a:t> заработка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Прибыль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475000</c:v>
                </c:pt>
                <c:pt idx="1">
                  <c:v>630000</c:v>
                </c:pt>
                <c:pt idx="2">
                  <c:v>720000</c:v>
                </c:pt>
                <c:pt idx="3">
                  <c:v>945000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3D-4CBC-B559-1E8347FF8BA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3D-4CBC-B559-1E8347FF8BA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3D-4CBC-B559-1E8347FF8B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5426095"/>
        <c:axId val="775426511"/>
      </c:lineChart>
      <c:catAx>
        <c:axId val="775426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5426511"/>
        <c:crosses val="autoZero"/>
        <c:auto val="1"/>
        <c:lblAlgn val="ctr"/>
        <c:lblOffset val="100"/>
        <c:noMultiLvlLbl val="0"/>
      </c:catAx>
      <c:valAx>
        <c:axId val="7754265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5426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0C935E-35E9-4A41-B741-8B08249DCC2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0A5633-90DC-42F7-9AAC-F58701E98F72}">
      <dgm:prSet phldrT="[Текст]"/>
      <dgm:spPr>
        <a:solidFill>
          <a:srgbClr val="CC0099"/>
        </a:solidFill>
      </dgm:spPr>
      <dgm:t>
        <a:bodyPr/>
        <a:lstStyle/>
        <a:p>
          <a:r>
            <a:rPr lang="ru-RU" dirty="0"/>
            <a:t>Создание концепции и проектирование </a:t>
          </a:r>
          <a:endParaRPr lang="en-US" dirty="0"/>
        </a:p>
      </dgm:t>
    </dgm:pt>
    <dgm:pt modelId="{A64C00D8-09D5-4991-9520-830847DC7BF1}" type="parTrans" cxnId="{2C474803-021B-43E3-90AF-F08DE5521C23}">
      <dgm:prSet/>
      <dgm:spPr/>
      <dgm:t>
        <a:bodyPr/>
        <a:lstStyle/>
        <a:p>
          <a:endParaRPr lang="en-US"/>
        </a:p>
      </dgm:t>
    </dgm:pt>
    <dgm:pt modelId="{AFF28AC4-BCAE-44CE-BA24-574502A7E1A3}" type="sibTrans" cxnId="{2C474803-021B-43E3-90AF-F08DE5521C23}">
      <dgm:prSet/>
      <dgm:spPr/>
      <dgm:t>
        <a:bodyPr/>
        <a:lstStyle/>
        <a:p>
          <a:endParaRPr lang="en-US"/>
        </a:p>
      </dgm:t>
    </dgm:pt>
    <dgm:pt modelId="{57F99BFA-5D77-4D75-908E-0C02AAB609ED}">
      <dgm:prSet phldrT="[Текст]"/>
      <dgm:spPr>
        <a:solidFill>
          <a:srgbClr val="CC00CC"/>
        </a:solidFill>
      </dgm:spPr>
      <dgm:t>
        <a:bodyPr/>
        <a:lstStyle/>
        <a:p>
          <a:r>
            <a:rPr lang="ru-RU" dirty="0"/>
            <a:t>Разработка технологии реабилитации и проверка эффективности</a:t>
          </a:r>
          <a:endParaRPr lang="en-US" dirty="0"/>
        </a:p>
      </dgm:t>
    </dgm:pt>
    <dgm:pt modelId="{7623F05F-21ED-46F5-86D0-6A9502FE0788}" type="parTrans" cxnId="{5983EAD4-B1ED-4E7D-B5B4-E6B454745E3A}">
      <dgm:prSet/>
      <dgm:spPr/>
      <dgm:t>
        <a:bodyPr/>
        <a:lstStyle/>
        <a:p>
          <a:endParaRPr lang="en-US"/>
        </a:p>
      </dgm:t>
    </dgm:pt>
    <dgm:pt modelId="{E2543464-1FF9-4037-9C35-82309F4D5966}" type="sibTrans" cxnId="{5983EAD4-B1ED-4E7D-B5B4-E6B454745E3A}">
      <dgm:prSet/>
      <dgm:spPr/>
      <dgm:t>
        <a:bodyPr/>
        <a:lstStyle/>
        <a:p>
          <a:endParaRPr lang="en-US"/>
        </a:p>
      </dgm:t>
    </dgm:pt>
    <dgm:pt modelId="{9A69A67D-2207-447B-B15B-53A2DB25476B}">
      <dgm:prSet phldrT="[Текст]" custT="1"/>
      <dgm:spPr>
        <a:solidFill>
          <a:srgbClr val="6600CC"/>
        </a:solidFill>
      </dgm:spPr>
      <dgm:t>
        <a:bodyPr/>
        <a:lstStyle/>
        <a:p>
          <a:r>
            <a:rPr lang="ru-RU" sz="2000" dirty="0"/>
            <a:t>Создание  прототипа</a:t>
          </a:r>
          <a:endParaRPr lang="en-US" sz="2000" dirty="0"/>
        </a:p>
      </dgm:t>
    </dgm:pt>
    <dgm:pt modelId="{D19C8215-5CD3-42E3-B270-58CE73F86930}" type="parTrans" cxnId="{C314A7E1-7E59-4136-A118-7A692DD79332}">
      <dgm:prSet/>
      <dgm:spPr/>
      <dgm:t>
        <a:bodyPr/>
        <a:lstStyle/>
        <a:p>
          <a:endParaRPr lang="en-US"/>
        </a:p>
      </dgm:t>
    </dgm:pt>
    <dgm:pt modelId="{1DA34D52-D269-49F0-B985-CB4EEDAF3C3B}" type="sibTrans" cxnId="{C314A7E1-7E59-4136-A118-7A692DD79332}">
      <dgm:prSet/>
      <dgm:spPr/>
      <dgm:t>
        <a:bodyPr/>
        <a:lstStyle/>
        <a:p>
          <a:endParaRPr lang="en-US"/>
        </a:p>
      </dgm:t>
    </dgm:pt>
    <dgm:pt modelId="{39D7FA88-358E-4A59-9367-7E08380CE2CD}">
      <dgm:prSet phldrT="[Текст]"/>
      <dgm:spPr>
        <a:solidFill>
          <a:srgbClr val="3366FF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Тестирование и создание промышленного образца</a:t>
          </a:r>
          <a:endParaRPr lang="en-US" dirty="0"/>
        </a:p>
      </dgm:t>
    </dgm:pt>
    <dgm:pt modelId="{3F337591-DBF0-4242-939F-C39854BB790C}" type="parTrans" cxnId="{4DEA0A04-32E5-45CD-9D3A-9CA6FA412E26}">
      <dgm:prSet/>
      <dgm:spPr/>
      <dgm:t>
        <a:bodyPr/>
        <a:lstStyle/>
        <a:p>
          <a:endParaRPr lang="en-US"/>
        </a:p>
      </dgm:t>
    </dgm:pt>
    <dgm:pt modelId="{D2B0E03E-64FF-436B-904C-3E9B6497D502}" type="sibTrans" cxnId="{4DEA0A04-32E5-45CD-9D3A-9CA6FA412E26}">
      <dgm:prSet/>
      <dgm:spPr/>
      <dgm:t>
        <a:bodyPr/>
        <a:lstStyle/>
        <a:p>
          <a:endParaRPr lang="en-US"/>
        </a:p>
      </dgm:t>
    </dgm:pt>
    <dgm:pt modelId="{E215E465-4274-4175-9994-ED66BBCEF677}">
      <dgm:prSet phldrT="[Текст]" custT="1"/>
      <dgm:spPr>
        <a:solidFill>
          <a:srgbClr val="0000FF"/>
        </a:solidFill>
      </dgm:spPr>
      <dgm:t>
        <a:bodyPr/>
        <a:lstStyle/>
        <a:p>
          <a:r>
            <a:rPr lang="ru-RU" sz="1800" dirty="0"/>
            <a:t>Запуск продаж</a:t>
          </a:r>
          <a:endParaRPr lang="en-US" sz="1800" dirty="0"/>
        </a:p>
      </dgm:t>
    </dgm:pt>
    <dgm:pt modelId="{E3F1D4F8-07E6-470E-B9D0-B60B1814E89A}" type="parTrans" cxnId="{F3D740C7-22E1-4751-A5DC-8C28C352B149}">
      <dgm:prSet/>
      <dgm:spPr/>
      <dgm:t>
        <a:bodyPr/>
        <a:lstStyle/>
        <a:p>
          <a:endParaRPr lang="en-US"/>
        </a:p>
      </dgm:t>
    </dgm:pt>
    <dgm:pt modelId="{263EE47F-DDCB-4A78-90C7-F09481DA3E02}" type="sibTrans" cxnId="{F3D740C7-22E1-4751-A5DC-8C28C352B149}">
      <dgm:prSet/>
      <dgm:spPr/>
      <dgm:t>
        <a:bodyPr/>
        <a:lstStyle/>
        <a:p>
          <a:endParaRPr lang="en-US"/>
        </a:p>
      </dgm:t>
    </dgm:pt>
    <dgm:pt modelId="{41912B6A-DD4F-4FF1-A885-7B732323C1E0}" type="pres">
      <dgm:prSet presAssocID="{230C935E-35E9-4A41-B741-8B08249DCC2B}" presName="Name0" presStyleCnt="0">
        <dgm:presLayoutVars>
          <dgm:dir/>
          <dgm:animLvl val="lvl"/>
          <dgm:resizeHandles val="exact"/>
        </dgm:presLayoutVars>
      </dgm:prSet>
      <dgm:spPr/>
    </dgm:pt>
    <dgm:pt modelId="{31DC82F0-65C8-4AE0-A6B0-CC3FCA5F0B4F}" type="pres">
      <dgm:prSet presAssocID="{9C0A5633-90DC-42F7-9AAC-F58701E98F72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82DF7360-7FFA-48B2-B924-2FC229B08F7E}" type="pres">
      <dgm:prSet presAssocID="{AFF28AC4-BCAE-44CE-BA24-574502A7E1A3}" presName="parTxOnlySpace" presStyleCnt="0"/>
      <dgm:spPr/>
    </dgm:pt>
    <dgm:pt modelId="{DD35E4C1-1463-469A-9B62-65600202B27E}" type="pres">
      <dgm:prSet presAssocID="{57F99BFA-5D77-4D75-908E-0C02AAB609ED}" presName="parTxOnly" presStyleLbl="node1" presStyleIdx="1" presStyleCnt="5" custScaleY="104236">
        <dgm:presLayoutVars>
          <dgm:chMax val="0"/>
          <dgm:chPref val="0"/>
          <dgm:bulletEnabled val="1"/>
        </dgm:presLayoutVars>
      </dgm:prSet>
      <dgm:spPr/>
    </dgm:pt>
    <dgm:pt modelId="{63A995D3-B2AD-41D1-B45C-2CE470C8018E}" type="pres">
      <dgm:prSet presAssocID="{E2543464-1FF9-4037-9C35-82309F4D5966}" presName="parTxOnlySpace" presStyleCnt="0"/>
      <dgm:spPr/>
    </dgm:pt>
    <dgm:pt modelId="{E8F05189-BFAA-4E7B-9EA7-7FC03BAB2990}" type="pres">
      <dgm:prSet presAssocID="{9A69A67D-2207-447B-B15B-53A2DB25476B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B522FC76-B460-40B9-86A6-23286612B97F}" type="pres">
      <dgm:prSet presAssocID="{1DA34D52-D269-49F0-B985-CB4EEDAF3C3B}" presName="parTxOnlySpace" presStyleCnt="0"/>
      <dgm:spPr/>
    </dgm:pt>
    <dgm:pt modelId="{E1E46097-21B2-4325-BB82-ACFA4B082725}" type="pres">
      <dgm:prSet presAssocID="{39D7FA88-358E-4A59-9367-7E08380CE2CD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9492A882-BFDF-4F9F-AFF8-487D6105F9FB}" type="pres">
      <dgm:prSet presAssocID="{D2B0E03E-64FF-436B-904C-3E9B6497D502}" presName="parTxOnlySpace" presStyleCnt="0"/>
      <dgm:spPr/>
    </dgm:pt>
    <dgm:pt modelId="{D220F75F-3508-44E9-B824-5FBB4F456BF3}" type="pres">
      <dgm:prSet presAssocID="{E215E465-4274-4175-9994-ED66BBCEF67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2C474803-021B-43E3-90AF-F08DE5521C23}" srcId="{230C935E-35E9-4A41-B741-8B08249DCC2B}" destId="{9C0A5633-90DC-42F7-9AAC-F58701E98F72}" srcOrd="0" destOrd="0" parTransId="{A64C00D8-09D5-4991-9520-830847DC7BF1}" sibTransId="{AFF28AC4-BCAE-44CE-BA24-574502A7E1A3}"/>
    <dgm:cxn modelId="{4DEA0A04-32E5-45CD-9D3A-9CA6FA412E26}" srcId="{230C935E-35E9-4A41-B741-8B08249DCC2B}" destId="{39D7FA88-358E-4A59-9367-7E08380CE2CD}" srcOrd="3" destOrd="0" parTransId="{3F337591-DBF0-4242-939F-C39854BB790C}" sibTransId="{D2B0E03E-64FF-436B-904C-3E9B6497D502}"/>
    <dgm:cxn modelId="{C1C43D73-F30A-4AD5-B4C5-3771423CF4C8}" type="presOf" srcId="{9A69A67D-2207-447B-B15B-53A2DB25476B}" destId="{E8F05189-BFAA-4E7B-9EA7-7FC03BAB2990}" srcOrd="0" destOrd="0" presId="urn:microsoft.com/office/officeart/2005/8/layout/chevron1"/>
    <dgm:cxn modelId="{718AAF85-468B-44C7-BF87-030BF5A14C90}" type="presOf" srcId="{E215E465-4274-4175-9994-ED66BBCEF677}" destId="{D220F75F-3508-44E9-B824-5FBB4F456BF3}" srcOrd="0" destOrd="0" presId="urn:microsoft.com/office/officeart/2005/8/layout/chevron1"/>
    <dgm:cxn modelId="{88F3219D-E8C4-4E24-8D37-91ACA124EF7A}" type="presOf" srcId="{57F99BFA-5D77-4D75-908E-0C02AAB609ED}" destId="{DD35E4C1-1463-469A-9B62-65600202B27E}" srcOrd="0" destOrd="0" presId="urn:microsoft.com/office/officeart/2005/8/layout/chevron1"/>
    <dgm:cxn modelId="{019EB8BF-02DF-4F64-9132-BC50134FF47B}" type="presOf" srcId="{230C935E-35E9-4A41-B741-8B08249DCC2B}" destId="{41912B6A-DD4F-4FF1-A885-7B732323C1E0}" srcOrd="0" destOrd="0" presId="urn:microsoft.com/office/officeart/2005/8/layout/chevron1"/>
    <dgm:cxn modelId="{0F8F3DC1-34D3-4A5C-931B-9CD7C1336FCD}" type="presOf" srcId="{9C0A5633-90DC-42F7-9AAC-F58701E98F72}" destId="{31DC82F0-65C8-4AE0-A6B0-CC3FCA5F0B4F}" srcOrd="0" destOrd="0" presId="urn:microsoft.com/office/officeart/2005/8/layout/chevron1"/>
    <dgm:cxn modelId="{F3D740C7-22E1-4751-A5DC-8C28C352B149}" srcId="{230C935E-35E9-4A41-B741-8B08249DCC2B}" destId="{E215E465-4274-4175-9994-ED66BBCEF677}" srcOrd="4" destOrd="0" parTransId="{E3F1D4F8-07E6-470E-B9D0-B60B1814E89A}" sibTransId="{263EE47F-DDCB-4A78-90C7-F09481DA3E02}"/>
    <dgm:cxn modelId="{717D67CD-CA77-47C0-851A-4B1821A10BCB}" type="presOf" srcId="{39D7FA88-358E-4A59-9367-7E08380CE2CD}" destId="{E1E46097-21B2-4325-BB82-ACFA4B082725}" srcOrd="0" destOrd="0" presId="urn:microsoft.com/office/officeart/2005/8/layout/chevron1"/>
    <dgm:cxn modelId="{5983EAD4-B1ED-4E7D-B5B4-E6B454745E3A}" srcId="{230C935E-35E9-4A41-B741-8B08249DCC2B}" destId="{57F99BFA-5D77-4D75-908E-0C02AAB609ED}" srcOrd="1" destOrd="0" parTransId="{7623F05F-21ED-46F5-86D0-6A9502FE0788}" sibTransId="{E2543464-1FF9-4037-9C35-82309F4D5966}"/>
    <dgm:cxn modelId="{C314A7E1-7E59-4136-A118-7A692DD79332}" srcId="{230C935E-35E9-4A41-B741-8B08249DCC2B}" destId="{9A69A67D-2207-447B-B15B-53A2DB25476B}" srcOrd="2" destOrd="0" parTransId="{D19C8215-5CD3-42E3-B270-58CE73F86930}" sibTransId="{1DA34D52-D269-49F0-B985-CB4EEDAF3C3B}"/>
    <dgm:cxn modelId="{A5C2788F-7B08-4E32-9B00-0D4308452C6C}" type="presParOf" srcId="{41912B6A-DD4F-4FF1-A885-7B732323C1E0}" destId="{31DC82F0-65C8-4AE0-A6B0-CC3FCA5F0B4F}" srcOrd="0" destOrd="0" presId="urn:microsoft.com/office/officeart/2005/8/layout/chevron1"/>
    <dgm:cxn modelId="{80E2CCD8-B917-4EAF-87A3-E143D50D56DB}" type="presParOf" srcId="{41912B6A-DD4F-4FF1-A885-7B732323C1E0}" destId="{82DF7360-7FFA-48B2-B924-2FC229B08F7E}" srcOrd="1" destOrd="0" presId="urn:microsoft.com/office/officeart/2005/8/layout/chevron1"/>
    <dgm:cxn modelId="{8CD00931-9C66-452D-A0F0-F6149511C0A1}" type="presParOf" srcId="{41912B6A-DD4F-4FF1-A885-7B732323C1E0}" destId="{DD35E4C1-1463-469A-9B62-65600202B27E}" srcOrd="2" destOrd="0" presId="urn:microsoft.com/office/officeart/2005/8/layout/chevron1"/>
    <dgm:cxn modelId="{AFB7883F-BCBE-46D4-A4B9-1CE12ACC253A}" type="presParOf" srcId="{41912B6A-DD4F-4FF1-A885-7B732323C1E0}" destId="{63A995D3-B2AD-41D1-B45C-2CE470C8018E}" srcOrd="3" destOrd="0" presId="urn:microsoft.com/office/officeart/2005/8/layout/chevron1"/>
    <dgm:cxn modelId="{257100ED-4919-4A04-AF79-CD53E42D4402}" type="presParOf" srcId="{41912B6A-DD4F-4FF1-A885-7B732323C1E0}" destId="{E8F05189-BFAA-4E7B-9EA7-7FC03BAB2990}" srcOrd="4" destOrd="0" presId="urn:microsoft.com/office/officeart/2005/8/layout/chevron1"/>
    <dgm:cxn modelId="{4949571D-F970-4D6C-8F84-DBCC86354F5E}" type="presParOf" srcId="{41912B6A-DD4F-4FF1-A885-7B732323C1E0}" destId="{B522FC76-B460-40B9-86A6-23286612B97F}" srcOrd="5" destOrd="0" presId="urn:microsoft.com/office/officeart/2005/8/layout/chevron1"/>
    <dgm:cxn modelId="{EB1C0F7A-2ED6-4D5A-88CC-D44C28D421CF}" type="presParOf" srcId="{41912B6A-DD4F-4FF1-A885-7B732323C1E0}" destId="{E1E46097-21B2-4325-BB82-ACFA4B082725}" srcOrd="6" destOrd="0" presId="urn:microsoft.com/office/officeart/2005/8/layout/chevron1"/>
    <dgm:cxn modelId="{BA75F3E0-E2DB-454C-86A5-B337DC3E5CFE}" type="presParOf" srcId="{41912B6A-DD4F-4FF1-A885-7B732323C1E0}" destId="{9492A882-BFDF-4F9F-AFF8-487D6105F9FB}" srcOrd="7" destOrd="0" presId="urn:microsoft.com/office/officeart/2005/8/layout/chevron1"/>
    <dgm:cxn modelId="{E1784A23-FBE7-4A11-966B-F03E6975B357}" type="presParOf" srcId="{41912B6A-DD4F-4FF1-A885-7B732323C1E0}" destId="{D220F75F-3508-44E9-B824-5FBB4F456BF3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DC82F0-65C8-4AE0-A6B0-CC3FCA5F0B4F}">
      <dsp:nvSpPr>
        <dsp:cNvPr id="0" name=""/>
        <dsp:cNvSpPr/>
      </dsp:nvSpPr>
      <dsp:spPr>
        <a:xfrm>
          <a:off x="2947" y="1492437"/>
          <a:ext cx="2623109" cy="1049243"/>
        </a:xfrm>
        <a:prstGeom prst="chevron">
          <a:avLst/>
        </a:prstGeom>
        <a:solidFill>
          <a:srgbClr val="CC00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Создание концепции и проектирование </a:t>
          </a:r>
          <a:endParaRPr lang="en-US" sz="1300" kern="1200" dirty="0"/>
        </a:p>
      </dsp:txBody>
      <dsp:txXfrm>
        <a:off x="527569" y="1492437"/>
        <a:ext cx="1573866" cy="1049243"/>
      </dsp:txXfrm>
    </dsp:sp>
    <dsp:sp modelId="{DD35E4C1-1463-469A-9B62-65600202B27E}">
      <dsp:nvSpPr>
        <dsp:cNvPr id="0" name=""/>
        <dsp:cNvSpPr/>
      </dsp:nvSpPr>
      <dsp:spPr>
        <a:xfrm>
          <a:off x="2363745" y="1470214"/>
          <a:ext cx="2623109" cy="1093689"/>
        </a:xfrm>
        <a:prstGeom prst="chevron">
          <a:avLst/>
        </a:prstGeom>
        <a:solidFill>
          <a:srgbClr val="CC00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Разработка технологии реабилитации и проверка эффективности</a:t>
          </a:r>
          <a:endParaRPr lang="en-US" sz="1300" kern="1200" dirty="0"/>
        </a:p>
      </dsp:txBody>
      <dsp:txXfrm>
        <a:off x="2910590" y="1470214"/>
        <a:ext cx="1529420" cy="1093689"/>
      </dsp:txXfrm>
    </dsp:sp>
    <dsp:sp modelId="{E8F05189-BFAA-4E7B-9EA7-7FC03BAB2990}">
      <dsp:nvSpPr>
        <dsp:cNvPr id="0" name=""/>
        <dsp:cNvSpPr/>
      </dsp:nvSpPr>
      <dsp:spPr>
        <a:xfrm>
          <a:off x="4724544" y="1492437"/>
          <a:ext cx="2623109" cy="1049243"/>
        </a:xfrm>
        <a:prstGeom prst="chevron">
          <a:avLst/>
        </a:prstGeom>
        <a:solidFill>
          <a:srgbClr val="6600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Создание  прототипа</a:t>
          </a:r>
          <a:endParaRPr lang="en-US" sz="2000" kern="1200" dirty="0"/>
        </a:p>
      </dsp:txBody>
      <dsp:txXfrm>
        <a:off x="5249166" y="1492437"/>
        <a:ext cx="1573866" cy="1049243"/>
      </dsp:txXfrm>
    </dsp:sp>
    <dsp:sp modelId="{E1E46097-21B2-4325-BB82-ACFA4B082725}">
      <dsp:nvSpPr>
        <dsp:cNvPr id="0" name=""/>
        <dsp:cNvSpPr/>
      </dsp:nvSpPr>
      <dsp:spPr>
        <a:xfrm>
          <a:off x="7085342" y="1492437"/>
          <a:ext cx="2623109" cy="1049243"/>
        </a:xfrm>
        <a:prstGeom prst="chevron">
          <a:avLst/>
        </a:prstGeom>
        <a:solidFill>
          <a:srgbClr val="3366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bg1"/>
              </a:solidFill>
            </a:rPr>
            <a:t>Тестирование и создание промышленного образца</a:t>
          </a:r>
          <a:endParaRPr lang="en-US" sz="1300" kern="1200" dirty="0"/>
        </a:p>
      </dsp:txBody>
      <dsp:txXfrm>
        <a:off x="7609964" y="1492437"/>
        <a:ext cx="1573866" cy="1049243"/>
      </dsp:txXfrm>
    </dsp:sp>
    <dsp:sp modelId="{D220F75F-3508-44E9-B824-5FBB4F456BF3}">
      <dsp:nvSpPr>
        <dsp:cNvPr id="0" name=""/>
        <dsp:cNvSpPr/>
      </dsp:nvSpPr>
      <dsp:spPr>
        <a:xfrm>
          <a:off x="9446141" y="1492437"/>
          <a:ext cx="2623109" cy="1049243"/>
        </a:xfrm>
        <a:prstGeom prst="chevron">
          <a:avLst/>
        </a:prstGeom>
        <a:solidFill>
          <a:srgbClr val="0000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Запуск продаж</a:t>
          </a:r>
          <a:endParaRPr lang="en-US" sz="1800" kern="1200" dirty="0"/>
        </a:p>
      </dsp:txBody>
      <dsp:txXfrm>
        <a:off x="9970763" y="1492437"/>
        <a:ext cx="1573866" cy="10492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440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573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Объем российского рынка мед. изделий за последние 3 года скачкообразно вырос до уровня 740 млрд. руб.  И прогнозируется дальнейший прирост на 5%. Медицинские изделия для реабилитации и восстановительной медицины составляет около 20% от всего российского рынка мед. оборудования.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185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540770"/>
            <a:ext cx="10290003" cy="2276995"/>
          </a:xfrm>
        </p:spPr>
        <p:txBody>
          <a:bodyPr>
            <a:normAutofit/>
          </a:bodyPr>
          <a:lstStyle/>
          <a:p>
            <a:r>
              <a:rPr lang="ru-RU" dirty="0">
                <a:latin typeface="Fedra Sans Pro" panose="020B0504040000020004" pitchFamily="34" charset="0"/>
              </a:rPr>
              <a:t>Разработка </a:t>
            </a:r>
            <a:r>
              <a:rPr lang="en-US" dirty="0">
                <a:latin typeface="Fedra Sans Pro" panose="020B0504040000020004" pitchFamily="34" charset="0"/>
              </a:rPr>
              <a:t>VR </a:t>
            </a:r>
            <a:r>
              <a:rPr lang="ru-RU" dirty="0">
                <a:latin typeface="Fedra Sans Pro" panose="020B0504040000020004" pitchFamily="34" charset="0"/>
              </a:rPr>
              <a:t>и </a:t>
            </a:r>
            <a:r>
              <a:rPr lang="en-US" dirty="0">
                <a:latin typeface="Fedra Sans Pro" panose="020B0504040000020004" pitchFamily="34" charset="0"/>
              </a:rPr>
              <a:t>AR</a:t>
            </a:r>
            <a:r>
              <a:rPr lang="ru-RU" dirty="0">
                <a:latin typeface="Fedra Sans Pro" panose="020B0504040000020004" pitchFamily="34" charset="0"/>
              </a:rPr>
              <a:t> технологии для реабилитации заболеваний нервной системы.</a:t>
            </a: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Верещагина Е.С. Малаховская В.С.</a:t>
            </a:r>
          </a:p>
          <a:p>
            <a:r>
              <a:rPr lang="ru-RU" dirty="0"/>
              <a:t>Студенты 3 курса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>
                <a:latin typeface="Fedra Sans Pro" panose="020B0504040000020004" pitchFamily="34" charset="0"/>
              </a:rPr>
              <a:t>Разработка </a:t>
            </a:r>
            <a:r>
              <a:rPr lang="en-US" dirty="0">
                <a:latin typeface="Fedra Sans Pro" panose="020B0504040000020004" pitchFamily="34" charset="0"/>
              </a:rPr>
              <a:t>VR </a:t>
            </a:r>
            <a:r>
              <a:rPr lang="ru-RU" dirty="0">
                <a:latin typeface="Fedra Sans Pro" panose="020B0504040000020004" pitchFamily="34" charset="0"/>
              </a:rPr>
              <a:t>и </a:t>
            </a:r>
            <a:r>
              <a:rPr lang="en-US" dirty="0">
                <a:latin typeface="Fedra Sans Pro" panose="020B0504040000020004" pitchFamily="34" charset="0"/>
              </a:rPr>
              <a:t>AR</a:t>
            </a:r>
            <a:r>
              <a:rPr lang="ru-RU" dirty="0">
                <a:latin typeface="Fedra Sans Pro" panose="020B0504040000020004" pitchFamily="34" charset="0"/>
              </a:rPr>
              <a:t> технологии для реабилитации заболеваний нервной системы.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66465" y="367855"/>
            <a:ext cx="4987875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Что делает проект?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AF4C35-6919-488C-9BC5-A4052BAE91C2}"/>
              </a:ext>
            </a:extLst>
          </p:cNvPr>
          <p:cNvSpPr txBox="1"/>
          <p:nvPr/>
        </p:nvSpPr>
        <p:spPr>
          <a:xfrm>
            <a:off x="2351566" y="987473"/>
            <a:ext cx="7417672" cy="2026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Проект позволит врачам реабилитировать больных с заболеваниями нервной системы на дому после основного лечения и мониторить физиологические данные пациента.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en-US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82E0BB-0FEC-4A4B-825E-85B7BD1EE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780" y="2171220"/>
            <a:ext cx="5123244" cy="409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>
                <a:latin typeface="Fedra Sans Pro" panose="020B0504040000020004" pitchFamily="34" charset="0"/>
              </a:rPr>
              <a:t>Разработка </a:t>
            </a:r>
            <a:r>
              <a:rPr lang="en-US" dirty="0">
                <a:latin typeface="Fedra Sans Pro" panose="020B0504040000020004" pitchFamily="34" charset="0"/>
              </a:rPr>
              <a:t>VR </a:t>
            </a:r>
            <a:r>
              <a:rPr lang="ru-RU" dirty="0">
                <a:latin typeface="Fedra Sans Pro" panose="020B0504040000020004" pitchFamily="34" charset="0"/>
              </a:rPr>
              <a:t>и </a:t>
            </a:r>
            <a:r>
              <a:rPr lang="en-US" dirty="0">
                <a:latin typeface="Fedra Sans Pro" panose="020B0504040000020004" pitchFamily="34" charset="0"/>
              </a:rPr>
              <a:t>AR</a:t>
            </a:r>
            <a:r>
              <a:rPr lang="ru-RU" dirty="0">
                <a:latin typeface="Fedra Sans Pro" panose="020B0504040000020004" pitchFamily="34" charset="0"/>
              </a:rPr>
              <a:t> технологии для реабилитации заболеваний нервной системы.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65035" y="504840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r>
              <a:rPr lang="ru-RU" sz="6000" b="1" kern="0" dirty="0">
                <a:solidFill>
                  <a:srgbClr val="70AD4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b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39F690-FCA9-4B10-94D0-EB88F5E495D2}"/>
              </a:ext>
            </a:extLst>
          </p:cNvPr>
          <p:cNvSpPr txBox="1"/>
          <p:nvPr/>
        </p:nvSpPr>
        <p:spPr>
          <a:xfrm>
            <a:off x="912314" y="1134924"/>
            <a:ext cx="7238555" cy="2152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/>
              <a:t>- </a:t>
            </a:r>
            <a:r>
              <a:rPr lang="ru-RU" sz="2000" dirty="0" err="1"/>
              <a:t>Недолеченными</a:t>
            </a:r>
            <a:r>
              <a:rPr lang="ru-RU" sz="2000" dirty="0"/>
              <a:t> выходят примерно 35% пациентов, у которых возникает потребность в повторном лечении, но повторное лечение требует затрат ресурсов больницы.</a:t>
            </a:r>
          </a:p>
          <a:p>
            <a:pPr lvl="0">
              <a:buFontTx/>
              <a:buChar char="−"/>
            </a:pPr>
            <a:endParaRPr lang="ru-RU" dirty="0"/>
          </a:p>
          <a:p>
            <a:pPr lvl="0">
              <a:buFontTx/>
              <a:buChar char="−"/>
            </a:pPr>
            <a:endParaRPr lang="ru-RU" dirty="0"/>
          </a:p>
          <a:p>
            <a:pPr lvl="0">
              <a:buFontTx/>
              <a:buChar char="−"/>
            </a:pPr>
            <a:endParaRPr lang="en-US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44DFC15-7EF0-4252-9748-4C09B5E5464C}"/>
              </a:ext>
            </a:extLst>
          </p:cNvPr>
          <p:cNvGrpSpPr/>
          <p:nvPr/>
        </p:nvGrpSpPr>
        <p:grpSpPr>
          <a:xfrm>
            <a:off x="1147482" y="3553103"/>
            <a:ext cx="2153130" cy="2063388"/>
            <a:chOff x="8158735" y="1577129"/>
            <a:chExt cx="1471826" cy="1342239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10FC9720-5602-4856-808B-D8F074D70A83}"/>
                </a:ext>
              </a:extLst>
            </p:cNvPr>
            <p:cNvSpPr/>
            <p:nvPr/>
          </p:nvSpPr>
          <p:spPr>
            <a:xfrm>
              <a:off x="8158735" y="1577129"/>
              <a:ext cx="1471826" cy="1342239"/>
            </a:xfrm>
            <a:prstGeom prst="ellipse">
              <a:avLst/>
            </a:prstGeom>
            <a:solidFill>
              <a:srgbClr val="51C6EC"/>
            </a:solidFill>
            <a:ln w="19050">
              <a:solidFill>
                <a:srgbClr val="00B6F6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BBF9E2-E91A-415B-A212-33612D397071}"/>
                </a:ext>
              </a:extLst>
            </p:cNvPr>
            <p:cNvSpPr txBox="1"/>
            <p:nvPr/>
          </p:nvSpPr>
          <p:spPr>
            <a:xfrm>
              <a:off x="8263154" y="1898693"/>
              <a:ext cx="1282627" cy="569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/>
                <a:t>Прирост по смертности составил 22,5%</a:t>
              </a:r>
              <a:endParaRPr lang="en-US" sz="1600" dirty="0"/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9F28AE07-ECBC-47F4-BC55-D032B98E1F4C}"/>
              </a:ext>
            </a:extLst>
          </p:cNvPr>
          <p:cNvGrpSpPr/>
          <p:nvPr/>
        </p:nvGrpSpPr>
        <p:grpSpPr>
          <a:xfrm>
            <a:off x="4307131" y="3174543"/>
            <a:ext cx="2608316" cy="2552960"/>
            <a:chOff x="9111134" y="3980578"/>
            <a:chExt cx="1761689" cy="1644242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0C7C3C6A-9312-462F-B6E8-5C1951A65367}"/>
                </a:ext>
              </a:extLst>
            </p:cNvPr>
            <p:cNvSpPr/>
            <p:nvPr/>
          </p:nvSpPr>
          <p:spPr>
            <a:xfrm>
              <a:off x="9111134" y="3980578"/>
              <a:ext cx="1761689" cy="1644242"/>
            </a:xfrm>
            <a:prstGeom prst="ellipse">
              <a:avLst/>
            </a:prstGeom>
            <a:solidFill>
              <a:srgbClr val="9999FF"/>
            </a:solidFill>
            <a:ln w="19050">
              <a:solidFill>
                <a:srgbClr val="9460A4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2C289B-1D0C-49CA-8D2C-26034C6B9C56}"/>
                </a:ext>
              </a:extLst>
            </p:cNvPr>
            <p:cNvSpPr txBox="1"/>
            <p:nvPr/>
          </p:nvSpPr>
          <p:spPr>
            <a:xfrm>
              <a:off x="9178245" y="4269933"/>
              <a:ext cx="1627466" cy="1086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0" i="0" dirty="0">
                  <a:solidFill>
                    <a:srgbClr val="000000"/>
                  </a:solidFill>
                  <a:effectLst/>
                </a:rPr>
                <a:t>Коронавирусная инфекция вызывает ранние и отдаленные неврологические осложнения. </a:t>
              </a:r>
              <a:endParaRPr lang="en-US" sz="1600" dirty="0"/>
            </a:p>
          </p:txBody>
        </p:sp>
      </p:grpSp>
      <p:sp>
        <p:nvSpPr>
          <p:cNvPr id="5" name="Овал 4">
            <a:extLst>
              <a:ext uri="{FF2B5EF4-FFF2-40B4-BE49-F238E27FC236}">
                <a16:creationId xmlns:a16="http://schemas.microsoft.com/office/drawing/2014/main" id="{6B4F3810-4714-4D4D-AABF-72F5AEB2F201}"/>
              </a:ext>
            </a:extLst>
          </p:cNvPr>
          <p:cNvSpPr/>
          <p:nvPr/>
        </p:nvSpPr>
        <p:spPr>
          <a:xfrm>
            <a:off x="7861058" y="2872967"/>
            <a:ext cx="3072441" cy="2923655"/>
          </a:xfrm>
          <a:prstGeom prst="ellipse">
            <a:avLst/>
          </a:prstGeom>
          <a:solidFill>
            <a:srgbClr val="FF99CC"/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accent5">
                  <a:lumMod val="20000"/>
                  <a:lumOff val="80000"/>
                </a:schemeClr>
              </a:solidFill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98CEE6-D477-4025-A60D-7BDDDBEFF2DD}"/>
              </a:ext>
            </a:extLst>
          </p:cNvPr>
          <p:cNvSpPr txBox="1"/>
          <p:nvPr/>
        </p:nvSpPr>
        <p:spPr>
          <a:xfrm>
            <a:off x="8150869" y="3254913"/>
            <a:ext cx="2636401" cy="258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000000"/>
                </a:solidFill>
              </a:rPr>
              <a:t> </a:t>
            </a:r>
            <a:r>
              <a:rPr lang="ru-RU" sz="1400" dirty="0">
                <a:solidFill>
                  <a:srgbClr val="000000"/>
                </a:solidFill>
              </a:rPr>
              <a:t>В</a:t>
            </a:r>
            <a:r>
              <a:rPr lang="ru-RU" sz="1400" b="0" i="0" dirty="0">
                <a:solidFill>
                  <a:srgbClr val="000000"/>
                </a:solidFill>
                <a:effectLst/>
              </a:rPr>
              <a:t> 2021 году семь из десяти жителей России в возрасте 40-45 лет с поставленными диагнозами, которые не обращались в медучреждения и не находились под диспансерным наблюдением.</a:t>
            </a:r>
            <a:endParaRPr lang="ru-RU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>
                <a:latin typeface="Fedra Sans Pro" panose="020B0504040000020004" pitchFamily="34" charset="0"/>
              </a:rPr>
              <a:t>Разработка </a:t>
            </a:r>
            <a:r>
              <a:rPr lang="en-US" dirty="0">
                <a:latin typeface="Fedra Sans Pro" panose="020B0504040000020004" pitchFamily="34" charset="0"/>
              </a:rPr>
              <a:t>VR </a:t>
            </a:r>
            <a:r>
              <a:rPr lang="ru-RU" dirty="0">
                <a:latin typeface="Fedra Sans Pro" panose="020B0504040000020004" pitchFamily="34" charset="0"/>
              </a:rPr>
              <a:t>и </a:t>
            </a:r>
            <a:r>
              <a:rPr lang="en-US" dirty="0">
                <a:latin typeface="Fedra Sans Pro" panose="020B0504040000020004" pitchFamily="34" charset="0"/>
              </a:rPr>
              <a:t>AR</a:t>
            </a:r>
            <a:r>
              <a:rPr lang="ru-RU" dirty="0">
                <a:latin typeface="Fedra Sans Pro" panose="020B0504040000020004" pitchFamily="34" charset="0"/>
              </a:rPr>
              <a:t> технологии для реабилитации заболеваний нервной системы.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55402" y="421093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A9F6B25-8649-475E-A35A-D9AB030DC1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37" b="23245" l="54964" r="74213">
                        <a14:foregroundMark x1="63075" y1="4358" x2="63559" y2="5932"/>
                        <a14:foregroundMark x1="55932" y1="20339" x2="54964" y2="21308"/>
                      </a14:backgroundRemoval>
                    </a14:imgEffect>
                  </a14:imgLayer>
                </a14:imgProps>
              </a:ext>
            </a:extLst>
          </a:blip>
          <a:srcRect l="53026" t="3059" r="23284" b="74469"/>
          <a:stretch/>
        </p:blipFill>
        <p:spPr>
          <a:xfrm>
            <a:off x="4634687" y="2860646"/>
            <a:ext cx="1481320" cy="1405147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9C65BF4A-6C66-43BD-8263-CF93C2A395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10" b="24393" l="2672" r="24046">
                        <a14:foregroundMark x1="8936" y1="15056" x2="7831" y2="17942"/>
                        <a14:foregroundMark x1="14056" y1="19950" x2="19378" y2="18319"/>
                        <a14:foregroundMark x1="13655" y1="23087" x2="17068" y2="21330"/>
                        <a14:foregroundMark x1="13052" y1="23463" x2="13353" y2="24090"/>
                        <a14:foregroundMark x1="13755" y1="23087" x2="18173" y2="20452"/>
                      </a14:backgroundRemoval>
                    </a14:imgEffect>
                  </a14:imgLayer>
                </a14:imgProps>
              </a:ext>
            </a:extLst>
          </a:blip>
          <a:srcRect r="73282" b="72897"/>
          <a:stretch/>
        </p:blipFill>
        <p:spPr>
          <a:xfrm>
            <a:off x="4298804" y="4875515"/>
            <a:ext cx="1864789" cy="1513687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F0D16A8C-71CD-4703-9AC0-9EAFCF4AC84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2542" b="94673" l="5085" r="46852">
                        <a14:foregroundMark x1="22760" y1="84262" x2="16223" y2="85472"/>
                        <a14:foregroundMark x1="18765" y1="84867" x2="22639" y2="86925"/>
                        <a14:foregroundMark x1="31356" y1="85351" x2="39104" y2="86441"/>
                        <a14:foregroundMark x1="39104" y1="86441" x2="35109" y2="82567"/>
                        <a14:foregroundMark x1="13923" y1="73608" x2="19128" y2="60533"/>
                        <a14:foregroundMark x1="19128" y1="60533" x2="29903" y2="57627"/>
                        <a14:foregroundMark x1="29903" y1="57627" x2="40436" y2="63559"/>
                        <a14:foregroundMark x1="40436" y1="63559" x2="43705" y2="73245"/>
                        <a14:foregroundMark x1="43705" y1="73245" x2="40920" y2="78450"/>
                        <a14:foregroundMark x1="39225" y1="73608" x2="34988" y2="78450"/>
                        <a14:foregroundMark x1="39831" y1="72155" x2="36562" y2="67191"/>
                        <a14:foregroundMark x1="39831" y1="69976" x2="40194" y2="74092"/>
                        <a14:foregroundMark x1="38862" y1="67191" x2="40194" y2="70944"/>
                        <a14:foregroundMark x1="44794" y1="65617" x2="47215" y2="73123"/>
                        <a14:foregroundMark x1="47215" y1="73123" x2="45884" y2="76271"/>
                        <a14:foregroundMark x1="37046" y1="58232" x2="29903" y2="55932"/>
                        <a14:foregroundMark x1="29903" y1="55932" x2="19128" y2="58232"/>
                        <a14:foregroundMark x1="19128" y1="58232" x2="13559" y2="63196"/>
                        <a14:foregroundMark x1="13559" y1="63196" x2="11138" y2="71065"/>
                        <a14:foregroundMark x1="11138" y1="71065" x2="11380" y2="72760"/>
                        <a14:foregroundMark x1="13438" y1="65738" x2="16586" y2="68886"/>
                        <a14:foregroundMark x1="15860" y1="81356" x2="15254" y2="68644"/>
                        <a14:foregroundMark x1="15254" y1="68644" x2="18523" y2="57506"/>
                        <a14:foregroundMark x1="18523" y1="57506" x2="26634" y2="54358"/>
                        <a14:foregroundMark x1="26634" y1="54358" x2="31840" y2="54722"/>
                        <a14:foregroundMark x1="15496" y1="82082" x2="20339" y2="84383"/>
                        <a14:foregroundMark x1="15496" y1="86077" x2="19976" y2="86925"/>
                        <a14:foregroundMark x1="39709" y1="80630" x2="38983" y2="85472"/>
                        <a14:foregroundMark x1="13559" y1="70702" x2="14649" y2="70944"/>
                        <a14:foregroundMark x1="14528" y1="63923" x2="18039" y2="65496"/>
                        <a14:foregroundMark x1="27724" y1="52906" x2="27724" y2="52906"/>
                        <a14:foregroundMark x1="27119" y1="52542" x2="27119" y2="52542"/>
                      </a14:backgroundRemoval>
                    </a14:imgEffect>
                  </a14:imgLayer>
                </a14:imgProps>
              </a:ext>
            </a:extLst>
          </a:blip>
          <a:srcRect t="50395" r="48599"/>
          <a:stretch/>
        </p:blipFill>
        <p:spPr>
          <a:xfrm>
            <a:off x="8381878" y="2789177"/>
            <a:ext cx="1859803" cy="1794808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5A60277B-326F-43E4-9278-07FB326A15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69" b="90488" l="9917" r="89807">
                        <a14:foregroundMark x1="35262" y1="29306" x2="53444" y2="43702"/>
                        <a14:foregroundMark x1="53444" y1="43702" x2="48485" y2="39332"/>
                        <a14:foregroundMark x1="49862" y1="44987" x2="53168" y2="34447"/>
                        <a14:foregroundMark x1="42975" y1="26735" x2="53444" y2="28021"/>
                        <a14:foregroundMark x1="53168" y1="29306" x2="58127" y2="31620"/>
                        <a14:foregroundMark x1="49587" y1="46530" x2="53994" y2="41131"/>
                        <a14:foregroundMark x1="49587" y1="41131" x2="42975" y2="44216"/>
                        <a14:foregroundMark x1="36364" y1="34961" x2="35537" y2="31620"/>
                        <a14:foregroundMark x1="65289" y1="90488" x2="69421" y2="897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0739" y="192437"/>
            <a:ext cx="1547518" cy="1658359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6B3D4525-88E3-4495-BFCE-75A73B356C16}"/>
              </a:ext>
            </a:extLst>
          </p:cNvPr>
          <p:cNvSpPr txBox="1"/>
          <p:nvPr/>
        </p:nvSpPr>
        <p:spPr>
          <a:xfrm>
            <a:off x="939566" y="1971413"/>
            <a:ext cx="2801923" cy="14741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16419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Система датчиков движения,</a:t>
            </a:r>
          </a:p>
          <a:p>
            <a:pPr algn="ctr"/>
            <a:r>
              <a:rPr lang="ru-RU" dirty="0"/>
              <a:t>ЭЭГ,</a:t>
            </a:r>
          </a:p>
          <a:p>
            <a:pPr algn="ctr"/>
            <a:r>
              <a:rPr lang="ru-RU" dirty="0"/>
              <a:t>ЭМГ,</a:t>
            </a:r>
          </a:p>
          <a:p>
            <a:pPr algn="ctr"/>
            <a:r>
              <a:rPr lang="ru-RU" dirty="0"/>
              <a:t>Пульсометр</a:t>
            </a:r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76B14AB-65AC-47E9-81F1-E0602A46F630}"/>
              </a:ext>
            </a:extLst>
          </p:cNvPr>
          <p:cNvSpPr txBox="1"/>
          <p:nvPr/>
        </p:nvSpPr>
        <p:spPr>
          <a:xfrm>
            <a:off x="8748966" y="807670"/>
            <a:ext cx="123399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16419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Сервер</a:t>
            </a:r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BB86F3E-9E7C-44CA-AB06-1C764BE2A61B}"/>
              </a:ext>
            </a:extLst>
          </p:cNvPr>
          <p:cNvSpPr txBox="1"/>
          <p:nvPr/>
        </p:nvSpPr>
        <p:spPr>
          <a:xfrm>
            <a:off x="8099227" y="1656559"/>
            <a:ext cx="2576107" cy="645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16419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Монитор/просмотр данных</a:t>
            </a:r>
            <a:endParaRPr lang="en-US" dirty="0"/>
          </a:p>
        </p:txBody>
      </p: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83EAEB69-0CB4-410A-91A8-32B694BAF87D}"/>
              </a:ext>
            </a:extLst>
          </p:cNvPr>
          <p:cNvCxnSpPr>
            <a:cxnSpLocks/>
          </p:cNvCxnSpPr>
          <p:nvPr/>
        </p:nvCxnSpPr>
        <p:spPr>
          <a:xfrm flipH="1" flipV="1">
            <a:off x="5255491" y="4336805"/>
            <a:ext cx="1" cy="652769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0" name="Прямая со стрелкой 59">
            <a:extLst>
              <a:ext uri="{FF2B5EF4-FFF2-40B4-BE49-F238E27FC236}">
                <a16:creationId xmlns:a16="http://schemas.microsoft.com/office/drawing/2014/main" id="{389CC763-D517-4E0A-91C8-5C7B057DBC7A}"/>
              </a:ext>
            </a:extLst>
          </p:cNvPr>
          <p:cNvCxnSpPr>
            <a:cxnSpLocks/>
          </p:cNvCxnSpPr>
          <p:nvPr/>
        </p:nvCxnSpPr>
        <p:spPr>
          <a:xfrm flipH="1" flipV="1">
            <a:off x="3810111" y="2905956"/>
            <a:ext cx="800916" cy="657264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4" name="Прямая со стрелкой 63">
            <a:extLst>
              <a:ext uri="{FF2B5EF4-FFF2-40B4-BE49-F238E27FC236}">
                <a16:creationId xmlns:a16="http://schemas.microsoft.com/office/drawing/2014/main" id="{1C248066-2D37-4BFB-9A96-89E57019C7C0}"/>
              </a:ext>
            </a:extLst>
          </p:cNvPr>
          <p:cNvCxnSpPr>
            <a:cxnSpLocks/>
          </p:cNvCxnSpPr>
          <p:nvPr/>
        </p:nvCxnSpPr>
        <p:spPr>
          <a:xfrm flipV="1">
            <a:off x="3950733" y="1595982"/>
            <a:ext cx="708634" cy="577941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7" name="Прямая со стрелкой 66">
            <a:extLst>
              <a:ext uri="{FF2B5EF4-FFF2-40B4-BE49-F238E27FC236}">
                <a16:creationId xmlns:a16="http://schemas.microsoft.com/office/drawing/2014/main" id="{52470A73-8C11-4DA2-BDBE-67B8E929307A}"/>
              </a:ext>
            </a:extLst>
          </p:cNvPr>
          <p:cNvCxnSpPr>
            <a:cxnSpLocks/>
          </p:cNvCxnSpPr>
          <p:nvPr/>
        </p:nvCxnSpPr>
        <p:spPr>
          <a:xfrm>
            <a:off x="6163593" y="1021616"/>
            <a:ext cx="2006550" cy="14062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0" name="Прямая со стрелкой 69">
            <a:extLst>
              <a:ext uri="{FF2B5EF4-FFF2-40B4-BE49-F238E27FC236}">
                <a16:creationId xmlns:a16="http://schemas.microsoft.com/office/drawing/2014/main" id="{5991C351-7F13-485D-8FC2-7B9C2792C1D0}"/>
              </a:ext>
            </a:extLst>
          </p:cNvPr>
          <p:cNvCxnSpPr>
            <a:cxnSpLocks/>
          </p:cNvCxnSpPr>
          <p:nvPr/>
        </p:nvCxnSpPr>
        <p:spPr>
          <a:xfrm>
            <a:off x="9365964" y="1220344"/>
            <a:ext cx="0" cy="436215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1DA6ED88-459C-4089-8C0C-6857F8A9084E}"/>
              </a:ext>
            </a:extLst>
          </p:cNvPr>
          <p:cNvCxnSpPr>
            <a:cxnSpLocks/>
          </p:cNvCxnSpPr>
          <p:nvPr/>
        </p:nvCxnSpPr>
        <p:spPr>
          <a:xfrm>
            <a:off x="9387281" y="2388291"/>
            <a:ext cx="0" cy="400886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6" name="Прямая со стрелкой 75">
            <a:extLst>
              <a:ext uri="{FF2B5EF4-FFF2-40B4-BE49-F238E27FC236}">
                <a16:creationId xmlns:a16="http://schemas.microsoft.com/office/drawing/2014/main" id="{6E95DDE7-625B-4AB4-9A32-D464B123FABF}"/>
              </a:ext>
            </a:extLst>
          </p:cNvPr>
          <p:cNvCxnSpPr>
            <a:cxnSpLocks/>
          </p:cNvCxnSpPr>
          <p:nvPr/>
        </p:nvCxnSpPr>
        <p:spPr>
          <a:xfrm flipH="1">
            <a:off x="6139933" y="3686581"/>
            <a:ext cx="2218285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100590C-D1DF-430E-AA20-B82353E24236}"/>
              </a:ext>
            </a:extLst>
          </p:cNvPr>
          <p:cNvSpPr txBox="1"/>
          <p:nvPr/>
        </p:nvSpPr>
        <p:spPr>
          <a:xfrm>
            <a:off x="4220289" y="1740095"/>
            <a:ext cx="2047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Приложение для мониторинга</a:t>
            </a:r>
            <a:endParaRPr lang="en-US" sz="1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53F58F-BFB1-4C59-9F2B-967D6B990AD8}"/>
              </a:ext>
            </a:extLst>
          </p:cNvPr>
          <p:cNvSpPr txBox="1"/>
          <p:nvPr/>
        </p:nvSpPr>
        <p:spPr>
          <a:xfrm>
            <a:off x="4894678" y="4051010"/>
            <a:ext cx="15267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/>
              <a:t>Пациент</a:t>
            </a:r>
            <a:endParaRPr lang="en-US" sz="11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69D021-CDB9-44B0-B62B-8B07CCBE3B9C}"/>
              </a:ext>
            </a:extLst>
          </p:cNvPr>
          <p:cNvSpPr txBox="1"/>
          <p:nvPr/>
        </p:nvSpPr>
        <p:spPr>
          <a:xfrm>
            <a:off x="9113310" y="4358997"/>
            <a:ext cx="1739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Врач</a:t>
            </a:r>
            <a:endParaRPr lang="en-US" sz="1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A6F3FB-7C07-48CE-8E33-CD6663BD295F}"/>
              </a:ext>
            </a:extLst>
          </p:cNvPr>
          <p:cNvSpPr txBox="1"/>
          <p:nvPr/>
        </p:nvSpPr>
        <p:spPr>
          <a:xfrm>
            <a:off x="5658075" y="5976543"/>
            <a:ext cx="229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VR</a:t>
            </a:r>
            <a:r>
              <a:rPr lang="ru-RU" sz="1200" b="1" dirty="0"/>
              <a:t>-оборудование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1ED2A5-F785-4D16-B440-EC61A68E2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7"/>
            <a:ext cx="12168188" cy="683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080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>
                <a:latin typeface="Fedra Sans Pro" panose="020B0504040000020004" pitchFamily="34" charset="0"/>
              </a:rPr>
              <a:t>Разработка </a:t>
            </a:r>
            <a:r>
              <a:rPr lang="en-US" dirty="0">
                <a:latin typeface="Fedra Sans Pro" panose="020B0504040000020004" pitchFamily="34" charset="0"/>
              </a:rPr>
              <a:t>VR </a:t>
            </a:r>
            <a:r>
              <a:rPr lang="ru-RU" dirty="0">
                <a:latin typeface="Fedra Sans Pro" panose="020B0504040000020004" pitchFamily="34" charset="0"/>
              </a:rPr>
              <a:t>и </a:t>
            </a:r>
            <a:r>
              <a:rPr lang="en-US" dirty="0">
                <a:latin typeface="Fedra Sans Pro" panose="020B0504040000020004" pitchFamily="34" charset="0"/>
              </a:rPr>
              <a:t>AR</a:t>
            </a:r>
            <a:r>
              <a:rPr lang="ru-RU" dirty="0">
                <a:latin typeface="Fedra Sans Pro" panose="020B0504040000020004" pitchFamily="34" charset="0"/>
              </a:rPr>
              <a:t> технологии для реабилитации заболеваний нервной системы.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615548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Рынок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839E7B-4709-42F1-B724-F025CB4E86FB}"/>
              </a:ext>
            </a:extLst>
          </p:cNvPr>
          <p:cNvSpPr txBox="1"/>
          <p:nvPr/>
        </p:nvSpPr>
        <p:spPr>
          <a:xfrm>
            <a:off x="833168" y="613909"/>
            <a:ext cx="7699717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Montserrat" panose="00000500000000000000" pitchFamily="2" charset="-52"/>
              <a:buChar char="−"/>
            </a:pPr>
            <a:r>
              <a:rPr lang="ru-RU" dirty="0"/>
              <a:t>Целевая аудитория: Медицинские учреждения, специализирующиеся на заболеваниях нервной системы.</a:t>
            </a:r>
            <a:endParaRPr lang="en-US" dirty="0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184DFDDD-3821-4712-952F-CEE798BCEB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5447844"/>
              </p:ext>
            </p:extLst>
          </p:nvPr>
        </p:nvGraphicFramePr>
        <p:xfrm>
          <a:off x="496094" y="1524101"/>
          <a:ext cx="5428337" cy="4261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05ABD82E-5841-4123-A5B5-B9B69F76E3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970871"/>
              </p:ext>
            </p:extLst>
          </p:nvPr>
        </p:nvGraphicFramePr>
        <p:xfrm>
          <a:off x="6243759" y="1524101"/>
          <a:ext cx="5033841" cy="4280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>
                <a:latin typeface="Fedra Sans Pro" panose="020B0504040000020004" pitchFamily="34" charset="0"/>
              </a:rPr>
              <a:t>Разработка </a:t>
            </a:r>
            <a:r>
              <a:rPr lang="en-US" dirty="0">
                <a:latin typeface="Fedra Sans Pro" panose="020B0504040000020004" pitchFamily="34" charset="0"/>
              </a:rPr>
              <a:t>VR </a:t>
            </a:r>
            <a:r>
              <a:rPr lang="ru-RU" dirty="0">
                <a:latin typeface="Fedra Sans Pro" panose="020B0504040000020004" pitchFamily="34" charset="0"/>
              </a:rPr>
              <a:t>и </a:t>
            </a:r>
            <a:r>
              <a:rPr lang="en-US" dirty="0">
                <a:latin typeface="Fedra Sans Pro" panose="020B0504040000020004" pitchFamily="34" charset="0"/>
              </a:rPr>
              <a:t>AR</a:t>
            </a:r>
            <a:r>
              <a:rPr lang="ru-RU" dirty="0">
                <a:latin typeface="Fedra Sans Pro" panose="020B0504040000020004" pitchFamily="34" charset="0"/>
              </a:rPr>
              <a:t> технологии для реабилитации заболеваний нервной системы.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30619" y="697307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944013-2216-4F21-A6BB-C957A2F4C052}"/>
              </a:ext>
            </a:extLst>
          </p:cNvPr>
          <p:cNvSpPr txBox="1"/>
          <p:nvPr/>
        </p:nvSpPr>
        <p:spPr>
          <a:xfrm>
            <a:off x="576264" y="1393362"/>
            <a:ext cx="5698463" cy="2491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Наше решение: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Использование в домашних условиях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Постоянный мониторинг физиологических параметров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Оперативная связь с врачом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Индивидуальные программы лечения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43585A-0038-4A0F-8189-85AFDFC1A2A9}"/>
              </a:ext>
            </a:extLst>
          </p:cNvPr>
          <p:cNvSpPr txBox="1"/>
          <p:nvPr/>
        </p:nvSpPr>
        <p:spPr>
          <a:xfrm>
            <a:off x="630619" y="3885070"/>
            <a:ext cx="4501123" cy="1907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Конкурирующие решения:</a:t>
            </a:r>
          </a:p>
          <a:p>
            <a:r>
              <a:rPr lang="ru-RU" sz="2000" dirty="0"/>
              <a:t>-   Стационарная реабилитация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Медикаментозная терапия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Физиотерапия </a:t>
            </a:r>
          </a:p>
          <a:p>
            <a:pPr marL="285750" indent="-285750">
              <a:buFontTx/>
              <a:buChar char="-"/>
            </a:pPr>
            <a:endParaRPr lang="ru-RU" sz="2000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364214-6616-4061-ABC5-AA0F820C4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448" y="1593844"/>
            <a:ext cx="4165291" cy="365285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446366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>
                <a:latin typeface="Fedra Sans Pro" panose="020B0504040000020004" pitchFamily="34" charset="0"/>
              </a:rPr>
              <a:t>Разработка </a:t>
            </a:r>
            <a:r>
              <a:rPr lang="en-US" dirty="0">
                <a:latin typeface="Fedra Sans Pro" panose="020B0504040000020004" pitchFamily="34" charset="0"/>
              </a:rPr>
              <a:t>VR </a:t>
            </a:r>
            <a:r>
              <a:rPr lang="ru-RU" dirty="0">
                <a:latin typeface="Fedra Sans Pro" panose="020B0504040000020004" pitchFamily="34" charset="0"/>
              </a:rPr>
              <a:t>и </a:t>
            </a:r>
            <a:r>
              <a:rPr lang="en-US" dirty="0">
                <a:latin typeface="Fedra Sans Pro" panose="020B0504040000020004" pitchFamily="34" charset="0"/>
              </a:rPr>
              <a:t>AR</a:t>
            </a:r>
            <a:r>
              <a:rPr lang="ru-RU" dirty="0">
                <a:latin typeface="Fedra Sans Pro" panose="020B0504040000020004" pitchFamily="34" charset="0"/>
              </a:rPr>
              <a:t> технологии для реабилитации заболеваний нервной системы.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637EDA-8860-406E-9C84-E6631FB5B930}"/>
              </a:ext>
            </a:extLst>
          </p:cNvPr>
          <p:cNvSpPr txBox="1"/>
          <p:nvPr/>
        </p:nvSpPr>
        <p:spPr>
          <a:xfrm>
            <a:off x="576263" y="627980"/>
            <a:ext cx="53391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Montserrat" panose="00000500000000000000" pitchFamily="2" charset="-52"/>
              <a:buChar char="−"/>
            </a:pPr>
            <a:r>
              <a:rPr lang="ru-RU" sz="1800" dirty="0"/>
              <a:t>Цена аппаратно-программного комплекса: 1 000 000 р</a:t>
            </a:r>
          </a:p>
          <a:p>
            <a:pPr marL="342900" indent="-342900">
              <a:buFont typeface="Montserrat" panose="00000500000000000000" pitchFamily="2" charset="-52"/>
              <a:buChar char="−"/>
            </a:pPr>
            <a:r>
              <a:rPr lang="ru-RU" sz="1800" dirty="0"/>
              <a:t>Себестоимость: 805 000 р</a:t>
            </a:r>
          </a:p>
          <a:p>
            <a:pPr marL="342900" indent="-342900">
              <a:buFont typeface="Montserrat" panose="00000500000000000000" pitchFamily="2" charset="-52"/>
              <a:buChar char="−"/>
            </a:pPr>
            <a:r>
              <a:rPr lang="ru-RU" sz="1800" dirty="0"/>
              <a:t>Прибыль с продаж 5 систем: 1 695 000 р</a:t>
            </a:r>
          </a:p>
          <a:p>
            <a:pPr marL="342900" indent="-342900">
              <a:buFont typeface="Montserrat" panose="00000500000000000000" pitchFamily="2" charset="-52"/>
              <a:buChar char="−"/>
            </a:pPr>
            <a:r>
              <a:rPr lang="ru-RU" sz="1800" dirty="0"/>
              <a:t>Инвестиции: 2 000 000 р, вернутся через 4 месяца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FA118A71-E06C-4B5C-A0C0-5DBCC7EBA7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3696218"/>
              </p:ext>
            </p:extLst>
          </p:nvPr>
        </p:nvGraphicFramePr>
        <p:xfrm>
          <a:off x="475129" y="2501153"/>
          <a:ext cx="5339156" cy="3782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803C87E-CA31-472C-B467-1ED4B2E966D0}"/>
              </a:ext>
            </a:extLst>
          </p:cNvPr>
          <p:cNvSpPr txBox="1"/>
          <p:nvPr/>
        </p:nvSpPr>
        <p:spPr>
          <a:xfrm>
            <a:off x="6430033" y="572473"/>
            <a:ext cx="4502887" cy="1474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Montserrat" panose="00000500000000000000" pitchFamily="2" charset="-52"/>
              <a:buChar char="−"/>
            </a:pPr>
            <a:r>
              <a:rPr lang="ru-RU" dirty="0"/>
              <a:t>Точка безубыточности: 1,61</a:t>
            </a:r>
          </a:p>
          <a:p>
            <a:pPr marL="285750" indent="-285750">
              <a:buFont typeface="Montserrat" panose="00000500000000000000" pitchFamily="2" charset="-52"/>
              <a:buChar char="−"/>
            </a:pPr>
            <a:r>
              <a:rPr lang="ru-RU" dirty="0"/>
              <a:t>Заработок на продаже 1 аппарата: 339 000 р</a:t>
            </a:r>
          </a:p>
          <a:p>
            <a:pPr marL="285750" indent="-285750">
              <a:buFont typeface="Montserrat" panose="00000500000000000000" pitchFamily="2" charset="-52"/>
              <a:buChar char="−"/>
            </a:pPr>
            <a:r>
              <a:rPr lang="ru-RU" dirty="0"/>
              <a:t>Стоимость привлечения клиента: 100 000 </a:t>
            </a:r>
            <a:r>
              <a:rPr lang="en-US" dirty="0"/>
              <a:t>p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EA4017-1763-4388-92CA-79E8C97FB3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24" t="9824" r="10239"/>
          <a:stretch/>
        </p:blipFill>
        <p:spPr>
          <a:xfrm>
            <a:off x="6044804" y="2689412"/>
            <a:ext cx="5451404" cy="32711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77B438-012C-48B6-96A7-2FDF9EFA6B1C}"/>
              </a:ext>
            </a:extLst>
          </p:cNvPr>
          <p:cNvSpPr txBox="1"/>
          <p:nvPr/>
        </p:nvSpPr>
        <p:spPr>
          <a:xfrm>
            <a:off x="910294" y="49253"/>
            <a:ext cx="2955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Экономика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1713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>
                <a:latin typeface="Fedra Sans Pro" panose="020B0504040000020004" pitchFamily="34" charset="0"/>
              </a:rPr>
              <a:t>Разработка </a:t>
            </a:r>
            <a:r>
              <a:rPr lang="en-US" dirty="0">
                <a:latin typeface="Fedra Sans Pro" panose="020B0504040000020004" pitchFamily="34" charset="0"/>
              </a:rPr>
              <a:t>VR </a:t>
            </a:r>
            <a:r>
              <a:rPr lang="ru-RU" dirty="0">
                <a:latin typeface="Fedra Sans Pro" panose="020B0504040000020004" pitchFamily="34" charset="0"/>
              </a:rPr>
              <a:t>и </a:t>
            </a:r>
            <a:r>
              <a:rPr lang="en-US" dirty="0">
                <a:latin typeface="Fedra Sans Pro" panose="020B0504040000020004" pitchFamily="34" charset="0"/>
              </a:rPr>
              <a:t>AR</a:t>
            </a:r>
            <a:r>
              <a:rPr lang="ru-RU" dirty="0">
                <a:latin typeface="Fedra Sans Pro" panose="020B0504040000020004" pitchFamily="34" charset="0"/>
              </a:rPr>
              <a:t> технологии для реабилитации заболеваний нервной системы.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6264" y="1103864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Стратегия развития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405FC8-13EB-4E3B-9522-3A7B51DE7809}"/>
              </a:ext>
            </a:extLst>
          </p:cNvPr>
          <p:cNvSpPr txBox="1"/>
          <p:nvPr/>
        </p:nvSpPr>
        <p:spPr>
          <a:xfrm>
            <a:off x="7364721" y="2967637"/>
            <a:ext cx="19613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Тестирование и создание промышленного образца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9E6835-83EE-4986-B51C-0DFF03C310C6}"/>
              </a:ext>
            </a:extLst>
          </p:cNvPr>
          <p:cNvSpPr txBox="1"/>
          <p:nvPr/>
        </p:nvSpPr>
        <p:spPr>
          <a:xfrm>
            <a:off x="9647583" y="3099240"/>
            <a:ext cx="1364974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Запуск продаж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38B3EF7E-2C92-419C-9771-0F80F8A6AB95}"/>
              </a:ext>
            </a:extLst>
          </p:cNvPr>
          <p:cNvGrpSpPr/>
          <p:nvPr/>
        </p:nvGrpSpPr>
        <p:grpSpPr>
          <a:xfrm>
            <a:off x="47995" y="1103864"/>
            <a:ext cx="12072198" cy="4034118"/>
            <a:chOff x="3143866" y="6436292"/>
            <a:chExt cx="7791285" cy="1189025"/>
          </a:xfrm>
        </p:grpSpPr>
        <p:graphicFrame>
          <p:nvGraphicFramePr>
            <p:cNvPr id="12" name="Схема 11">
              <a:extLst>
                <a:ext uri="{FF2B5EF4-FFF2-40B4-BE49-F238E27FC236}">
                  <a16:creationId xmlns:a16="http://schemas.microsoft.com/office/drawing/2014/main" id="{9A054415-B399-4EF9-9506-1AA318108C3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33113822"/>
                </p:ext>
              </p:extLst>
            </p:nvPr>
          </p:nvGraphicFramePr>
          <p:xfrm>
            <a:off x="3143866" y="6436292"/>
            <a:ext cx="7791285" cy="118902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B0FD8C-BCCF-4845-9DA7-B1F6FCD19D98}"/>
                </a:ext>
              </a:extLst>
            </p:cNvPr>
            <p:cNvSpPr txBox="1"/>
            <p:nvPr/>
          </p:nvSpPr>
          <p:spPr>
            <a:xfrm>
              <a:off x="9241782" y="7030805"/>
              <a:ext cx="1645920" cy="131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0314571-815F-4185-B105-A4D9E7197242}"/>
              </a:ext>
            </a:extLst>
          </p:cNvPr>
          <p:cNvSpPr txBox="1"/>
          <p:nvPr/>
        </p:nvSpPr>
        <p:spPr>
          <a:xfrm>
            <a:off x="213113" y="3921744"/>
            <a:ext cx="223179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Сентябрь –октябрь 2023 г</a:t>
            </a:r>
            <a:endParaRPr lang="en-US" sz="2000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3ED3D-323E-4BD0-B93C-E3D0E1C2FBDA}"/>
              </a:ext>
            </a:extLst>
          </p:cNvPr>
          <p:cNvSpPr txBox="1"/>
          <p:nvPr/>
        </p:nvSpPr>
        <p:spPr>
          <a:xfrm>
            <a:off x="2629645" y="1728232"/>
            <a:ext cx="1805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Январь-март 2024 г.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CF0E0E-5F54-4F17-B770-A94AEBD618F2}"/>
              </a:ext>
            </a:extLst>
          </p:cNvPr>
          <p:cNvSpPr txBox="1"/>
          <p:nvPr/>
        </p:nvSpPr>
        <p:spPr>
          <a:xfrm>
            <a:off x="4683027" y="3921744"/>
            <a:ext cx="2704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Вторая половина 2024г</a:t>
            </a:r>
            <a:r>
              <a:rPr lang="ru-RU" dirty="0">
                <a:solidFill>
                  <a:srgbClr val="002060"/>
                </a:solidFill>
              </a:rPr>
              <a:t>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000D09-899F-4501-8122-71686D93C97C}"/>
              </a:ext>
            </a:extLst>
          </p:cNvPr>
          <p:cNvSpPr txBox="1"/>
          <p:nvPr/>
        </p:nvSpPr>
        <p:spPr>
          <a:xfrm>
            <a:off x="7719368" y="2106604"/>
            <a:ext cx="1252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2025 г</a:t>
            </a:r>
            <a:r>
              <a:rPr lang="ru-RU" dirty="0">
                <a:solidFill>
                  <a:srgbClr val="002060"/>
                </a:solidFill>
              </a:rPr>
              <a:t>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E29D17-E5F1-439C-8913-807F91CAA068}"/>
              </a:ext>
            </a:extLst>
          </p:cNvPr>
          <p:cNvSpPr txBox="1"/>
          <p:nvPr/>
        </p:nvSpPr>
        <p:spPr>
          <a:xfrm>
            <a:off x="9647583" y="3861815"/>
            <a:ext cx="1879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2025-2026 гг</a:t>
            </a:r>
            <a:r>
              <a:rPr lang="ru-RU" dirty="0">
                <a:solidFill>
                  <a:srgbClr val="002060"/>
                </a:solidFill>
              </a:rPr>
              <a:t>.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>
                <a:latin typeface="Fedra Sans Pro" panose="020B0504040000020004" pitchFamily="34" charset="0"/>
              </a:rPr>
              <a:t>Разработка </a:t>
            </a:r>
            <a:r>
              <a:rPr lang="en-US" dirty="0">
                <a:latin typeface="Fedra Sans Pro" panose="020B0504040000020004" pitchFamily="34" charset="0"/>
              </a:rPr>
              <a:t>VR </a:t>
            </a:r>
            <a:r>
              <a:rPr lang="ru-RU" dirty="0">
                <a:latin typeface="Fedra Sans Pro" panose="020B0504040000020004" pitchFamily="34" charset="0"/>
              </a:rPr>
              <a:t>и </a:t>
            </a:r>
            <a:r>
              <a:rPr lang="en-US" dirty="0">
                <a:latin typeface="Fedra Sans Pro" panose="020B0504040000020004" pitchFamily="34" charset="0"/>
              </a:rPr>
              <a:t>AR</a:t>
            </a:r>
            <a:r>
              <a:rPr lang="ru-RU" dirty="0">
                <a:latin typeface="Fedra Sans Pro" panose="020B0504040000020004" pitchFamily="34" charset="0"/>
              </a:rPr>
              <a:t> технологии для реабилитации заболеваний нервной системы.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76A22B-2899-4B99-B493-0DBEB36DE593}"/>
              </a:ext>
            </a:extLst>
          </p:cNvPr>
          <p:cNvSpPr txBox="1"/>
          <p:nvPr/>
        </p:nvSpPr>
        <p:spPr>
          <a:xfrm>
            <a:off x="888915" y="1095262"/>
            <a:ext cx="9921688" cy="5170646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>
              <a:buFont typeface="Montserrat" panose="00000500000000000000" pitchFamily="2" charset="-52"/>
              <a:buChar char="−"/>
            </a:pPr>
            <a:r>
              <a:rPr lang="ru-RU" sz="1600" b="0" i="0" dirty="0">
                <a:solidFill>
                  <a:srgbClr val="008000"/>
                </a:solidFill>
                <a:effectLst/>
                <a:latin typeface="Montserrat" panose="00000500000000000000" pitchFamily="2" charset="-52"/>
              </a:rPr>
              <a:t>Малаховская Виктория Сергеевна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–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ответственный за поиск информации, анализ данных по существующим технологиям, написание и редактирование научных статей, направление к цели проекта.</a:t>
            </a:r>
            <a:br>
              <a:rPr lang="ru-RU" sz="1200" dirty="0">
                <a:latin typeface="Montserrat" panose="00000500000000000000" pitchFamily="2" charset="-52"/>
              </a:rPr>
            </a:br>
            <a:endParaRPr lang="ru-RU" sz="1600" dirty="0">
              <a:solidFill>
                <a:srgbClr val="6600CC"/>
              </a:solidFill>
              <a:latin typeface="Montserrat" panose="00000500000000000000" pitchFamily="2" charset="-52"/>
            </a:endParaRPr>
          </a:p>
          <a:p>
            <a:pPr>
              <a:buFont typeface="Montserrat" panose="00000500000000000000" pitchFamily="2" charset="-52"/>
              <a:buChar char="−"/>
            </a:pPr>
            <a:r>
              <a:rPr lang="ru-RU" sz="1600" b="0" i="0" dirty="0">
                <a:solidFill>
                  <a:srgbClr val="6600CC"/>
                </a:solidFill>
                <a:effectLst/>
                <a:latin typeface="Montserrat" panose="00000500000000000000" pitchFamily="2" charset="-52"/>
              </a:rPr>
              <a:t>Власова Ольга Сергеевна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–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составление структурной схемы устройства, ответственный за решение вопросов, возникающих в процессе создания проекта, написание и редактирование научных статей, направление к цели проекта.</a:t>
            </a:r>
            <a:br>
              <a:rPr lang="ru-RU" sz="1200" dirty="0">
                <a:latin typeface="Montserrat" panose="00000500000000000000" pitchFamily="2" charset="-52"/>
              </a:rPr>
            </a:br>
            <a:endParaRPr lang="ru-RU" sz="1600" dirty="0">
              <a:latin typeface="Montserrat" panose="00000500000000000000" pitchFamily="2" charset="-52"/>
            </a:endParaRPr>
          </a:p>
          <a:p>
            <a:pPr>
              <a:buFont typeface="Montserrat" panose="00000500000000000000" pitchFamily="2" charset="-52"/>
              <a:buChar char="−"/>
            </a:pPr>
            <a:endParaRPr lang="ru-RU" sz="1600" b="0" i="0" dirty="0">
              <a:solidFill>
                <a:srgbClr val="CC0099"/>
              </a:solidFill>
              <a:effectLst/>
              <a:latin typeface="Montserrat" panose="00000500000000000000" pitchFamily="2" charset="-52"/>
            </a:endParaRPr>
          </a:p>
          <a:p>
            <a:pPr>
              <a:buFont typeface="Montserrat" panose="00000500000000000000" pitchFamily="2" charset="-52"/>
              <a:buChar char="−"/>
            </a:pPr>
            <a:endParaRPr lang="ru-RU" sz="1600" dirty="0">
              <a:solidFill>
                <a:srgbClr val="CC0099"/>
              </a:solidFill>
              <a:latin typeface="Montserrat" panose="00000500000000000000" pitchFamily="2" charset="-52"/>
            </a:endParaRPr>
          </a:p>
          <a:p>
            <a:pPr>
              <a:buFont typeface="Montserrat" panose="00000500000000000000" pitchFamily="2" charset="-52"/>
              <a:buChar char="−"/>
            </a:pPr>
            <a:endParaRPr lang="ru-RU" sz="1600" b="0" i="0" dirty="0">
              <a:solidFill>
                <a:srgbClr val="CC0099"/>
              </a:solidFill>
              <a:effectLst/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600" dirty="0">
              <a:solidFill>
                <a:srgbClr val="CC0099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600" dirty="0">
              <a:solidFill>
                <a:srgbClr val="CC0099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600" dirty="0">
              <a:solidFill>
                <a:srgbClr val="CC0099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600" dirty="0">
              <a:solidFill>
                <a:srgbClr val="CC0099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600" dirty="0">
              <a:solidFill>
                <a:srgbClr val="CC0099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600" dirty="0">
              <a:solidFill>
                <a:srgbClr val="CC0099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600" dirty="0">
              <a:solidFill>
                <a:srgbClr val="CC0099"/>
              </a:solidFill>
              <a:latin typeface="Montserrat" panose="00000500000000000000" pitchFamily="2" charset="-52"/>
            </a:endParaRPr>
          </a:p>
          <a:p>
            <a:pPr marL="0" indent="0">
              <a:buNone/>
            </a:pPr>
            <a:endParaRPr lang="ru-RU" sz="1600" dirty="0">
              <a:solidFill>
                <a:srgbClr val="CC0099"/>
              </a:solidFill>
              <a:latin typeface="Montserrat" panose="00000500000000000000" pitchFamily="2" charset="-52"/>
            </a:endParaRPr>
          </a:p>
          <a:p>
            <a:pPr>
              <a:buFont typeface="Montserrat" panose="00000500000000000000" pitchFamily="2" charset="-52"/>
              <a:buChar char="−"/>
            </a:pPr>
            <a:r>
              <a:rPr lang="ru-RU" sz="1600" dirty="0" err="1">
                <a:solidFill>
                  <a:srgbClr val="CC0099"/>
                </a:solidFill>
                <a:latin typeface="Montserrat" panose="00000500000000000000" pitchFamily="2" charset="-52"/>
              </a:rPr>
              <a:t>К</a:t>
            </a:r>
            <a:r>
              <a:rPr lang="ru-RU" sz="1600" b="0" i="0" dirty="0" err="1">
                <a:solidFill>
                  <a:srgbClr val="CC0099"/>
                </a:solidFill>
                <a:effectLst/>
                <a:latin typeface="Montserrat" panose="00000500000000000000" pitchFamily="2" charset="-52"/>
              </a:rPr>
              <a:t>амуз</a:t>
            </a:r>
            <a:r>
              <a:rPr lang="ru-RU" sz="1600" b="0" i="0" dirty="0">
                <a:solidFill>
                  <a:srgbClr val="CC0099"/>
                </a:solidFill>
                <a:effectLst/>
                <a:latin typeface="Montserrat" panose="00000500000000000000" pitchFamily="2" charset="-52"/>
              </a:rPr>
              <a:t> Анастасия Валерьевна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–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ответственный за поиск и редактирование информации, создание презентаций, написание и редактирование научных статей, направление к цели проекта.</a:t>
            </a:r>
            <a:br>
              <a:rPr lang="ru-RU" sz="1400" dirty="0">
                <a:latin typeface="Montserrat" panose="00000500000000000000" pitchFamily="2" charset="-52"/>
              </a:rPr>
            </a:br>
            <a:endParaRPr lang="ru-RU" sz="1600" dirty="0">
              <a:latin typeface="Montserrat" panose="00000500000000000000" pitchFamily="2" charset="-52"/>
            </a:endParaRPr>
          </a:p>
          <a:p>
            <a:pPr>
              <a:buFont typeface="Montserrat" panose="00000500000000000000" pitchFamily="2" charset="-52"/>
              <a:buChar char="−"/>
            </a:pPr>
            <a:r>
              <a:rPr lang="ru-RU" sz="1600" b="0" i="0" dirty="0">
                <a:solidFill>
                  <a:srgbClr val="0000FF"/>
                </a:solidFill>
                <a:effectLst/>
                <a:latin typeface="Montserrat" panose="00000500000000000000" pitchFamily="2" charset="-52"/>
              </a:rPr>
              <a:t>Верещагина Елизавета Сергеевна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–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составление структурной схемы устройства, ответственный за работу над технической составляющей проекта, написание и редактирование научных статей, направление к цели проекта.</a:t>
            </a:r>
            <a:endParaRPr lang="en-US" sz="1600" dirty="0">
              <a:latin typeface="Montserrat" panose="00000500000000000000" pitchFamily="2" charset="-52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2D54A7-C0FB-4AF1-A4B2-D82D6E566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488" y="3420269"/>
            <a:ext cx="4616695" cy="276553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ru-RU" dirty="0">
                <a:latin typeface="Fedra Sans Pro" panose="020B0504040000020004" pitchFamily="34" charset="0"/>
              </a:rPr>
              <a:t>Разработка </a:t>
            </a:r>
            <a:r>
              <a:rPr lang="en-US" dirty="0">
                <a:latin typeface="Fedra Sans Pro" panose="020B0504040000020004" pitchFamily="34" charset="0"/>
              </a:rPr>
              <a:t>VR </a:t>
            </a:r>
            <a:r>
              <a:rPr lang="ru-RU" dirty="0">
                <a:latin typeface="Fedra Sans Pro" panose="020B0504040000020004" pitchFamily="34" charset="0"/>
              </a:rPr>
              <a:t>и </a:t>
            </a:r>
            <a:r>
              <a:rPr lang="en-US" dirty="0">
                <a:latin typeface="Fedra Sans Pro" panose="020B0504040000020004" pitchFamily="34" charset="0"/>
              </a:rPr>
              <a:t>AR</a:t>
            </a:r>
            <a:r>
              <a:rPr lang="ru-RU" dirty="0">
                <a:latin typeface="Fedra Sans Pro" panose="020B0504040000020004" pitchFamily="34" charset="0"/>
              </a:rPr>
              <a:t> технологии для реабилитации заболеваний нервной системы.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76A22B-2899-4B99-B493-0DBEB36DE593}"/>
              </a:ext>
            </a:extLst>
          </p:cNvPr>
          <p:cNvSpPr txBox="1"/>
          <p:nvPr/>
        </p:nvSpPr>
        <p:spPr>
          <a:xfrm>
            <a:off x="826162" y="1072107"/>
            <a:ext cx="9921688" cy="3754874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>
              <a:buFont typeface="Montserrat" panose="00000500000000000000" pitchFamily="2" charset="-52"/>
              <a:buChar char="−"/>
            </a:pPr>
            <a:r>
              <a:rPr lang="ru-RU" sz="2000" b="0" i="0" dirty="0">
                <a:solidFill>
                  <a:srgbClr val="008000"/>
                </a:solidFill>
                <a:effectLst/>
                <a:latin typeface="Montserrat" panose="00000500000000000000" pitchFamily="2" charset="-52"/>
              </a:rPr>
              <a:t>Малаховская Виктория Сергеевна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</a:t>
            </a:r>
            <a:br>
              <a:rPr lang="ru-RU" sz="1800" dirty="0">
                <a:latin typeface="Montserrat" panose="00000500000000000000" pitchFamily="2" charset="-52"/>
              </a:rPr>
            </a:br>
            <a:r>
              <a:rPr lang="ru-RU" sz="1800" dirty="0">
                <a:latin typeface="Montserrat" panose="00000500000000000000" pitchFamily="2" charset="-52"/>
              </a:rPr>
              <a:t>                 </a:t>
            </a:r>
            <a:r>
              <a:rPr lang="en-US" sz="2000" b="0" i="0" dirty="0">
                <a:effectLst/>
              </a:rPr>
              <a:t>vikitaina@mail.ru</a:t>
            </a:r>
            <a:endParaRPr lang="ru-RU" sz="2000" b="0" i="0" dirty="0">
              <a:effectLst/>
            </a:endParaRPr>
          </a:p>
          <a:p>
            <a:pPr>
              <a:buFont typeface="Montserrat" panose="00000500000000000000" pitchFamily="2" charset="-52"/>
              <a:buChar char="−"/>
            </a:pPr>
            <a:endParaRPr lang="ru-RU" sz="2000" dirty="0"/>
          </a:p>
          <a:p>
            <a:pPr>
              <a:buFont typeface="Montserrat" panose="00000500000000000000" pitchFamily="2" charset="-52"/>
              <a:buChar char="−"/>
            </a:pPr>
            <a:r>
              <a:rPr lang="ru-RU" sz="2000" b="0" i="0" dirty="0">
                <a:solidFill>
                  <a:srgbClr val="6600CC"/>
                </a:solidFill>
                <a:effectLst/>
                <a:latin typeface="Montserrat" panose="00000500000000000000" pitchFamily="2" charset="-52"/>
              </a:rPr>
              <a:t>Власова Ольга Сергеевна</a:t>
            </a:r>
            <a:br>
              <a:rPr lang="ru-RU" sz="1800" dirty="0">
                <a:latin typeface="Montserrat" panose="00000500000000000000" pitchFamily="2" charset="-52"/>
              </a:rPr>
            </a:br>
            <a:r>
              <a:rPr lang="ru-RU" sz="1800" dirty="0">
                <a:latin typeface="Montserrat" panose="00000500000000000000" pitchFamily="2" charset="-52"/>
              </a:rPr>
              <a:t>                </a:t>
            </a:r>
            <a:r>
              <a:rPr lang="en-US" sz="2000" b="0" i="0" u="none" strike="noStrike" dirty="0">
                <a:effectLst/>
              </a:rPr>
              <a:t>olavlasova594@gmail.com</a:t>
            </a:r>
            <a:endParaRPr lang="ru-RU" sz="2000" b="0" i="0" u="none" strike="noStrike" dirty="0">
              <a:effectLst/>
            </a:endParaRPr>
          </a:p>
          <a:p>
            <a:pPr>
              <a:buFont typeface="Montserrat" panose="00000500000000000000" pitchFamily="2" charset="-52"/>
              <a:buChar char="−"/>
            </a:pPr>
            <a:endParaRPr lang="ru-RU" sz="2000" dirty="0">
              <a:solidFill>
                <a:srgbClr val="CC0099"/>
              </a:solidFill>
              <a:latin typeface="Montserrat" panose="00000500000000000000" pitchFamily="2" charset="-52"/>
            </a:endParaRPr>
          </a:p>
          <a:p>
            <a:pPr>
              <a:buFont typeface="Montserrat" panose="00000500000000000000" pitchFamily="2" charset="-52"/>
              <a:buChar char="−"/>
            </a:pPr>
            <a:r>
              <a:rPr lang="ru-RU" sz="2000" dirty="0" err="1">
                <a:solidFill>
                  <a:srgbClr val="CC0099"/>
                </a:solidFill>
                <a:latin typeface="Montserrat" panose="00000500000000000000" pitchFamily="2" charset="-52"/>
              </a:rPr>
              <a:t>К</a:t>
            </a:r>
            <a:r>
              <a:rPr lang="ru-RU" sz="2000" b="0" i="0" dirty="0" err="1">
                <a:solidFill>
                  <a:srgbClr val="CC0099"/>
                </a:solidFill>
                <a:effectLst/>
                <a:latin typeface="Montserrat" panose="00000500000000000000" pitchFamily="2" charset="-52"/>
              </a:rPr>
              <a:t>амуз</a:t>
            </a:r>
            <a:r>
              <a:rPr lang="ru-RU" sz="2000" b="0" i="0" dirty="0">
                <a:solidFill>
                  <a:srgbClr val="CC0099"/>
                </a:solidFill>
                <a:effectLst/>
                <a:latin typeface="Montserrat" panose="00000500000000000000" pitchFamily="2" charset="-52"/>
              </a:rPr>
              <a:t> Анастасия Валерьевна </a:t>
            </a:r>
            <a:br>
              <a:rPr lang="ru-RU" sz="1800" dirty="0">
                <a:latin typeface="Montserrat" panose="00000500000000000000" pitchFamily="2" charset="-52"/>
              </a:rPr>
            </a:br>
            <a:r>
              <a:rPr lang="ru-RU" sz="1800" dirty="0">
                <a:latin typeface="Montserrat" panose="00000500000000000000" pitchFamily="2" charset="-52"/>
              </a:rPr>
              <a:t>                 </a:t>
            </a:r>
            <a:r>
              <a:rPr lang="en-US" sz="1800" dirty="0">
                <a:latin typeface="Montserrat" panose="00000500000000000000" pitchFamily="2" charset="-52"/>
              </a:rPr>
              <a:t>nastyarubin2020@gmail.com</a:t>
            </a:r>
            <a:endParaRPr lang="ru-RU" sz="1800" dirty="0">
              <a:latin typeface="Montserrat" panose="00000500000000000000" pitchFamily="2" charset="-52"/>
            </a:endParaRPr>
          </a:p>
          <a:p>
            <a:pPr>
              <a:buFont typeface="Montserrat" panose="00000500000000000000" pitchFamily="2" charset="-52"/>
              <a:buChar char="−"/>
            </a:pPr>
            <a:endParaRPr lang="ru-RU" sz="2000" dirty="0">
              <a:latin typeface="Montserrat" panose="00000500000000000000" pitchFamily="2" charset="-52"/>
            </a:endParaRPr>
          </a:p>
          <a:p>
            <a:pPr>
              <a:buFont typeface="Montserrat" panose="00000500000000000000" pitchFamily="2" charset="-52"/>
              <a:buChar char="−"/>
            </a:pPr>
            <a:r>
              <a:rPr lang="ru-RU" sz="2000" b="0" i="0" dirty="0">
                <a:solidFill>
                  <a:srgbClr val="0000FF"/>
                </a:solidFill>
                <a:effectLst/>
                <a:latin typeface="Montserrat" panose="00000500000000000000" pitchFamily="2" charset="-52"/>
              </a:rPr>
              <a:t>Верещагина Елизавета Сергеевна </a:t>
            </a:r>
            <a:endParaRPr lang="ru-RU" sz="2000" b="0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</a:rPr>
              <a:t>               </a:t>
            </a:r>
            <a:r>
              <a:rPr lang="ru-RU" sz="2000" dirty="0">
                <a:solidFill>
                  <a:srgbClr val="000000"/>
                </a:solidFill>
                <a:latin typeface="Montserrat" panose="00000500000000000000" pitchFamily="2" charset="-52"/>
              </a:rPr>
              <a:t> </a:t>
            </a:r>
            <a:r>
              <a:rPr lang="en-US" sz="2000" dirty="0">
                <a:latin typeface="Montserrat" panose="00000500000000000000" pitchFamily="2" charset="-52"/>
              </a:rPr>
              <a:t>VereshchaginaLizaS@gmail.com</a:t>
            </a:r>
            <a:endParaRPr lang="ru-RU" sz="2000" dirty="0">
              <a:latin typeface="Montserrat" panose="00000500000000000000" pitchFamily="2" charset="-52"/>
            </a:endParaRPr>
          </a:p>
          <a:p>
            <a:endParaRPr lang="en-US" sz="20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135381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7980</TotalTime>
  <Words>633</Words>
  <Application>Microsoft Office PowerPoint</Application>
  <PresentationFormat>Произвольный</PresentationFormat>
  <Paragraphs>108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Arial Black</vt:lpstr>
      <vt:lpstr>Calibri</vt:lpstr>
      <vt:lpstr>Fedra Sans Alt Pro</vt:lpstr>
      <vt:lpstr>Fedra Sans Alt Pro Light</vt:lpstr>
      <vt:lpstr>Fedra Sans Pro</vt:lpstr>
      <vt:lpstr>Fedra Sans Pro Bold</vt:lpstr>
      <vt:lpstr>Fedra Sans Pro Light</vt:lpstr>
      <vt:lpstr>Montserrat</vt:lpstr>
      <vt:lpstr>Тема Office</vt:lpstr>
      <vt:lpstr>Разработка VR и AR технологии для реабилитации заболеваний нервной системы.</vt:lpstr>
      <vt:lpstr>Что делает проект? </vt:lpstr>
      <vt:lpstr>Проблема  </vt:lpstr>
      <vt:lpstr>Решение  </vt:lpstr>
      <vt:lpstr>Презентация PowerPoint</vt:lpstr>
      <vt:lpstr>Рынок   </vt:lpstr>
      <vt:lpstr>Конкуренты  </vt:lpstr>
      <vt:lpstr>Презентация PowerPoint</vt:lpstr>
      <vt:lpstr>Стратегия развития   </vt:lpstr>
      <vt:lpstr>Команда </vt:lpstr>
      <vt:lpstr>Контакты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Liza Vereshchagina</cp:lastModifiedBy>
  <cp:revision>257</cp:revision>
  <cp:lastPrinted>2021-05-14T10:36:39Z</cp:lastPrinted>
  <dcterms:created xsi:type="dcterms:W3CDTF">2021-05-14T09:45:42Z</dcterms:created>
  <dcterms:modified xsi:type="dcterms:W3CDTF">2023-12-05T02:16:34Z</dcterms:modified>
</cp:coreProperties>
</file>