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3"/>
    <p:sldId id="259" r:id="rId4"/>
    <p:sldId id="258" r:id="rId5"/>
    <p:sldId id="257" r:id="rId6"/>
    <p:sldId id="261" r:id="rId7"/>
    <p:sldId id="262" r:id="rId8"/>
    <p:sldId id="264" r:id="rId9"/>
    <p:sldId id="265" r:id="rId10"/>
    <p:sldId id="266" r:id="rId11"/>
    <p:sldId id="267" r:id="rId12"/>
    <p:sldId id="268" r:id="rId1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_ba7241f4-2d66-4dbb-b8a6-97376442ca0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455545"/>
            <a:ext cx="5155565" cy="1520825"/>
          </a:xfrm>
        </p:spPr>
        <p:txBody>
          <a:bodyPr>
            <a:normAutofit fontScale="90000"/>
          </a:bodyPr>
          <a:lstStyle/>
          <a:p>
            <a:r>
              <a:rPr lang="ru-RU" sz="5335">
                <a:latin typeface="Arial" panose="020B0604020202020204" pitchFamily="34" charset="0"/>
                <a:cs typeface="Arial" panose="020B0604020202020204" pitchFamily="34" charset="0"/>
              </a:rPr>
              <a:t>Каталитический теплогенератор</a:t>
            </a:r>
            <a:br>
              <a:rPr lang="ru-RU" sz="5335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10">
                <a:latin typeface="Arial" panose="020B0604020202020204" pitchFamily="34" charset="0"/>
                <a:cs typeface="Arial" panose="020B0604020202020204" pitchFamily="34" charset="0"/>
              </a:rPr>
              <a:t>Проект 92</a:t>
            </a:r>
            <a:r>
              <a:rPr lang="ru-RU"/>
              <a:t> </a:t>
            </a:r>
            <a:endParaRPr lang="ru-RU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7985" y="5045075"/>
            <a:ext cx="4103370" cy="1371600"/>
          </a:xfrm>
        </p:spPr>
        <p:txBody>
          <a:bodyPr/>
          <a:lstStyle/>
          <a:p>
            <a:r>
              <a:rPr lang="ru-RU" altLang="en-US"/>
              <a:t>Киселев Сергей </a:t>
            </a:r>
            <a:endParaRPr lang="ru-RU" altLang="en-US"/>
          </a:p>
          <a:p>
            <a:r>
              <a:rPr lang="ru-RU" altLang="en-US"/>
              <a:t>+7(921)445-52-90</a:t>
            </a:r>
            <a:endParaRPr lang="ru-RU" altLang="en-US"/>
          </a:p>
          <a:p>
            <a:r>
              <a:rPr lang="ru-RU" altLang="en-US">
                <a:sym typeface="+mn-ea"/>
              </a:rPr>
              <a:t>Санкт-Петербург</a:t>
            </a:r>
            <a:endParaRPr lang="ru-RU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00720" y="258445"/>
            <a:ext cx="2862580" cy="1255395"/>
          </a:xfrm>
        </p:spPr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0" y="1896110"/>
            <a:ext cx="5409565" cy="4323715"/>
          </a:xfrm>
        </p:spPr>
        <p:txBody>
          <a:bodyPr/>
          <a:p>
            <a:r>
              <a:rPr lang="en-US" altLang="en-US">
                <a:sym typeface="+mn-ea"/>
              </a:rPr>
              <a:t>Эта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система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использует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почти</a:t>
            </a:r>
            <a:r>
              <a:rPr lang="en-US" altLang="ru-RU">
                <a:sym typeface="+mn-ea"/>
              </a:rPr>
              <a:t> 100% </a:t>
            </a:r>
            <a:r>
              <a:rPr lang="en-US" altLang="en-US">
                <a:sym typeface="+mn-ea"/>
              </a:rPr>
              <a:t>тепловой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энергии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топлива</a:t>
            </a:r>
            <a:r>
              <a:rPr lang="en-US" altLang="ru-RU">
                <a:sym typeface="+mn-ea"/>
              </a:rPr>
              <a:t>, </a:t>
            </a:r>
            <a:r>
              <a:rPr lang="en-US" altLang="en-US">
                <a:sym typeface="+mn-ea"/>
              </a:rPr>
              <a:t>преобразуя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её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в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целенаправленный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обогрев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человека</a:t>
            </a:r>
            <a:r>
              <a:rPr lang="en-US" altLang="ru-RU">
                <a:sym typeface="+mn-ea"/>
              </a:rPr>
              <a:t>. </a:t>
            </a:r>
            <a:r>
              <a:rPr lang="en-US" altLang="en-US">
                <a:sym typeface="+mn-ea"/>
              </a:rPr>
              <a:t>Это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делает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её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самой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эффективной</a:t>
            </a:r>
            <a:r>
              <a:rPr lang="en-US" altLang="ru-RU">
                <a:sym typeface="+mn-ea"/>
              </a:rPr>
              <a:t>, </a:t>
            </a:r>
            <a:r>
              <a:rPr lang="en-US" altLang="en-US">
                <a:sym typeface="+mn-ea"/>
              </a:rPr>
              <a:t>экономичной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и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компактной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среди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всех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доступных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решений</a:t>
            </a:r>
            <a:endParaRPr lang="ru-RU" altLang="en-US"/>
          </a:p>
        </p:txBody>
      </p:sp>
      <p:pic>
        <p:nvPicPr>
          <p:cNvPr id="4" name="Изображение 3" descr="photo_2025-03-12_14-53-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9565" y="0"/>
            <a:ext cx="678243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5480" y="258445"/>
            <a:ext cx="4785995" cy="1170940"/>
          </a:xfrm>
        </p:spPr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0" y="1628140"/>
            <a:ext cx="5334635" cy="4549140"/>
          </a:xfrm>
        </p:spPr>
        <p:txBody>
          <a:bodyPr/>
          <a:p>
            <a:r>
              <a:rPr lang="en-US" altLang="en-US"/>
              <a:t>Система</a:t>
            </a:r>
            <a:r>
              <a:rPr lang="en-US" altLang="ru-RU"/>
              <a:t> </a:t>
            </a:r>
            <a:r>
              <a:rPr lang="en-US" altLang="en-US"/>
              <a:t>подходит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широкого</a:t>
            </a:r>
            <a:r>
              <a:rPr lang="en-US" altLang="ru-RU"/>
              <a:t> </a:t>
            </a:r>
            <a:r>
              <a:rPr lang="en-US" altLang="en-US"/>
              <a:t>спектра</a:t>
            </a:r>
            <a:r>
              <a:rPr lang="en-US" altLang="ru-RU"/>
              <a:t> </a:t>
            </a:r>
            <a:r>
              <a:rPr lang="en-US" altLang="en-US"/>
              <a:t>применений</a:t>
            </a:r>
            <a:r>
              <a:rPr lang="en-US" altLang="ru-RU"/>
              <a:t> – </a:t>
            </a:r>
            <a:r>
              <a:rPr lang="en-US" altLang="en-US"/>
              <a:t>от</a:t>
            </a:r>
            <a:r>
              <a:rPr lang="en-US" altLang="ru-RU"/>
              <a:t> </a:t>
            </a:r>
            <a:r>
              <a:rPr lang="en-US" altLang="en-US"/>
              <a:t>спасательных</a:t>
            </a:r>
            <a:r>
              <a:rPr lang="en-US" altLang="ru-RU"/>
              <a:t> </a:t>
            </a:r>
            <a:r>
              <a:rPr lang="en-US" altLang="en-US"/>
              <a:t>операций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военных</a:t>
            </a:r>
            <a:r>
              <a:rPr lang="en-US" altLang="ru-RU"/>
              <a:t> </a:t>
            </a:r>
            <a:r>
              <a:rPr lang="en-US" altLang="en-US"/>
              <a:t>миссий</a:t>
            </a:r>
            <a:r>
              <a:rPr lang="en-US" altLang="ru-RU"/>
              <a:t> </a:t>
            </a:r>
            <a:r>
              <a:rPr lang="en-US" altLang="en-US"/>
              <a:t>до</a:t>
            </a:r>
            <a:r>
              <a:rPr lang="en-US" altLang="ru-RU"/>
              <a:t> </a:t>
            </a:r>
            <a:r>
              <a:rPr lang="en-US" altLang="en-US"/>
              <a:t>туризма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бытового</a:t>
            </a:r>
            <a:r>
              <a:rPr lang="en-US" altLang="ru-RU"/>
              <a:t> </a:t>
            </a:r>
            <a:r>
              <a:rPr lang="en-US" altLang="en-US"/>
              <a:t>использования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ru-RU"/>
              <a:t> </a:t>
            </a:r>
            <a:endParaRPr lang="en-US" altLang="ru-RU"/>
          </a:p>
          <a:p>
            <a:r>
              <a:rPr lang="ru-RU" altLang="en-US"/>
              <a:t>Теплогенератор вырабатывает электричество и не нуждается в подзарядке</a:t>
            </a:r>
            <a:endParaRPr lang="en-US" altLang="ru-RU"/>
          </a:p>
          <a:p>
            <a:endParaRPr lang="en-US" altLang="ru-RU"/>
          </a:p>
          <a:p>
            <a:endParaRPr lang="en-US" altLang="ru-RU"/>
          </a:p>
        </p:txBody>
      </p:sp>
      <p:pic>
        <p:nvPicPr>
          <p:cNvPr id="4" name="Изображение 3" descr="photo_2025-03-12_14-53-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8257540" cy="446405"/>
          </a:xfrm>
        </p:spPr>
        <p:txBody>
          <a:bodyPr>
            <a:normAutofit fontScale="90000"/>
          </a:bodyPr>
          <a:p>
            <a:endParaRPr lang="ru-RU" altLang="en-US"/>
          </a:p>
        </p:txBody>
      </p:sp>
      <p:pic>
        <p:nvPicPr>
          <p:cNvPr id="4" name="Teplogen">
            <a:hlinkClick r:id="" action="ppaction://media"/>
          </p:cNvPr>
          <p:cNvPicPr/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-635"/>
            <a:ext cx="1219263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Бизнес модель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lang="en-US" altLang="en-US"/>
              <a:t>Целевые</a:t>
            </a:r>
            <a:r>
              <a:rPr lang="en-US" altLang="ru-RU"/>
              <a:t> </a:t>
            </a:r>
            <a:r>
              <a:rPr lang="en-US" altLang="en-US"/>
              <a:t>клиенты</a:t>
            </a:r>
            <a:r>
              <a:rPr lang="en-US" altLang="ru-RU"/>
              <a:t>: </a:t>
            </a:r>
            <a:r>
              <a:rPr lang="en-US" altLang="en-US"/>
              <a:t>Туристы</a:t>
            </a:r>
            <a:r>
              <a:rPr lang="en-US" altLang="ru-RU"/>
              <a:t>, </a:t>
            </a:r>
            <a:r>
              <a:rPr lang="en-US" altLang="en-US"/>
              <a:t>спасательные</a:t>
            </a:r>
            <a:r>
              <a:rPr lang="en-US" altLang="ru-RU"/>
              <a:t> </a:t>
            </a:r>
            <a:r>
              <a:rPr lang="en-US" altLang="en-US"/>
              <a:t>службы</a:t>
            </a:r>
            <a:r>
              <a:rPr lang="en-US" altLang="ru-RU"/>
              <a:t>, </a:t>
            </a:r>
            <a:r>
              <a:rPr lang="en-US" altLang="en-US"/>
              <a:t>военные</a:t>
            </a:r>
            <a:r>
              <a:rPr lang="en-US" altLang="ru-RU"/>
              <a:t>, </a:t>
            </a:r>
            <a:r>
              <a:rPr lang="en-US" altLang="en-US"/>
              <a:t>владельцы</a:t>
            </a:r>
            <a:r>
              <a:rPr lang="en-US" altLang="ru-RU"/>
              <a:t> </a:t>
            </a:r>
            <a:r>
              <a:rPr lang="en-US" altLang="en-US"/>
              <a:t>домов</a:t>
            </a:r>
            <a:r>
              <a:rPr lang="en-US" altLang="ru-RU"/>
              <a:t> </a:t>
            </a:r>
            <a:r>
              <a:rPr lang="en-US" altLang="en-US"/>
              <a:t>без</a:t>
            </a:r>
            <a:r>
              <a:rPr lang="en-US" altLang="ru-RU"/>
              <a:t> </a:t>
            </a:r>
            <a:r>
              <a:rPr lang="en-US" altLang="en-US"/>
              <a:t>центрального</a:t>
            </a:r>
            <a:r>
              <a:rPr lang="en-US" altLang="ru-RU"/>
              <a:t> </a:t>
            </a:r>
            <a:r>
              <a:rPr lang="en-US" altLang="en-US"/>
              <a:t>отопления</a:t>
            </a:r>
            <a:r>
              <a:rPr lang="en-US" altLang="ru-RU"/>
              <a:t>.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Цена</a:t>
            </a:r>
            <a:r>
              <a:rPr lang="en-US" altLang="ru-RU"/>
              <a:t>:  </a:t>
            </a:r>
            <a:r>
              <a:rPr lang="ru-RU" altLang="en-US"/>
              <a:t>2</a:t>
            </a:r>
            <a:r>
              <a:rPr lang="en-US" altLang="ru-RU"/>
              <a:t>5 000 </a:t>
            </a:r>
            <a:r>
              <a:rPr lang="en-US" altLang="en-US"/>
              <a:t>рублей</a:t>
            </a:r>
            <a:r>
              <a:rPr lang="en-US" altLang="ru-RU"/>
              <a:t> </a:t>
            </a:r>
            <a:r>
              <a:rPr lang="en-US" altLang="en-US"/>
              <a:t>за</a:t>
            </a:r>
            <a:r>
              <a:rPr lang="en-US" altLang="ru-RU"/>
              <a:t> </a:t>
            </a:r>
            <a:r>
              <a:rPr lang="en-US" altLang="en-US"/>
              <a:t>базовый</a:t>
            </a:r>
            <a:r>
              <a:rPr lang="en-US" altLang="ru-RU"/>
              <a:t> </a:t>
            </a:r>
            <a:r>
              <a:rPr lang="en-US" altLang="en-US"/>
              <a:t>комплект</a:t>
            </a:r>
            <a:r>
              <a:rPr lang="en-US" altLang="ru-RU"/>
              <a:t>.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Каналы</a:t>
            </a:r>
            <a:r>
              <a:rPr lang="en-US" altLang="ru-RU"/>
              <a:t> </a:t>
            </a:r>
            <a:r>
              <a:rPr lang="en-US" altLang="en-US"/>
              <a:t>продаж</a:t>
            </a:r>
            <a:r>
              <a:rPr lang="en-US" altLang="ru-RU"/>
              <a:t>: </a:t>
            </a:r>
            <a:r>
              <a:rPr lang="en-US" altLang="en-US"/>
              <a:t>Интернет</a:t>
            </a:r>
            <a:r>
              <a:rPr lang="en-US" altLang="ru-RU"/>
              <a:t>-</a:t>
            </a:r>
            <a:r>
              <a:rPr lang="en-US" altLang="en-US"/>
              <a:t>магазин</a:t>
            </a:r>
            <a:r>
              <a:rPr lang="en-US" altLang="ru-RU"/>
              <a:t>, </a:t>
            </a:r>
            <a:r>
              <a:rPr lang="en-US" altLang="en-US"/>
              <a:t>партнёрские</a:t>
            </a:r>
            <a:r>
              <a:rPr lang="en-US" altLang="ru-RU"/>
              <a:t> </a:t>
            </a:r>
            <a:r>
              <a:rPr lang="en-US" altLang="en-US"/>
              <a:t>программы</a:t>
            </a:r>
            <a:r>
              <a:rPr lang="en-US" altLang="ru-RU"/>
              <a:t> </a:t>
            </a:r>
            <a:r>
              <a:rPr lang="en-US" altLang="en-US"/>
              <a:t>с</a:t>
            </a:r>
            <a:r>
              <a:rPr lang="en-US" altLang="ru-RU"/>
              <a:t> </a:t>
            </a:r>
            <a:r>
              <a:rPr lang="en-US" altLang="en-US"/>
              <a:t>туристическими</a:t>
            </a:r>
            <a:r>
              <a:rPr lang="en-US" altLang="ru-RU"/>
              <a:t> </a:t>
            </a:r>
            <a:r>
              <a:rPr lang="en-US" altLang="en-US"/>
              <a:t>компаниями</a:t>
            </a:r>
            <a:r>
              <a:rPr lang="en-US" altLang="ru-RU"/>
              <a:t>, </a:t>
            </a:r>
            <a:r>
              <a:rPr lang="en-US" altLang="en-US"/>
              <a:t>госзакупки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МЧС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военных</a:t>
            </a:r>
            <a:r>
              <a:rPr lang="en-US" altLang="ru-RU"/>
              <a:t>.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Дополнительные</a:t>
            </a:r>
            <a:r>
              <a:rPr lang="en-US" altLang="ru-RU"/>
              <a:t> </a:t>
            </a:r>
            <a:r>
              <a:rPr lang="en-US" altLang="en-US"/>
              <a:t>услуги</a:t>
            </a:r>
            <a:r>
              <a:rPr lang="en-US" altLang="ru-RU"/>
              <a:t>: </a:t>
            </a:r>
            <a:r>
              <a:rPr lang="en-US" altLang="en-US"/>
              <a:t>Продажа</a:t>
            </a:r>
            <a:r>
              <a:rPr lang="en-US" altLang="ru-RU"/>
              <a:t> </a:t>
            </a:r>
            <a:r>
              <a:rPr lang="en-US" altLang="en-US"/>
              <a:t>сменных</a:t>
            </a:r>
            <a:r>
              <a:rPr lang="en-US" altLang="ru-RU"/>
              <a:t> </a:t>
            </a:r>
            <a:r>
              <a:rPr lang="en-US" altLang="en-US"/>
              <a:t>модулей</a:t>
            </a:r>
            <a:r>
              <a:rPr lang="en-US" altLang="ru-RU"/>
              <a:t> (</a:t>
            </a:r>
            <a:r>
              <a:rPr lang="en-US" altLang="en-US"/>
              <a:t>коврики</a:t>
            </a:r>
            <a:r>
              <a:rPr lang="en-US" altLang="ru-RU"/>
              <a:t>, </a:t>
            </a:r>
            <a:r>
              <a:rPr lang="en-US" altLang="en-US"/>
              <a:t>костюмы</a:t>
            </a:r>
            <a:r>
              <a:rPr lang="en-US" altLang="ru-RU"/>
              <a:t>).</a:t>
            </a:r>
            <a:endParaRPr lang="en-US" alt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Рынок</a:t>
            </a:r>
            <a:endParaRPr lang="ru-RU" altLang="en-US"/>
          </a:p>
        </p:txBody>
      </p:sp>
      <p:sp>
        <p:nvSpPr>
          <p:cNvPr id="4" name="Замещающее содержимое 3"/>
          <p:cNvSpPr/>
          <p:nvPr>
            <p:ph idx="1"/>
          </p:nvPr>
        </p:nvSpPr>
        <p:spPr/>
        <p:txBody>
          <a:bodyPr/>
          <a:p>
            <a:r>
              <a:rPr lang="en-US" altLang="en-US" b="1"/>
              <a:t>Объём</a:t>
            </a:r>
            <a:r>
              <a:rPr lang="en-US" altLang="ru-RU" b="1"/>
              <a:t> </a:t>
            </a:r>
            <a:r>
              <a:rPr lang="en-US" altLang="en-US" b="1"/>
              <a:t>рынка</a:t>
            </a:r>
            <a:r>
              <a:rPr lang="en-US" altLang="ru-RU" b="1"/>
              <a:t> outdoor-</a:t>
            </a:r>
            <a:r>
              <a:rPr lang="en-US" altLang="en-US" b="1"/>
              <a:t>товаров</a:t>
            </a:r>
            <a:r>
              <a:rPr lang="en-US" altLang="ru-RU" b="1"/>
              <a:t> </a:t>
            </a:r>
            <a:r>
              <a:rPr lang="en-US" altLang="en-US" b="1"/>
              <a:t>в</a:t>
            </a:r>
            <a:r>
              <a:rPr lang="en-US" altLang="ru-RU" b="1"/>
              <a:t> </a:t>
            </a:r>
            <a:r>
              <a:rPr lang="en-US" altLang="en-US" b="1"/>
              <a:t>России</a:t>
            </a:r>
            <a:r>
              <a:rPr lang="ru-RU" altLang="en-US"/>
              <a:t>: </a:t>
            </a:r>
            <a:r>
              <a:rPr lang="en-US" altLang="en-US">
                <a:sym typeface="+mn-ea"/>
              </a:rPr>
              <a:t>палатки</a:t>
            </a:r>
            <a:r>
              <a:rPr lang="en-US" altLang="ru-RU">
                <a:sym typeface="+mn-ea"/>
              </a:rPr>
              <a:t>, </a:t>
            </a:r>
            <a:r>
              <a:rPr lang="en-US" altLang="en-US">
                <a:sym typeface="+mn-ea"/>
              </a:rPr>
              <a:t>спальники</a:t>
            </a:r>
            <a:r>
              <a:rPr lang="en-US" altLang="ru-RU">
                <a:sym typeface="+mn-ea"/>
              </a:rPr>
              <a:t>, </a:t>
            </a:r>
            <a:r>
              <a:rPr lang="en-US" altLang="en-US">
                <a:sym typeface="+mn-ea"/>
              </a:rPr>
              <a:t>обогреватели</a:t>
            </a:r>
            <a:r>
              <a:rPr lang="en-US" altLang="ru-RU">
                <a:sym typeface="+mn-ea"/>
              </a:rPr>
              <a:t>, </a:t>
            </a:r>
            <a:r>
              <a:rPr lang="en-US" altLang="en-US">
                <a:sym typeface="+mn-ea"/>
              </a:rPr>
              <a:t>газовое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оборудование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и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другие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товары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для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активного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отдыха</a:t>
            </a:r>
            <a:r>
              <a:rPr lang="ru-RU" altLang="en-US">
                <a:sym typeface="+mn-ea"/>
              </a:rPr>
              <a:t>  </a:t>
            </a:r>
            <a:r>
              <a:rPr lang="en-US" altLang="en-US"/>
              <a:t>оценивается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ru-RU" b="1"/>
              <a:t>10–12 </a:t>
            </a:r>
            <a:r>
              <a:rPr lang="en-US" altLang="en-US" b="1"/>
              <a:t>млрд</a:t>
            </a:r>
            <a:r>
              <a:rPr lang="en-US" altLang="ru-RU" b="1"/>
              <a:t> </a:t>
            </a:r>
            <a:r>
              <a:rPr lang="en-US" altLang="en-US" b="1"/>
              <a:t>рублей</a:t>
            </a:r>
            <a:r>
              <a:rPr lang="en-US" altLang="ru-RU" b="1"/>
              <a:t> </a:t>
            </a:r>
            <a:r>
              <a:rPr lang="en-US" altLang="en-US" b="1"/>
              <a:t>в</a:t>
            </a:r>
            <a:r>
              <a:rPr lang="en-US" altLang="ru-RU" b="1"/>
              <a:t> </a:t>
            </a:r>
            <a:r>
              <a:rPr lang="en-US" altLang="en-US" b="1"/>
              <a:t>год</a:t>
            </a:r>
            <a:r>
              <a:rPr lang="en-US" altLang="ru-RU" b="1"/>
              <a:t> </a:t>
            </a:r>
            <a:endParaRPr lang="en-US" altLang="ru-RU"/>
          </a:p>
          <a:p>
            <a:endParaRPr lang="en-US" altLang="ru-RU"/>
          </a:p>
          <a:p>
            <a:r>
              <a:rPr lang="en-US" altLang="en-US" b="1"/>
              <a:t>Рынок</a:t>
            </a:r>
            <a:r>
              <a:rPr lang="en-US" altLang="ru-RU" b="1"/>
              <a:t> </a:t>
            </a:r>
            <a:r>
              <a:rPr lang="en-US" altLang="en-US" b="1"/>
              <a:t>обогревательных</a:t>
            </a:r>
            <a:r>
              <a:rPr lang="en-US" altLang="ru-RU" b="1"/>
              <a:t> </a:t>
            </a:r>
            <a:r>
              <a:rPr lang="en-US" altLang="en-US" b="1"/>
              <a:t>устройств</a:t>
            </a:r>
            <a:r>
              <a:rPr lang="en-US" altLang="ru-RU" b="1"/>
              <a:t> </a:t>
            </a:r>
            <a:r>
              <a:rPr lang="en-US" altLang="en-US" b="1"/>
              <a:t>для</a:t>
            </a:r>
            <a:r>
              <a:rPr lang="en-US" altLang="ru-RU" b="1"/>
              <a:t> </a:t>
            </a:r>
            <a:r>
              <a:rPr lang="en-US" altLang="en-US" b="1"/>
              <a:t>туристов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спасателей</a:t>
            </a:r>
            <a:r>
              <a:rPr lang="en-US" altLang="ru-RU"/>
              <a:t>:</a:t>
            </a:r>
            <a:endParaRPr lang="en-US" altLang="ru-RU"/>
          </a:p>
          <a:p>
            <a:r>
              <a:rPr lang="en-US" altLang="en-US"/>
              <a:t>газовые</a:t>
            </a:r>
            <a:r>
              <a:rPr lang="en-US" altLang="ru-RU"/>
              <a:t> </a:t>
            </a:r>
            <a:r>
              <a:rPr lang="en-US" altLang="en-US"/>
              <a:t>обогреватели</a:t>
            </a:r>
            <a:r>
              <a:rPr lang="en-US" altLang="ru-RU"/>
              <a:t>, </a:t>
            </a:r>
            <a:r>
              <a:rPr lang="en-US" altLang="en-US"/>
              <a:t>аккумуляторные</a:t>
            </a:r>
            <a:r>
              <a:rPr lang="en-US" altLang="ru-RU"/>
              <a:t> </a:t>
            </a:r>
            <a:r>
              <a:rPr lang="en-US" altLang="en-US"/>
              <a:t>системы</a:t>
            </a:r>
            <a:r>
              <a:rPr lang="en-US" altLang="ru-RU"/>
              <a:t>, </a:t>
            </a:r>
            <a:r>
              <a:rPr lang="en-US" altLang="en-US"/>
              <a:t>печки</a:t>
            </a:r>
            <a:r>
              <a:rPr lang="ru-RU" altLang="en-US"/>
              <a:t> </a:t>
            </a:r>
            <a:r>
              <a:rPr lang="en-US" altLang="ru-RU" b="1"/>
              <a:t>1,5–2 </a:t>
            </a:r>
            <a:r>
              <a:rPr lang="en-US" altLang="en-US" b="1"/>
              <a:t>млрд</a:t>
            </a:r>
            <a:r>
              <a:rPr lang="en-US" altLang="ru-RU" b="1"/>
              <a:t> </a:t>
            </a:r>
            <a:r>
              <a:rPr lang="en-US" altLang="en-US" b="1"/>
              <a:t>рублей</a:t>
            </a:r>
            <a:r>
              <a:rPr lang="en-US" altLang="ru-RU" b="1"/>
              <a:t> </a:t>
            </a:r>
            <a:r>
              <a:rPr lang="en-US" altLang="en-US" b="1"/>
              <a:t>в</a:t>
            </a:r>
            <a:r>
              <a:rPr lang="en-US" altLang="ru-RU" b="1"/>
              <a:t> </a:t>
            </a:r>
            <a:r>
              <a:rPr lang="en-US" altLang="en-US" b="1"/>
              <a:t>год</a:t>
            </a:r>
            <a:r>
              <a:rPr lang="en-US" altLang="ru-RU" b="1"/>
              <a:t>.</a:t>
            </a:r>
            <a:endParaRPr lang="en-US" altLang="ru-RU" b="1"/>
          </a:p>
          <a:p>
            <a:endParaRPr lang="en-US" altLang="en-US" b="1"/>
          </a:p>
          <a:p>
            <a:r>
              <a:rPr lang="en-US" altLang="en-US" b="1"/>
              <a:t>Рынок</a:t>
            </a:r>
            <a:r>
              <a:rPr lang="en-US" altLang="ru-RU" b="1"/>
              <a:t> </a:t>
            </a:r>
            <a:r>
              <a:rPr lang="en-US" altLang="en-US" b="1"/>
              <a:t>автономных</a:t>
            </a:r>
            <a:r>
              <a:rPr lang="en-US" altLang="ru-RU" b="1"/>
              <a:t> </a:t>
            </a:r>
            <a:r>
              <a:rPr lang="en-US" altLang="en-US" b="1"/>
              <a:t>обогревателей</a:t>
            </a:r>
            <a:r>
              <a:rPr lang="en-US" altLang="ru-RU" b="1"/>
              <a:t> </a:t>
            </a:r>
            <a:r>
              <a:rPr lang="en-US" altLang="en-US" b="1"/>
              <a:t>растёт</a:t>
            </a:r>
            <a:r>
              <a:rPr lang="en-US" altLang="ru-RU" b="1"/>
              <a:t> </a:t>
            </a:r>
            <a:r>
              <a:rPr lang="en-US" altLang="en-US" b="1"/>
              <a:t>на</a:t>
            </a:r>
            <a:r>
              <a:rPr lang="en-US" altLang="ru-RU" b="1"/>
              <a:t> 10–15% </a:t>
            </a:r>
            <a:r>
              <a:rPr lang="en-US" altLang="en-US" b="1"/>
              <a:t>ежегодно</a:t>
            </a:r>
            <a:r>
              <a:rPr lang="en-US" altLang="ru-RU" b="1"/>
              <a:t>.</a:t>
            </a:r>
            <a:endParaRPr lang="en-US" altLang="ru-RU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конкуренты</a:t>
            </a:r>
            <a:endParaRPr lang="ru-RU" altLang="en-US"/>
          </a:p>
        </p:txBody>
      </p:sp>
      <p:graphicFrame>
        <p:nvGraphicFramePr>
          <p:cNvPr id="4" name="Замещающее содержимое 3"/>
          <p:cNvGraphicFramePr/>
          <p:nvPr>
            <p:ph idx="1"/>
            <p:custDataLst>
              <p:tags r:id="rId1"/>
            </p:custDataLst>
          </p:nvPr>
        </p:nvGraphicFramePr>
        <p:xfrm>
          <a:off x="647700" y="1383665"/>
          <a:ext cx="11336655" cy="538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8885"/>
                <a:gridCol w="3778885"/>
                <a:gridCol w="3778885"/>
              </a:tblGrid>
              <a:tr h="1049020">
                <a:tc>
                  <a:txBody>
                    <a:bodyPr/>
                    <a:p>
                      <a:pPr algn="ctr"/>
                      <a:r>
                        <a:rPr lang="en-US" altLang="zh-CN" sz="2400" b="0" i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Конкуренты</a:t>
                      </a:r>
                      <a:endParaRPr lang="en-US" altLang="zh-CN" sz="2400" b="0" i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pPr algn="ctr"/>
                      <a:r>
                        <a:rPr lang="en-US" altLang="zh-CN" sz="2400" b="0" i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Преимущества</a:t>
                      </a:r>
                      <a:endParaRPr lang="en-US" altLang="zh-CN" sz="2400" b="0" i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pPr algn="ctr"/>
                      <a:r>
                        <a:rPr lang="en-US" altLang="zh-CN" sz="2400" b="0" i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Недостатки</a:t>
                      </a:r>
                      <a:endParaRPr lang="en-US" altLang="zh-CN" sz="2400" b="0" i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/>
                </a:tc>
              </a:tr>
              <a:tr h="1097280">
                <a:tc>
                  <a:txBody>
                    <a:bodyPr/>
                    <a:p>
                      <a:r>
                        <a:rPr lang="en-US" altLang="zh-CN" sz="2400" b="0" i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Газовые обогреватели</a:t>
                      </a:r>
                      <a:endParaRPr lang="en-US" altLang="zh-CN" sz="2400" b="0" i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r>
                        <a:rPr lang="en-US" altLang="zh-CN" sz="2400" b="0" i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Дешёвые, доступные</a:t>
                      </a:r>
                      <a:endParaRPr lang="en-US" altLang="zh-CN" sz="2400" b="0" i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r>
                        <a:rPr lang="ru-RU" altLang="en-US" sz="24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  <a:sym typeface="+mn-ea"/>
                        </a:rPr>
                        <a:t>Выделяют продукты горения</a:t>
                      </a:r>
                      <a:r>
                        <a:rPr lang="en-US" altLang="zh-CN" sz="2400" b="0" i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, опасны, требуют много топлива</a:t>
                      </a:r>
                      <a:endParaRPr lang="ru-RU" altLang="en-US" sz="2400" b="0" i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/>
                </a:tc>
              </a:tr>
              <a:tr h="109728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2400" b="0" i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Автономные отопители типа </a:t>
                      </a:r>
                      <a:r>
                        <a:rPr lang="en-US" altLang="en-US" sz="2400" b="0" i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WEBASTO</a:t>
                      </a:r>
                      <a:endParaRPr lang="en-US" altLang="en-US" sz="2400" b="0" i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zh-CN" sz="2400" b="0" i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Надежные, удобные</a:t>
                      </a:r>
                      <a:endParaRPr lang="ru-RU" altLang="zh-CN" sz="2400" b="0" i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2400" b="0" i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Большая мощность, большой расход топлива, шумные.</a:t>
                      </a:r>
                      <a:endParaRPr lang="ru-RU" altLang="en-US" sz="2400" b="0" i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/>
                </a:tc>
              </a:tr>
              <a:tr h="1097280">
                <a:tc>
                  <a:txBody>
                    <a:bodyPr/>
                    <a:p>
                      <a:r>
                        <a:rPr lang="en-US" altLang="zh-CN" sz="2400" b="0" i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Аккумуляторные системы</a:t>
                      </a:r>
                      <a:endParaRPr lang="en-US" altLang="zh-CN" sz="2400" b="0" i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r>
                        <a:rPr lang="en-US" altLang="zh-CN" sz="2400" b="0" i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Экологичны, безопасны</a:t>
                      </a:r>
                      <a:endParaRPr lang="en-US" altLang="zh-CN" sz="2400" b="0" i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r>
                        <a:rPr lang="en-US" altLang="zh-CN" sz="2400" b="0" i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Тяжёлые, дорогие, ограниченное время работы</a:t>
                      </a:r>
                      <a:endParaRPr lang="en-US" altLang="zh-CN" sz="2400" b="0" i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/>
                </a:tc>
              </a:tr>
              <a:tr h="1049020">
                <a:tc>
                  <a:txBody>
                    <a:bodyPr/>
                    <a:p>
                      <a:r>
                        <a:rPr lang="en-US" altLang="zh-CN" sz="2400" b="0" i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Наша система</a:t>
                      </a:r>
                      <a:endParaRPr lang="en-US" altLang="zh-CN" sz="2400" b="0" i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r>
                        <a:rPr lang="en-US" altLang="zh-CN" sz="2400" b="0" i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Компактная, экономичная, автономная</a:t>
                      </a:r>
                      <a:endParaRPr lang="en-US" altLang="zh-CN" sz="2400" b="0" i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r>
                        <a:rPr lang="en-US" altLang="zh-CN" sz="2400" b="0" i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Высокая начальная стоимость</a:t>
                      </a:r>
                      <a:endParaRPr lang="en-US" altLang="zh-CN" sz="2400" b="0" i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/>
              <a:t>Предложение</a:t>
            </a:r>
            <a:endParaRPr lang="en-US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92735" y="1853565"/>
            <a:ext cx="10515600" cy="4323715"/>
          </a:xfrm>
        </p:spPr>
        <p:txBody>
          <a:bodyPr>
            <a:normAutofit fontScale="25000"/>
          </a:bodyPr>
          <a:p>
            <a:r>
              <a:rPr lang="ru-RU" altLang="en-US" sz="12000"/>
              <a:t>Нужны</a:t>
            </a:r>
            <a:r>
              <a:rPr lang="en-US" altLang="ru-RU" sz="12000"/>
              <a:t> </a:t>
            </a:r>
            <a:r>
              <a:rPr lang="en-US" altLang="en-US" sz="12000"/>
              <a:t>инвестиции</a:t>
            </a:r>
            <a:r>
              <a:rPr lang="en-US" altLang="ru-RU" sz="12000"/>
              <a:t> </a:t>
            </a:r>
            <a:r>
              <a:rPr lang="en-US" altLang="en-US" sz="12000"/>
              <a:t>в</a:t>
            </a:r>
            <a:r>
              <a:rPr lang="en-US" altLang="ru-RU" sz="12000"/>
              <a:t> </a:t>
            </a:r>
            <a:r>
              <a:rPr lang="en-US" altLang="en-US" sz="12000"/>
              <a:t>размере</a:t>
            </a:r>
            <a:r>
              <a:rPr lang="en-US" altLang="ru-RU" sz="12000"/>
              <a:t> 5 </a:t>
            </a:r>
            <a:r>
              <a:rPr lang="en-US" altLang="en-US" sz="12000"/>
              <a:t>млн</a:t>
            </a:r>
            <a:r>
              <a:rPr lang="en-US" altLang="ru-RU" sz="12000"/>
              <a:t> </a:t>
            </a:r>
            <a:r>
              <a:rPr lang="en-US" altLang="en-US" sz="12000"/>
              <a:t>рублей</a:t>
            </a:r>
            <a:r>
              <a:rPr lang="en-US" altLang="ru-RU" sz="12000"/>
              <a:t> </a:t>
            </a:r>
            <a:r>
              <a:rPr lang="en-US" altLang="en-US" sz="12000"/>
              <a:t>для</a:t>
            </a:r>
            <a:r>
              <a:rPr lang="ru-RU" altLang="en-US" sz="12000"/>
              <a:t> д</a:t>
            </a:r>
            <a:r>
              <a:rPr lang="en-US" altLang="en-US" sz="12000"/>
              <a:t>оведения</a:t>
            </a:r>
            <a:r>
              <a:rPr lang="en-US" altLang="ru-RU" sz="12000"/>
              <a:t> </a:t>
            </a:r>
            <a:r>
              <a:rPr lang="en-US" altLang="en-US" sz="12000"/>
              <a:t>продукта</a:t>
            </a:r>
            <a:r>
              <a:rPr lang="en-US" altLang="ru-RU" sz="12000"/>
              <a:t> </a:t>
            </a:r>
            <a:r>
              <a:rPr lang="en-US" altLang="en-US" sz="12000"/>
              <a:t>до</a:t>
            </a:r>
            <a:r>
              <a:rPr lang="en-US" altLang="ru-RU" sz="12000"/>
              <a:t> </a:t>
            </a:r>
            <a:r>
              <a:rPr lang="en-US" altLang="en-US" sz="12000"/>
              <a:t>готовности</a:t>
            </a:r>
            <a:r>
              <a:rPr lang="en-US" altLang="ru-RU" sz="12000"/>
              <a:t> </a:t>
            </a:r>
            <a:r>
              <a:rPr lang="en-US" altLang="en-US" sz="12000"/>
              <a:t>к</a:t>
            </a:r>
            <a:r>
              <a:rPr lang="en-US" altLang="ru-RU" sz="12000"/>
              <a:t> </a:t>
            </a:r>
            <a:r>
              <a:rPr lang="en-US" altLang="en-US" sz="12000"/>
              <a:t>рынку</a:t>
            </a:r>
            <a:r>
              <a:rPr lang="en-US" altLang="ru-RU" sz="12000"/>
              <a:t>:</a:t>
            </a:r>
            <a:endParaRPr lang="en-US" altLang="ru-RU" sz="12000"/>
          </a:p>
          <a:p>
            <a:r>
              <a:rPr lang="ru-RU" altLang="en-US" sz="9600"/>
              <a:t> -</a:t>
            </a:r>
            <a:r>
              <a:rPr lang="en-US" altLang="en-US" sz="9600"/>
              <a:t>Создание</a:t>
            </a:r>
            <a:r>
              <a:rPr lang="en-US" altLang="ru-RU" sz="9600"/>
              <a:t> </a:t>
            </a:r>
            <a:r>
              <a:rPr lang="en-US" altLang="en-US" sz="9600"/>
              <a:t>законченного</a:t>
            </a:r>
            <a:r>
              <a:rPr lang="en-US" altLang="ru-RU" sz="9600"/>
              <a:t>, </a:t>
            </a:r>
            <a:r>
              <a:rPr lang="en-US" altLang="en-US" sz="9600"/>
              <a:t>эстетичного</a:t>
            </a:r>
            <a:r>
              <a:rPr lang="en-US" altLang="ru-RU" sz="9600"/>
              <a:t> </a:t>
            </a:r>
            <a:r>
              <a:rPr lang="en-US" altLang="en-US" sz="9600"/>
              <a:t>и</a:t>
            </a:r>
            <a:r>
              <a:rPr lang="en-US" altLang="ru-RU" sz="9600"/>
              <a:t> </a:t>
            </a:r>
            <a:r>
              <a:rPr lang="en-US" altLang="en-US" sz="9600"/>
              <a:t>функционального</a:t>
            </a:r>
            <a:r>
              <a:rPr lang="en-US" altLang="ru-RU" sz="9600"/>
              <a:t> </a:t>
            </a:r>
            <a:r>
              <a:rPr lang="en-US" altLang="en-US" sz="9600"/>
              <a:t>дизайна</a:t>
            </a:r>
            <a:r>
              <a:rPr lang="ru-RU" altLang="en-US" sz="9600"/>
              <a:t>,</a:t>
            </a:r>
            <a:r>
              <a:rPr lang="en-US" altLang="ru-RU" sz="9600"/>
              <a:t> </a:t>
            </a:r>
            <a:r>
              <a:rPr lang="en-US" altLang="en-US" sz="9600"/>
              <a:t>обеспечения</a:t>
            </a:r>
            <a:r>
              <a:rPr lang="en-US" altLang="ru-RU" sz="9600"/>
              <a:t> </a:t>
            </a:r>
            <a:r>
              <a:rPr lang="en-US" altLang="en-US" sz="9600"/>
              <a:t>надёжности</a:t>
            </a:r>
            <a:r>
              <a:rPr lang="en-US" altLang="ru-RU" sz="9600"/>
              <a:t> </a:t>
            </a:r>
            <a:r>
              <a:rPr lang="en-US" altLang="en-US" sz="9600"/>
              <a:t>и</a:t>
            </a:r>
            <a:r>
              <a:rPr lang="en-US" altLang="ru-RU" sz="9600"/>
              <a:t> </a:t>
            </a:r>
            <a:r>
              <a:rPr lang="en-US" altLang="en-US" sz="9600"/>
              <a:t>безопасности</a:t>
            </a:r>
            <a:r>
              <a:rPr lang="en-US" altLang="ru-RU" sz="9600"/>
              <a:t> </a:t>
            </a:r>
            <a:r>
              <a:rPr lang="en-US" altLang="en-US" sz="9600"/>
              <a:t>продукта</a:t>
            </a:r>
            <a:r>
              <a:rPr lang="en-US" altLang="ru-RU" sz="9600"/>
              <a:t>.</a:t>
            </a:r>
            <a:endParaRPr lang="en-US" altLang="ru-RU" sz="9600"/>
          </a:p>
          <a:p>
            <a:r>
              <a:rPr lang="ru-RU" altLang="en-US" sz="9600"/>
              <a:t>-</a:t>
            </a:r>
            <a:r>
              <a:rPr lang="en-US" altLang="en-US" sz="9600"/>
              <a:t>Производство</a:t>
            </a:r>
            <a:r>
              <a:rPr lang="en-US" altLang="ru-RU" sz="9600"/>
              <a:t> </a:t>
            </a:r>
            <a:r>
              <a:rPr lang="ru-RU" altLang="en-US" sz="9600"/>
              <a:t>5</a:t>
            </a:r>
            <a:r>
              <a:rPr lang="en-US" altLang="ru-RU" sz="9600"/>
              <a:t>0 </a:t>
            </a:r>
            <a:r>
              <a:rPr lang="en-US" altLang="en-US" sz="9600"/>
              <a:t>единиц</a:t>
            </a:r>
            <a:r>
              <a:rPr lang="en-US" altLang="ru-RU" sz="9600"/>
              <a:t> </a:t>
            </a:r>
            <a:r>
              <a:rPr lang="en-US" altLang="en-US" sz="9600"/>
              <a:t>продукта</a:t>
            </a:r>
            <a:r>
              <a:rPr lang="en-US" altLang="ru-RU" sz="9600"/>
              <a:t> </a:t>
            </a:r>
            <a:r>
              <a:rPr lang="en-US" altLang="en-US" sz="9600"/>
              <a:t>для</a:t>
            </a:r>
            <a:r>
              <a:rPr lang="en-US" altLang="ru-RU" sz="9600"/>
              <a:t> </a:t>
            </a:r>
            <a:r>
              <a:rPr lang="en-US" altLang="en-US" sz="9600"/>
              <a:t>тестирования</a:t>
            </a:r>
            <a:r>
              <a:rPr lang="en-US" altLang="ru-RU" sz="9600"/>
              <a:t> </a:t>
            </a:r>
            <a:r>
              <a:rPr lang="en-US" altLang="en-US" sz="9600"/>
              <a:t>и</a:t>
            </a:r>
            <a:r>
              <a:rPr lang="en-US" altLang="ru-RU" sz="9600"/>
              <a:t> </a:t>
            </a:r>
            <a:r>
              <a:rPr lang="en-US" altLang="en-US" sz="9600"/>
              <a:t>продвижения</a:t>
            </a:r>
            <a:r>
              <a:rPr lang="en-US" altLang="ru-RU" sz="9600"/>
              <a:t>.</a:t>
            </a:r>
            <a:endParaRPr lang="en-US" altLang="ru-RU" sz="9600"/>
          </a:p>
          <a:p>
            <a:r>
              <a:rPr lang="ru-RU" altLang="en-US" sz="9600"/>
              <a:t>-</a:t>
            </a:r>
            <a:r>
              <a:rPr lang="en-US" altLang="en-US" sz="9600"/>
              <a:t>Передача</a:t>
            </a:r>
            <a:r>
              <a:rPr lang="en-US" altLang="ru-RU" sz="9600"/>
              <a:t> </a:t>
            </a:r>
            <a:r>
              <a:rPr lang="en-US" altLang="en-US" sz="9600"/>
              <a:t>устройств</a:t>
            </a:r>
            <a:r>
              <a:rPr lang="en-US" altLang="ru-RU" sz="9600"/>
              <a:t> </a:t>
            </a:r>
            <a:r>
              <a:rPr lang="en-US" altLang="en-US" sz="9600"/>
              <a:t>блогерам</a:t>
            </a:r>
            <a:r>
              <a:rPr lang="en-US" altLang="ru-RU" sz="9600"/>
              <a:t> </a:t>
            </a:r>
            <a:r>
              <a:rPr lang="en-US" altLang="en-US" sz="9600"/>
              <a:t>и</a:t>
            </a:r>
            <a:r>
              <a:rPr lang="en-US" altLang="ru-RU" sz="9600"/>
              <a:t> </a:t>
            </a:r>
            <a:r>
              <a:rPr lang="en-US" altLang="en-US" sz="9600"/>
              <a:t>экспертам</a:t>
            </a:r>
            <a:r>
              <a:rPr lang="en-US" altLang="ru-RU" sz="9600"/>
              <a:t> </a:t>
            </a:r>
            <a:r>
              <a:rPr lang="en-US" altLang="en-US" sz="9600"/>
              <a:t>в</a:t>
            </a:r>
            <a:r>
              <a:rPr lang="en-US" altLang="ru-RU" sz="9600"/>
              <a:t> </a:t>
            </a:r>
            <a:r>
              <a:rPr lang="en-US" altLang="en-US" sz="9600"/>
              <a:t>сфере</a:t>
            </a:r>
            <a:r>
              <a:rPr lang="en-US" altLang="ru-RU" sz="9600"/>
              <a:t> </a:t>
            </a:r>
            <a:r>
              <a:rPr lang="en-US" altLang="en-US" sz="9600"/>
              <a:t>туризма</a:t>
            </a:r>
            <a:r>
              <a:rPr lang="en-US" altLang="ru-RU" sz="9600"/>
              <a:t>, outdoor </a:t>
            </a:r>
            <a:r>
              <a:rPr lang="en-US" altLang="en-US" sz="9600"/>
              <a:t>и</a:t>
            </a:r>
            <a:r>
              <a:rPr lang="en-US" altLang="ru-RU" sz="9600"/>
              <a:t> </a:t>
            </a:r>
            <a:r>
              <a:rPr lang="en-US" altLang="en-US" sz="9600"/>
              <a:t>технологий</a:t>
            </a:r>
            <a:r>
              <a:rPr lang="en-US" altLang="ru-RU" sz="9600"/>
              <a:t> </a:t>
            </a:r>
            <a:r>
              <a:rPr lang="en-US" altLang="en-US" sz="9600"/>
              <a:t>для</a:t>
            </a:r>
            <a:r>
              <a:rPr lang="en-US" altLang="ru-RU" sz="9600"/>
              <a:t> </a:t>
            </a:r>
            <a:r>
              <a:rPr lang="en-US" altLang="en-US" sz="9600"/>
              <a:t>создания</a:t>
            </a:r>
            <a:r>
              <a:rPr lang="en-US" altLang="ru-RU" sz="9600"/>
              <a:t> </a:t>
            </a:r>
            <a:r>
              <a:rPr lang="en-US" altLang="en-US" sz="9600"/>
              <a:t>контента</a:t>
            </a:r>
            <a:r>
              <a:rPr lang="en-US" altLang="ru-RU" sz="9600"/>
              <a:t> </a:t>
            </a:r>
            <a:r>
              <a:rPr lang="en-US" altLang="en-US" sz="9600"/>
              <a:t>и</a:t>
            </a:r>
            <a:r>
              <a:rPr lang="en-US" altLang="ru-RU" sz="9600"/>
              <a:t> </a:t>
            </a:r>
            <a:r>
              <a:rPr lang="en-US" altLang="en-US" sz="9600"/>
              <a:t>рекламы</a:t>
            </a:r>
            <a:r>
              <a:rPr lang="en-US" altLang="ru-RU" sz="9600"/>
              <a:t>.</a:t>
            </a:r>
            <a:endParaRPr lang="en-US" altLang="ru-RU" sz="9600"/>
          </a:p>
          <a:p>
            <a:r>
              <a:rPr lang="ru-RU" altLang="en-US" sz="9600"/>
              <a:t>-</a:t>
            </a:r>
            <a:r>
              <a:rPr lang="en-US" altLang="en-US" sz="9600"/>
              <a:t>Организация</a:t>
            </a:r>
            <a:r>
              <a:rPr lang="en-US" altLang="ru-RU" sz="9600"/>
              <a:t> </a:t>
            </a:r>
            <a:r>
              <a:rPr lang="en-US" altLang="en-US" sz="9600"/>
              <a:t>продаж</a:t>
            </a:r>
            <a:r>
              <a:rPr lang="en-US" altLang="ru-RU" sz="9600"/>
              <a:t> </a:t>
            </a:r>
            <a:r>
              <a:rPr lang="en-US" altLang="en-US" sz="9600"/>
              <a:t>через</a:t>
            </a:r>
            <a:r>
              <a:rPr lang="en-US" altLang="ru-RU" sz="9600"/>
              <a:t> </a:t>
            </a:r>
            <a:r>
              <a:rPr lang="en-US" altLang="en-US" sz="9600"/>
              <a:t>онлайн</a:t>
            </a:r>
            <a:r>
              <a:rPr lang="en-US" altLang="ru-RU" sz="9600"/>
              <a:t>-</a:t>
            </a:r>
            <a:r>
              <a:rPr lang="en-US" altLang="en-US" sz="9600"/>
              <a:t>платформы</a:t>
            </a:r>
            <a:r>
              <a:rPr lang="en-US" altLang="ru-RU" sz="9600"/>
              <a:t> (Wildberries, Ozon, </a:t>
            </a:r>
            <a:r>
              <a:rPr lang="en-US" altLang="en-US" sz="9600"/>
              <a:t>собственный</a:t>
            </a:r>
            <a:r>
              <a:rPr lang="en-US" altLang="ru-RU" sz="9600"/>
              <a:t> </a:t>
            </a:r>
            <a:r>
              <a:rPr lang="en-US" altLang="en-US" sz="9600"/>
              <a:t>сайт</a:t>
            </a:r>
            <a:r>
              <a:rPr lang="en-US" altLang="ru-RU" sz="9600"/>
              <a:t>) </a:t>
            </a:r>
            <a:r>
              <a:rPr lang="en-US" altLang="en-US" sz="9600"/>
              <a:t>и</a:t>
            </a:r>
            <a:r>
              <a:rPr lang="en-US" altLang="ru-RU" sz="9600"/>
              <a:t> </a:t>
            </a:r>
            <a:r>
              <a:rPr lang="en-US" altLang="en-US" sz="9600"/>
              <a:t>партнёрские</a:t>
            </a:r>
            <a:r>
              <a:rPr lang="en-US" altLang="ru-RU" sz="9600"/>
              <a:t> </a:t>
            </a:r>
            <a:r>
              <a:rPr lang="en-US" altLang="en-US" sz="9600"/>
              <a:t>сети</a:t>
            </a:r>
            <a:r>
              <a:rPr lang="en-US" altLang="ru-RU" sz="9600"/>
              <a:t>.</a:t>
            </a:r>
            <a:endParaRPr lang="en-US" altLang="ru-RU" sz="9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>
                <a:sym typeface="+mn-ea"/>
              </a:rPr>
              <a:t>Точка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А</a:t>
            </a:r>
            <a:r>
              <a:rPr lang="en-US" altLang="ru-RU">
                <a:sym typeface="+mn-ea"/>
              </a:rPr>
              <a:t> (</a:t>
            </a:r>
            <a:r>
              <a:rPr lang="en-US" altLang="en-US">
                <a:sym typeface="+mn-ea"/>
              </a:rPr>
              <a:t>текущее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состояние</a:t>
            </a:r>
            <a:r>
              <a:rPr lang="en-US" altLang="ru-RU">
                <a:sym typeface="+mn-ea"/>
              </a:rPr>
              <a:t>):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Продукт</a:t>
            </a:r>
            <a:r>
              <a:rPr lang="en-US" altLang="ru-RU"/>
              <a:t>: </a:t>
            </a:r>
            <a:r>
              <a:rPr lang="en-US" altLang="en-US"/>
              <a:t>Готовый</a:t>
            </a:r>
            <a:r>
              <a:rPr lang="en-US" altLang="ru-RU"/>
              <a:t> </a:t>
            </a:r>
            <a:r>
              <a:rPr lang="en-US" altLang="en-US"/>
              <a:t>черновой</a:t>
            </a:r>
            <a:r>
              <a:rPr lang="en-US" altLang="ru-RU"/>
              <a:t> </a:t>
            </a:r>
            <a:r>
              <a:rPr lang="en-US" altLang="en-US"/>
              <a:t>прототип</a:t>
            </a:r>
            <a:r>
              <a:rPr lang="en-US" altLang="ru-RU"/>
              <a:t>, </a:t>
            </a:r>
            <a:r>
              <a:rPr lang="en-US" altLang="en-US"/>
              <a:t>созданный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домашних</a:t>
            </a:r>
            <a:r>
              <a:rPr lang="en-US" altLang="ru-RU"/>
              <a:t> </a:t>
            </a:r>
            <a:r>
              <a:rPr lang="en-US" altLang="en-US"/>
              <a:t>условиях</a:t>
            </a:r>
            <a:r>
              <a:rPr lang="en-US" altLang="ru-RU"/>
              <a:t>.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Клиенты</a:t>
            </a:r>
            <a:r>
              <a:rPr lang="en-US" altLang="ru-RU"/>
              <a:t>: </a:t>
            </a:r>
            <a:r>
              <a:rPr lang="en-US" altLang="en-US"/>
              <a:t>Пока</a:t>
            </a:r>
            <a:r>
              <a:rPr lang="en-US" altLang="ru-RU"/>
              <a:t> </a:t>
            </a:r>
            <a:r>
              <a:rPr lang="en-US" altLang="en-US"/>
              <a:t>нет</a:t>
            </a:r>
            <a:r>
              <a:rPr lang="en-US" altLang="ru-RU"/>
              <a:t> </a:t>
            </a:r>
            <a:r>
              <a:rPr lang="en-US" altLang="en-US"/>
              <a:t>коммерческих</a:t>
            </a:r>
            <a:r>
              <a:rPr lang="en-US" altLang="ru-RU"/>
              <a:t> </a:t>
            </a:r>
            <a:r>
              <a:rPr lang="en-US" altLang="en-US"/>
              <a:t>продаж</a:t>
            </a:r>
            <a:r>
              <a:rPr lang="en-US" altLang="ru-RU"/>
              <a:t>, </a:t>
            </a:r>
            <a:r>
              <a:rPr lang="en-US" altLang="en-US"/>
              <a:t>но</a:t>
            </a:r>
            <a:r>
              <a:rPr lang="en-US" altLang="ru-RU"/>
              <a:t> </a:t>
            </a:r>
            <a:r>
              <a:rPr lang="en-US" altLang="en-US"/>
              <a:t>есть</a:t>
            </a:r>
            <a:r>
              <a:rPr lang="en-US" altLang="ru-RU"/>
              <a:t> </a:t>
            </a:r>
            <a:r>
              <a:rPr lang="ru-RU" altLang="en-US"/>
              <a:t>заинтересованность от потенциальных покупателей на </a:t>
            </a:r>
            <a:r>
              <a:rPr lang="en-US" altLang="en-US"/>
              <a:t>Avito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Ресурсы</a:t>
            </a:r>
            <a:r>
              <a:rPr lang="en-US" altLang="ru-RU"/>
              <a:t>: </a:t>
            </a:r>
            <a:r>
              <a:rPr lang="en-US" altLang="en-US"/>
              <a:t>Ограниченные</a:t>
            </a:r>
            <a:r>
              <a:rPr lang="en-US" altLang="ru-RU"/>
              <a:t> – </a:t>
            </a:r>
            <a:r>
              <a:rPr lang="en-US" altLang="en-US"/>
              <a:t>нет</a:t>
            </a:r>
            <a:r>
              <a:rPr lang="en-US" altLang="ru-RU"/>
              <a:t> </a:t>
            </a:r>
            <a:r>
              <a:rPr lang="en-US" altLang="en-US"/>
              <a:t>средств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доработки</a:t>
            </a:r>
            <a:r>
              <a:rPr lang="en-US" altLang="ru-RU"/>
              <a:t> </a:t>
            </a:r>
            <a:r>
              <a:rPr lang="en-US" altLang="en-US"/>
              <a:t>прототипа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продвижения</a:t>
            </a:r>
            <a:r>
              <a:rPr lang="en-US" altLang="ru-RU"/>
              <a:t>.</a:t>
            </a:r>
            <a:endParaRPr lang="en-US" alt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/>
              <a:t>Точка</a:t>
            </a:r>
            <a:r>
              <a:rPr lang="en-US" altLang="ru-RU"/>
              <a:t> </a:t>
            </a:r>
            <a:r>
              <a:rPr lang="en-US" altLang="en-US"/>
              <a:t>Б</a:t>
            </a:r>
            <a:r>
              <a:rPr lang="en-US" altLang="ru-RU"/>
              <a:t> (</a:t>
            </a:r>
            <a:r>
              <a:rPr lang="en-US" altLang="en-US"/>
              <a:t>цель</a:t>
            </a:r>
            <a:r>
              <a:rPr lang="en-US" altLang="ru-RU"/>
              <a:t> </a:t>
            </a:r>
            <a:r>
              <a:rPr lang="en-US" altLang="en-US"/>
              <a:t>через</a:t>
            </a:r>
            <a:r>
              <a:rPr lang="en-US" altLang="ru-RU"/>
              <a:t> 2 </a:t>
            </a:r>
            <a:r>
              <a:rPr lang="en-US" altLang="en-US"/>
              <a:t>месяца</a:t>
            </a:r>
            <a:r>
              <a:rPr lang="en-US" altLang="ru-RU"/>
              <a:t>):</a:t>
            </a:r>
            <a:endParaRPr lang="en-US" altLang="ru-RU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 altLang="en-US"/>
              <a:t>Цель</a:t>
            </a:r>
            <a:r>
              <a:rPr lang="en-US" altLang="ru-RU"/>
              <a:t>: </a:t>
            </a:r>
            <a:r>
              <a:rPr lang="en-US" altLang="en-US"/>
              <a:t>Найти</a:t>
            </a:r>
            <a:r>
              <a:rPr lang="en-US" altLang="ru-RU"/>
              <a:t> </a:t>
            </a:r>
            <a:r>
              <a:rPr lang="en-US" altLang="en-US"/>
              <a:t>инвестора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доработки</a:t>
            </a:r>
            <a:r>
              <a:rPr lang="en-US" altLang="ru-RU"/>
              <a:t> </a:t>
            </a:r>
            <a:r>
              <a:rPr lang="en-US" altLang="en-US"/>
              <a:t>прототипа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запуска</a:t>
            </a:r>
            <a:r>
              <a:rPr lang="en-US" altLang="ru-RU"/>
              <a:t> </a:t>
            </a:r>
            <a:r>
              <a:rPr lang="en-US" altLang="en-US"/>
              <a:t>продукта</a:t>
            </a:r>
            <a:r>
              <a:rPr lang="en-US" altLang="ru-RU"/>
              <a:t> </a:t>
            </a:r>
            <a:r>
              <a:rPr lang="en-US" altLang="en-US"/>
              <a:t>на</a:t>
            </a:r>
            <a:r>
              <a:rPr lang="en-US" altLang="ru-RU"/>
              <a:t> </a:t>
            </a:r>
            <a:r>
              <a:rPr lang="en-US" altLang="en-US"/>
              <a:t>рынок</a:t>
            </a:r>
            <a:r>
              <a:rPr lang="en-US" altLang="ru-RU"/>
              <a:t>.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Результат</a:t>
            </a:r>
            <a:r>
              <a:rPr lang="en-US" altLang="ru-RU"/>
              <a:t>: </a:t>
            </a:r>
            <a:r>
              <a:rPr lang="en-US" altLang="en-US"/>
              <a:t>Заключение</a:t>
            </a:r>
            <a:r>
              <a:rPr lang="en-US" altLang="ru-RU"/>
              <a:t> </a:t>
            </a:r>
            <a:r>
              <a:rPr lang="en-US" altLang="en-US"/>
              <a:t>инвестиционного</a:t>
            </a:r>
            <a:r>
              <a:rPr lang="en-US" altLang="ru-RU"/>
              <a:t> </a:t>
            </a:r>
            <a:r>
              <a:rPr lang="en-US" altLang="en-US"/>
              <a:t>соглашения</a:t>
            </a:r>
            <a:r>
              <a:rPr lang="en-US" altLang="ru-RU"/>
              <a:t> </a:t>
            </a:r>
            <a:r>
              <a:rPr lang="en-US" altLang="en-US"/>
              <a:t>на</a:t>
            </a:r>
            <a:r>
              <a:rPr lang="en-US" altLang="ru-RU"/>
              <a:t> </a:t>
            </a:r>
            <a:r>
              <a:rPr lang="en-US" altLang="en-US"/>
              <a:t>сумму</a:t>
            </a:r>
            <a:r>
              <a:rPr lang="en-US" altLang="ru-RU"/>
              <a:t> 5 </a:t>
            </a:r>
            <a:r>
              <a:rPr lang="en-US" altLang="en-US"/>
              <a:t>млн</a:t>
            </a:r>
            <a:r>
              <a:rPr lang="en-US" altLang="ru-RU"/>
              <a:t> </a:t>
            </a:r>
            <a:r>
              <a:rPr lang="en-US" altLang="en-US"/>
              <a:t>рублей</a:t>
            </a:r>
            <a:r>
              <a:rPr lang="en-US" altLang="ru-RU"/>
              <a:t>.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Достижения</a:t>
            </a:r>
            <a:r>
              <a:rPr lang="en-US" altLang="ru-RU"/>
              <a:t> </a:t>
            </a:r>
            <a:r>
              <a:rPr lang="en-US" altLang="en-US"/>
              <a:t>к</a:t>
            </a:r>
            <a:r>
              <a:rPr lang="en-US" altLang="ru-RU"/>
              <a:t> </a:t>
            </a:r>
            <a:r>
              <a:rPr lang="en-US" altLang="en-US"/>
              <a:t>этому</a:t>
            </a:r>
            <a:r>
              <a:rPr lang="en-US" altLang="ru-RU"/>
              <a:t> </a:t>
            </a:r>
            <a:r>
              <a:rPr lang="en-US" altLang="en-US"/>
              <a:t>моменту</a:t>
            </a:r>
            <a:r>
              <a:rPr lang="en-US" altLang="ru-RU"/>
              <a:t>:</a:t>
            </a:r>
            <a:endParaRPr lang="en-US" altLang="ru-RU"/>
          </a:p>
          <a:p>
            <a:r>
              <a:rPr lang="en-US" altLang="en-US"/>
              <a:t>Чёткий</a:t>
            </a:r>
            <a:r>
              <a:rPr lang="en-US" altLang="ru-RU"/>
              <a:t> </a:t>
            </a:r>
            <a:r>
              <a:rPr lang="en-US" altLang="en-US"/>
              <a:t>план</a:t>
            </a:r>
            <a:r>
              <a:rPr lang="en-US" altLang="ru-RU"/>
              <a:t> </a:t>
            </a:r>
            <a:r>
              <a:rPr lang="en-US" altLang="en-US"/>
              <a:t>использования</a:t>
            </a:r>
            <a:r>
              <a:rPr lang="en-US" altLang="ru-RU"/>
              <a:t> </a:t>
            </a:r>
            <a:r>
              <a:rPr lang="en-US" altLang="en-US"/>
              <a:t>инвестиций</a:t>
            </a:r>
            <a:r>
              <a:rPr lang="en-US" altLang="ru-RU"/>
              <a:t> (</a:t>
            </a:r>
            <a:r>
              <a:rPr lang="en-US" altLang="en-US"/>
              <a:t>доработка</a:t>
            </a:r>
            <a:r>
              <a:rPr lang="en-US" altLang="ru-RU"/>
              <a:t> </a:t>
            </a:r>
            <a:r>
              <a:rPr lang="en-US" altLang="en-US"/>
              <a:t>прототипа</a:t>
            </a:r>
            <a:r>
              <a:rPr lang="en-US" altLang="ru-RU"/>
              <a:t>, </a:t>
            </a:r>
            <a:r>
              <a:rPr lang="en-US" altLang="en-US"/>
              <a:t>производство</a:t>
            </a:r>
            <a:r>
              <a:rPr lang="en-US" altLang="ru-RU"/>
              <a:t> </a:t>
            </a:r>
            <a:r>
              <a:rPr lang="en-US" altLang="en-US"/>
              <a:t>первой</a:t>
            </a:r>
            <a:r>
              <a:rPr lang="en-US" altLang="ru-RU"/>
              <a:t> </a:t>
            </a:r>
            <a:r>
              <a:rPr lang="en-US" altLang="en-US"/>
              <a:t>партии</a:t>
            </a:r>
            <a:r>
              <a:rPr lang="en-US" altLang="ru-RU"/>
              <a:t>, </a:t>
            </a:r>
            <a:r>
              <a:rPr lang="en-US" altLang="en-US"/>
              <a:t>продвижение</a:t>
            </a:r>
            <a:r>
              <a:rPr lang="en-US" altLang="ru-RU"/>
              <a:t>).</a:t>
            </a:r>
            <a:endParaRPr lang="en-US" alt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/>
              <a:t>План</a:t>
            </a:r>
            <a:r>
              <a:rPr lang="en-US" altLang="ru-RU"/>
              <a:t> </a:t>
            </a:r>
            <a:r>
              <a:rPr lang="en-US" altLang="en-US"/>
              <a:t>как</a:t>
            </a:r>
            <a:r>
              <a:rPr lang="en-US" altLang="ru-RU"/>
              <a:t> </a:t>
            </a:r>
            <a:r>
              <a:rPr lang="en-US" altLang="en-US"/>
              <a:t>прийти</a:t>
            </a:r>
            <a:r>
              <a:rPr lang="en-US" altLang="ru-RU"/>
              <a:t> </a:t>
            </a:r>
            <a:r>
              <a:rPr lang="en-US" altLang="en-US"/>
              <a:t>к</a:t>
            </a:r>
            <a:r>
              <a:rPr lang="en-US" altLang="ru-RU"/>
              <a:t> </a:t>
            </a:r>
            <a:r>
              <a:rPr lang="en-US" altLang="en-US"/>
              <a:t>точке</a:t>
            </a:r>
            <a:r>
              <a:rPr lang="en-US" altLang="ru-RU"/>
              <a:t> </a:t>
            </a:r>
            <a:r>
              <a:rPr lang="en-US" altLang="en-US"/>
              <a:t>Б</a:t>
            </a:r>
            <a:endParaRPr lang="en-US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p>
            <a:r>
              <a:rPr lang="en-US" altLang="en-US" sz="2400"/>
              <a:t>Подготовка</a:t>
            </a:r>
            <a:r>
              <a:rPr lang="en-US" altLang="ru-RU" sz="2400"/>
              <a:t> </a:t>
            </a:r>
            <a:r>
              <a:rPr lang="en-US" altLang="en-US" sz="2400"/>
              <a:t>к</a:t>
            </a:r>
            <a:r>
              <a:rPr lang="en-US" altLang="ru-RU" sz="2400"/>
              <a:t> </a:t>
            </a:r>
            <a:r>
              <a:rPr lang="en-US" altLang="en-US" sz="2400"/>
              <a:t>переговорам</a:t>
            </a:r>
            <a:r>
              <a:rPr lang="en-US" altLang="ru-RU" sz="2400"/>
              <a:t> </a:t>
            </a:r>
            <a:r>
              <a:rPr lang="en-US" altLang="en-US" sz="2400"/>
              <a:t>с</a:t>
            </a:r>
            <a:r>
              <a:rPr lang="en-US" altLang="ru-RU" sz="2400"/>
              <a:t> </a:t>
            </a:r>
            <a:r>
              <a:rPr lang="en-US" altLang="en-US" sz="2400"/>
              <a:t>инвесторами</a:t>
            </a:r>
            <a:r>
              <a:rPr lang="en-US" altLang="ru-RU" sz="2400"/>
              <a:t>:</a:t>
            </a:r>
            <a:endParaRPr lang="en-US" altLang="ru-RU" sz="2400"/>
          </a:p>
          <a:p>
            <a:r>
              <a:rPr lang="en-US" altLang="en-US" sz="2400"/>
              <a:t>Разработка</a:t>
            </a:r>
            <a:r>
              <a:rPr lang="en-US" altLang="ru-RU" sz="2400"/>
              <a:t> </a:t>
            </a:r>
            <a:r>
              <a:rPr lang="en-US" altLang="en-US" sz="2400"/>
              <a:t>финансовой</a:t>
            </a:r>
            <a:r>
              <a:rPr lang="en-US" altLang="ru-RU" sz="2400"/>
              <a:t> </a:t>
            </a:r>
            <a:r>
              <a:rPr lang="en-US" altLang="en-US" sz="2400"/>
              <a:t>модели</a:t>
            </a:r>
            <a:r>
              <a:rPr lang="en-US" altLang="ru-RU" sz="2400"/>
              <a:t> (</a:t>
            </a:r>
            <a:r>
              <a:rPr lang="en-US" altLang="en-US" sz="2400"/>
              <a:t>расчёты</a:t>
            </a:r>
            <a:r>
              <a:rPr lang="en-US" altLang="ru-RU" sz="2400"/>
              <a:t> </a:t>
            </a:r>
            <a:r>
              <a:rPr lang="en-US" altLang="en-US" sz="2400"/>
              <a:t>окупаемости</a:t>
            </a:r>
            <a:r>
              <a:rPr lang="en-US" altLang="ru-RU" sz="2400"/>
              <a:t>, </a:t>
            </a:r>
            <a:r>
              <a:rPr lang="en-US" altLang="en-US" sz="2400"/>
              <a:t>прогнозы</a:t>
            </a:r>
            <a:r>
              <a:rPr lang="en-US" altLang="ru-RU" sz="2400"/>
              <a:t> </a:t>
            </a:r>
            <a:r>
              <a:rPr lang="en-US" altLang="en-US" sz="2400"/>
              <a:t>выручки</a:t>
            </a:r>
            <a:r>
              <a:rPr lang="en-US" altLang="ru-RU" sz="2400"/>
              <a:t>).</a:t>
            </a:r>
            <a:endParaRPr lang="en-US" altLang="ru-RU" sz="2400"/>
          </a:p>
          <a:p>
            <a:r>
              <a:rPr lang="en-US" altLang="en-US" sz="2400"/>
              <a:t>Подготовка</a:t>
            </a:r>
            <a:r>
              <a:rPr lang="en-US" altLang="ru-RU" sz="2400"/>
              <a:t> </a:t>
            </a:r>
            <a:r>
              <a:rPr lang="en-US" altLang="en-US" sz="2400"/>
              <a:t>инвестиционного</a:t>
            </a:r>
            <a:r>
              <a:rPr lang="en-US" altLang="ru-RU" sz="2400"/>
              <a:t> </a:t>
            </a:r>
            <a:r>
              <a:rPr lang="en-US" altLang="en-US" sz="2400"/>
              <a:t>предложения</a:t>
            </a:r>
            <a:r>
              <a:rPr lang="en-US" altLang="ru-RU" sz="2400"/>
              <a:t> (</a:t>
            </a:r>
            <a:r>
              <a:rPr lang="en-US" altLang="en-US" sz="2400"/>
              <a:t>доля</a:t>
            </a:r>
            <a:r>
              <a:rPr lang="en-US" altLang="ru-RU" sz="2400"/>
              <a:t>, </a:t>
            </a:r>
            <a:r>
              <a:rPr lang="en-US" altLang="en-US" sz="2400"/>
              <a:t>условия</a:t>
            </a:r>
            <a:r>
              <a:rPr lang="en-US" altLang="ru-RU" sz="2400"/>
              <a:t>, </a:t>
            </a:r>
            <a:r>
              <a:rPr lang="en-US" altLang="en-US" sz="2400"/>
              <a:t>план</a:t>
            </a:r>
            <a:r>
              <a:rPr lang="en-US" altLang="ru-RU" sz="2400"/>
              <a:t> </a:t>
            </a:r>
            <a:r>
              <a:rPr lang="en-US" altLang="en-US" sz="2400"/>
              <a:t>использования</a:t>
            </a:r>
            <a:r>
              <a:rPr lang="en-US" altLang="ru-RU" sz="2400"/>
              <a:t> </a:t>
            </a:r>
            <a:r>
              <a:rPr lang="en-US" altLang="en-US" sz="2400"/>
              <a:t>средств</a:t>
            </a:r>
            <a:r>
              <a:rPr lang="en-US" altLang="ru-RU" sz="2400"/>
              <a:t>).</a:t>
            </a:r>
            <a:endParaRPr lang="en-US" altLang="ru-RU" sz="2400"/>
          </a:p>
          <a:p>
            <a:r>
              <a:rPr lang="en-US" altLang="en-US" sz="2400"/>
              <a:t>Презентация</a:t>
            </a:r>
            <a:r>
              <a:rPr lang="en-US" altLang="ru-RU" sz="2400"/>
              <a:t> </a:t>
            </a:r>
            <a:r>
              <a:rPr lang="en-US" altLang="en-US" sz="2400"/>
              <a:t>проекта</a:t>
            </a:r>
            <a:r>
              <a:rPr lang="en-US" altLang="ru-RU" sz="2400"/>
              <a:t>:</a:t>
            </a:r>
            <a:endParaRPr lang="en-US" altLang="ru-RU" sz="2400"/>
          </a:p>
          <a:p>
            <a:r>
              <a:rPr lang="en-US" altLang="en-US" sz="2400"/>
              <a:t>Участие</a:t>
            </a:r>
            <a:r>
              <a:rPr lang="en-US" altLang="ru-RU" sz="2400"/>
              <a:t> </a:t>
            </a:r>
            <a:r>
              <a:rPr lang="en-US" altLang="en-US" sz="2400"/>
              <a:t>в</a:t>
            </a:r>
            <a:r>
              <a:rPr lang="en-US" altLang="ru-RU" sz="2400"/>
              <a:t> </a:t>
            </a:r>
            <a:r>
              <a:rPr lang="en-US" altLang="en-US" sz="2400"/>
              <a:t>демо</a:t>
            </a:r>
            <a:r>
              <a:rPr lang="en-US" altLang="ru-RU" sz="2400"/>
              <a:t>-</a:t>
            </a:r>
            <a:r>
              <a:rPr lang="en-US" altLang="en-US" sz="2400"/>
              <a:t>днях</a:t>
            </a:r>
            <a:r>
              <a:rPr lang="en-US" altLang="ru-RU" sz="2400"/>
              <a:t> </a:t>
            </a:r>
            <a:r>
              <a:rPr lang="en-US" altLang="en-US" sz="2400"/>
              <a:t>и</a:t>
            </a:r>
            <a:r>
              <a:rPr lang="en-US" altLang="ru-RU" sz="2400"/>
              <a:t> </a:t>
            </a:r>
            <a:r>
              <a:rPr lang="en-US" altLang="en-US" sz="2400"/>
              <a:t>питч</a:t>
            </a:r>
            <a:r>
              <a:rPr lang="en-US" altLang="ru-RU" sz="2400"/>
              <a:t>-</a:t>
            </a:r>
            <a:r>
              <a:rPr lang="en-US" altLang="en-US" sz="2400"/>
              <a:t>сессиях</a:t>
            </a:r>
            <a:r>
              <a:rPr lang="en-US" altLang="ru-RU" sz="2400"/>
              <a:t> </a:t>
            </a:r>
            <a:r>
              <a:rPr lang="en-US" altLang="en-US" sz="2400"/>
              <a:t>в</a:t>
            </a:r>
            <a:r>
              <a:rPr lang="en-US" altLang="ru-RU" sz="2400"/>
              <a:t> </a:t>
            </a:r>
            <a:r>
              <a:rPr lang="en-US" altLang="en-US" sz="2400"/>
              <a:t>рамках</a:t>
            </a:r>
            <a:r>
              <a:rPr lang="en-US" altLang="ru-RU" sz="2400"/>
              <a:t> </a:t>
            </a:r>
            <a:r>
              <a:rPr lang="en-US" altLang="en-US" sz="2400"/>
              <a:t>акселератора</a:t>
            </a:r>
            <a:r>
              <a:rPr lang="en-US" altLang="ru-RU" sz="2400"/>
              <a:t> </a:t>
            </a:r>
            <a:r>
              <a:rPr lang="en-US" altLang="en-US" sz="2400"/>
              <a:t>Сколково</a:t>
            </a:r>
            <a:r>
              <a:rPr lang="en-US" altLang="ru-RU" sz="2400"/>
              <a:t>.</a:t>
            </a:r>
            <a:endParaRPr lang="en-US" altLang="ru-RU" sz="2400"/>
          </a:p>
          <a:p>
            <a:r>
              <a:rPr lang="en-US" altLang="en-US" sz="2400"/>
              <a:t>Проведение</a:t>
            </a:r>
            <a:r>
              <a:rPr lang="en-US" altLang="ru-RU" sz="2400"/>
              <a:t> </a:t>
            </a:r>
            <a:r>
              <a:rPr lang="en-US" altLang="en-US" sz="2400"/>
              <a:t>индивидуальных</a:t>
            </a:r>
            <a:r>
              <a:rPr lang="en-US" altLang="ru-RU" sz="2400"/>
              <a:t> </a:t>
            </a:r>
            <a:r>
              <a:rPr lang="en-US" altLang="en-US" sz="2400"/>
              <a:t>встреч</a:t>
            </a:r>
            <a:r>
              <a:rPr lang="en-US" altLang="ru-RU" sz="2400"/>
              <a:t> </a:t>
            </a:r>
            <a:r>
              <a:rPr lang="en-US" altLang="en-US" sz="2400"/>
              <a:t>с</a:t>
            </a:r>
            <a:r>
              <a:rPr lang="en-US" altLang="ru-RU" sz="2400"/>
              <a:t> </a:t>
            </a:r>
            <a:r>
              <a:rPr lang="en-US" altLang="en-US" sz="2400"/>
              <a:t>потенциальными</a:t>
            </a:r>
            <a:r>
              <a:rPr lang="en-US" altLang="ru-RU" sz="2400"/>
              <a:t> </a:t>
            </a:r>
            <a:r>
              <a:rPr lang="en-US" altLang="en-US" sz="2400"/>
              <a:t>инвесторами</a:t>
            </a:r>
            <a:r>
              <a:rPr lang="en-US" altLang="ru-RU" sz="2400"/>
              <a:t>.</a:t>
            </a:r>
            <a:endParaRPr lang="en-US" altLang="ru-RU" sz="2400"/>
          </a:p>
          <a:p>
            <a:r>
              <a:rPr lang="en-US" altLang="en-US" sz="2400"/>
              <a:t>Заключение</a:t>
            </a:r>
            <a:r>
              <a:rPr lang="en-US" altLang="ru-RU" sz="2400"/>
              <a:t> </a:t>
            </a:r>
            <a:r>
              <a:rPr lang="en-US" altLang="en-US" sz="2400"/>
              <a:t>сделки</a:t>
            </a:r>
            <a:r>
              <a:rPr lang="en-US" altLang="ru-RU" sz="2400"/>
              <a:t>:</a:t>
            </a:r>
            <a:endParaRPr lang="en-US" altLang="ru-RU" sz="2400"/>
          </a:p>
          <a:p>
            <a:r>
              <a:rPr lang="en-US" altLang="en-US" sz="2400"/>
              <a:t>Переговоры</a:t>
            </a:r>
            <a:r>
              <a:rPr lang="en-US" altLang="ru-RU" sz="2400"/>
              <a:t> </a:t>
            </a:r>
            <a:r>
              <a:rPr lang="en-US" altLang="en-US" sz="2400"/>
              <a:t>с</a:t>
            </a:r>
            <a:r>
              <a:rPr lang="en-US" altLang="ru-RU" sz="2400"/>
              <a:t> </a:t>
            </a:r>
            <a:r>
              <a:rPr lang="en-US" altLang="en-US" sz="2400"/>
              <a:t>инвесторами</a:t>
            </a:r>
            <a:r>
              <a:rPr lang="en-US" altLang="ru-RU" sz="2400"/>
              <a:t>, </a:t>
            </a:r>
            <a:r>
              <a:rPr lang="en-US" altLang="en-US" sz="2400"/>
              <a:t>согласование</a:t>
            </a:r>
            <a:r>
              <a:rPr lang="en-US" altLang="ru-RU" sz="2400"/>
              <a:t> </a:t>
            </a:r>
            <a:r>
              <a:rPr lang="en-US" altLang="en-US" sz="2400"/>
              <a:t>условий</a:t>
            </a:r>
            <a:r>
              <a:rPr lang="en-US" altLang="ru-RU" sz="2400"/>
              <a:t>.</a:t>
            </a:r>
            <a:endParaRPr lang="en-US" altLang="ru-RU" sz="2400"/>
          </a:p>
          <a:p>
            <a:r>
              <a:rPr lang="en-US" altLang="en-US" sz="2400"/>
              <a:t>Подписание</a:t>
            </a:r>
            <a:r>
              <a:rPr lang="en-US" altLang="ru-RU" sz="2400"/>
              <a:t> </a:t>
            </a:r>
            <a:r>
              <a:rPr lang="en-US" altLang="en-US" sz="2400"/>
              <a:t>инвестиционного</a:t>
            </a:r>
            <a:r>
              <a:rPr lang="en-US" altLang="ru-RU" sz="2400"/>
              <a:t> </a:t>
            </a:r>
            <a:r>
              <a:rPr lang="en-US" altLang="en-US" sz="2400"/>
              <a:t>соглашения</a:t>
            </a:r>
            <a:r>
              <a:rPr lang="en-US" altLang="ru-RU"/>
              <a:t>.</a:t>
            </a:r>
            <a:endParaRPr lang="en-US" altLang="ru-RU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892*405"/>
  <p:tag name="TABLE_ENDDRAG_RECT" val="51*108*892*40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3096</Words>
  <Application>WPS Presentation</Application>
  <PresentationFormat>宽屏</PresentationFormat>
  <Paragraphs>102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Arial</vt:lpstr>
      <vt:lpstr>SimSun</vt:lpstr>
      <vt:lpstr>Wingdings</vt:lpstr>
      <vt:lpstr>Calibri Light</vt:lpstr>
      <vt:lpstr>Microsoft YaHei</vt:lpstr>
      <vt:lpstr>Arial Unicode MS</vt:lpstr>
      <vt:lpstr>Calibri</vt:lpstr>
      <vt:lpstr>Adobe Myungjo Std M</vt:lpstr>
      <vt:lpstr>Inter</vt:lpstr>
      <vt:lpstr>SWAstro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Егор</cp:lastModifiedBy>
  <cp:revision>6</cp:revision>
  <dcterms:created xsi:type="dcterms:W3CDTF">2025-03-12T12:25:48Z</dcterms:created>
  <dcterms:modified xsi:type="dcterms:W3CDTF">2025-03-12T14:48:17Z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1049-12.2.0.20326</vt:lpwstr>
  </property>
  <property fmtid="{D5CDD505-2E9C-101B-9397-08002B2CF9AE}" pid="3" name="ICV">
    <vt:lpwstr>49E5AF6D9FEE4CCDB4B4CC7D11A5325C_11</vt:lpwstr>
  </property>
</Properties>
</file>