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5143500" type="screen16x9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Montserrat" charset="-52"/>
      <p:regular r:id="rId15"/>
      <p:bold r:id="rId16"/>
      <p:italic r:id="rId17"/>
      <p:boldItalic r:id="rId18"/>
    </p:embeddedFont>
    <p:embeddedFont>
      <p:font typeface="Roboto" charset="0"/>
      <p:regular r:id="rId19"/>
      <p:bold r:id="rId20"/>
      <p:italic r:id="rId21"/>
      <p:boldItalic r:id="rId22"/>
    </p:embeddedFont>
    <p:embeddedFont>
      <p:font typeface="Lato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  <p15:guide id="3">
          <p15:clr>
            <a:srgbClr val="747775"/>
          </p15:clr>
        </p15:guide>
        <p15:guide id="4" orient="horz" pos="32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4BF1D7C-31F7-4F38-9D1C-7E56EF2B50C7}">
  <a:tblStyle styleId="{14BF1D7C-31F7-4F38-9D1C-7E56EF2B50C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6F3EA"/>
          </a:solidFill>
        </a:fill>
      </a:tcStyle>
    </a:wholeTbl>
    <a:band1H>
      <a:tcTxStyle/>
      <a:tcStyle>
        <a:tcBdr/>
        <a:fill>
          <a:solidFill>
            <a:srgbClr val="EDE6D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DE6D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285F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285F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285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285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177BA2B-7BCA-429B-8728-7DDBD65486EF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EBF3"/>
          </a:solidFill>
        </a:fill>
      </a:tcStyle>
    </a:wholeTbl>
    <a:band1H>
      <a:tcTxStyle/>
      <a:tcStyle>
        <a:tcBdr/>
        <a:fill>
          <a:solidFill>
            <a:srgbClr val="E0D6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D6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EFF4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EFF4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EFF4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EEFF4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46" y="-163"/>
      </p:cViewPr>
      <p:guideLst>
        <p:guide orient="horz" pos="1620"/>
        <p:guide orient="horz" pos="3240"/>
        <p:guide pos="288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25679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f87997393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f87997393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82201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38db62ec6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38db62ec6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49045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38db62ec66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38db62ec66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751878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38db62ec6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38db62ec6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62615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f87997393_0_1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f87997393_0_1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15318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38db62ec66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38db62ec66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62464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38db62ec66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38db62ec66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65109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32" name="Google Shape;132;p1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" name="Google Shape;15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3">
  <p:cSld name="TITLE_AND_BODY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4" descr="offset_comp_343059.jpg"/>
          <p:cNvPicPr preferRelativeResize="0"/>
          <p:nvPr/>
        </p:nvPicPr>
        <p:blipFill rotWithShape="1">
          <a:blip r:embed="rId2">
            <a:alphaModFix amt="80000"/>
          </a:blip>
          <a:srcRect l="30474" t="11955" r="30474" b="25870"/>
          <a:stretch/>
        </p:blipFill>
        <p:spPr>
          <a:xfrm rot="-5400000">
            <a:off x="113630" y="-105700"/>
            <a:ext cx="5142300" cy="5364300"/>
          </a:xfrm>
          <a:prstGeom prst="diagStripe">
            <a:avLst>
              <a:gd name="adj" fmla="val 50343"/>
            </a:avLst>
          </a:prstGeom>
          <a:noFill/>
          <a:ln>
            <a:noFill/>
          </a:ln>
        </p:spPr>
      </p:pic>
      <p:sp>
        <p:nvSpPr>
          <p:cNvPr id="154" name="Google Shape;154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14"/>
          <p:cNvSpPr txBox="1">
            <a:spLocks noGrp="1"/>
          </p:cNvSpPr>
          <p:nvPr>
            <p:ph type="body" idx="1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7" name="Google Shape;157;p14">
            <a:hlinkClick r:id="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4">
            <a:hlinkClick r:id="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4">
            <a:hlinkClick r:id="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4">
            <a:hlinkClick r:id="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" name="Google Shape;161;p1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62" name="Google Shape;162;p1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1">
  <p:cSld name="TITLE_AND_BODY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>
            <a:spLocks noGrp="1"/>
          </p:cNvSpPr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6" name="Google Shape;166;p15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body" idx="1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5">
            <a:hlinkClick r:id="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">
            <a:hlinkClick r:id="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5">
            <a:hlinkClick r:id="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5">
            <a:hlinkClick r:id="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" name="Google Shape;172;p1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73" name="Google Shape;173;p1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15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2">
  <p:cSld name="TITLE_AND_BODY_2_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"/>
          <p:cNvSpPr txBox="1">
            <a:spLocks noGrp="1"/>
          </p:cNvSpPr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9" name="Google Shape;179;p16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">
            <a:hlinkClick r:id="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">
            <a:hlinkClick r:id="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">
            <a:hlinkClick r:id="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">
            <a:hlinkClick r:id="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" name="Google Shape;184;p1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85" name="Google Shape;185;p1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16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8" name="Google Shape;18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89" name="Google Shape;189;p16"/>
          <p:cNvSpPr txBox="1">
            <a:spLocks noGrp="1"/>
          </p:cNvSpPr>
          <p:nvPr>
            <p:ph type="body" idx="1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2200" y="81725"/>
            <a:ext cx="1194240" cy="957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17"/>
          <p:cNvCxnSpPr/>
          <p:nvPr/>
        </p:nvCxnSpPr>
        <p:spPr>
          <a:xfrm>
            <a:off x="6098625" y="3891975"/>
            <a:ext cx="24315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9" name="Google Shape;19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6455" y="81725"/>
            <a:ext cx="957300" cy="957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object 4"/>
          <p:cNvSpPr txBox="1"/>
          <p:nvPr/>
        </p:nvSpPr>
        <p:spPr>
          <a:xfrm>
            <a:off x="2127414" y="2773776"/>
            <a:ext cx="5823679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9220" algn="just">
              <a:lnSpc>
                <a:spcPct val="100000"/>
              </a:lnSpc>
              <a:spcBef>
                <a:spcPts val="95"/>
              </a:spcBef>
            </a:pPr>
            <a:r>
              <a:rPr sz="2400" b="1" spc="-10" dirty="0">
                <a:solidFill>
                  <a:schemeClr val="bg1"/>
                </a:solidFill>
                <a:latin typeface="Calibri"/>
                <a:cs typeface="Calibri"/>
              </a:rPr>
              <a:t>Разработка</a:t>
            </a:r>
            <a:r>
              <a:rPr sz="2400" b="1" spc="-15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chemeClr val="bg1"/>
                </a:solidFill>
                <a:latin typeface="Calibri"/>
                <a:cs typeface="Calibri"/>
              </a:rPr>
              <a:t>мессенджера</a:t>
            </a:r>
            <a:r>
              <a:rPr sz="2400" b="1" spc="-15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chemeClr val="bg1"/>
                </a:solidFill>
                <a:latin typeface="Calibri"/>
                <a:cs typeface="Calibri"/>
              </a:rPr>
              <a:t>для </a:t>
            </a:r>
            <a:r>
              <a:rPr sz="2400" b="1" spc="-10" dirty="0">
                <a:solidFill>
                  <a:schemeClr val="bg1"/>
                </a:solidFill>
                <a:latin typeface="Calibri"/>
                <a:cs typeface="Calibri"/>
              </a:rPr>
              <a:t>безопасного</a:t>
            </a:r>
            <a:r>
              <a:rPr sz="2400" b="1" spc="-1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bg1"/>
                </a:solidFill>
                <a:latin typeface="Calibri"/>
                <a:cs typeface="Calibri"/>
              </a:rPr>
              <a:t>ведения</a:t>
            </a:r>
            <a:r>
              <a:rPr sz="2400" b="1" spc="-17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bg1"/>
                </a:solidFill>
                <a:latin typeface="Calibri"/>
                <a:cs typeface="Calibri"/>
              </a:rPr>
              <a:t>бизнеса (разработка</a:t>
            </a:r>
            <a:r>
              <a:rPr sz="2400" b="1" spc="-18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bg1"/>
                </a:solidFill>
                <a:latin typeface="Calibri"/>
                <a:cs typeface="Calibri"/>
              </a:rPr>
              <a:t>клиентской</a:t>
            </a:r>
            <a:r>
              <a:rPr sz="2400" b="1" spc="-19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bg1"/>
                </a:solidFill>
                <a:latin typeface="Calibri"/>
                <a:cs typeface="Calibri"/>
              </a:rPr>
              <a:t>части)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>
            <a:spLocks noGrp="1"/>
          </p:cNvSpPr>
          <p:nvPr>
            <p:ph type="title" idx="4294967295"/>
          </p:nvPr>
        </p:nvSpPr>
        <p:spPr>
          <a:xfrm>
            <a:off x="134100" y="95025"/>
            <a:ext cx="9035400" cy="4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000" dirty="0" smtClean="0"/>
              <a:t>Актуальность</a:t>
            </a:r>
            <a:endParaRPr sz="2000" dirty="0"/>
          </a:p>
        </p:txBody>
      </p:sp>
      <p:pic>
        <p:nvPicPr>
          <p:cNvPr id="220" name="Google Shape;220;p18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object 6"/>
          <p:cNvSpPr txBox="1"/>
          <p:nvPr/>
        </p:nvSpPr>
        <p:spPr>
          <a:xfrm>
            <a:off x="216560" y="1237758"/>
            <a:ext cx="532064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2000" spc="-10" dirty="0" smtClean="0">
                <a:solidFill>
                  <a:schemeClr val="bg1"/>
                </a:solidFill>
                <a:latin typeface="Calibri"/>
                <a:cs typeface="Calibri"/>
              </a:rPr>
              <a:t>В настоящее время компании теряют большие убытки из-за утечки данных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2290" name="Picture 2" descr="https://www.archtis.com/wp-content/uploads/2019/03/Data-Lea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2972" y="1825591"/>
            <a:ext cx="3969657" cy="2378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title" idx="4294967295"/>
          </p:nvPr>
        </p:nvSpPr>
        <p:spPr>
          <a:xfrm>
            <a:off x="134100" y="95025"/>
            <a:ext cx="9035400" cy="4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 smtClean="0"/>
              <a:t>Статистика за 2022 год по утечке данных</a:t>
            </a:r>
            <a:endParaRPr sz="2000" dirty="0"/>
          </a:p>
        </p:txBody>
      </p:sp>
      <p:pic>
        <p:nvPicPr>
          <p:cNvPr id="230" name="Google Shape;230;p19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9675" y="634365"/>
            <a:ext cx="657066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0"/>
          <p:cNvSpPr txBox="1">
            <a:spLocks noGrp="1"/>
          </p:cNvSpPr>
          <p:nvPr>
            <p:ph type="title" idx="4294967295"/>
          </p:nvPr>
        </p:nvSpPr>
        <p:spPr>
          <a:xfrm>
            <a:off x="134100" y="95025"/>
            <a:ext cx="9035400" cy="4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Техническое решение</a:t>
            </a:r>
            <a:endParaRPr sz="2000" dirty="0"/>
          </a:p>
        </p:txBody>
      </p:sp>
      <p:sp>
        <p:nvSpPr>
          <p:cNvPr id="243" name="Google Shape;243;p20"/>
          <p:cNvSpPr/>
          <p:nvPr/>
        </p:nvSpPr>
        <p:spPr>
          <a:xfrm>
            <a:off x="417803" y="3814818"/>
            <a:ext cx="803100" cy="836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20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6560" y="563879"/>
            <a:ext cx="5491480" cy="389382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377440" y="4632960"/>
            <a:ext cx="4465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Сравнение работы </a:t>
            </a:r>
            <a:r>
              <a:rPr lang="ru-RU" dirty="0" smtClean="0"/>
              <a:t>классической</a:t>
            </a:r>
            <a:r>
              <a:rPr lang="ru-RU" dirty="0" smtClean="0"/>
              <a:t> технологии и предлагаемой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52;p20"/>
          <p:cNvPicPr preferRelativeResize="0"/>
          <p:nvPr/>
        </p:nvPicPr>
        <p:blipFill rotWithShape="1">
          <a:blip r:embed="rId2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710940" cy="30038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340" y="3154680"/>
            <a:ext cx="2705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Диаграмма последовательности</a:t>
            </a:r>
          </a:p>
          <a:p>
            <a:endParaRPr lang="ru-RU" dirty="0"/>
          </a:p>
        </p:txBody>
      </p:sp>
      <p:pic>
        <p:nvPicPr>
          <p:cNvPr id="5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3320" y="0"/>
            <a:ext cx="4023360" cy="3002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61460" y="3101340"/>
            <a:ext cx="270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Диаграмма вариантов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Бизнес модель проекта</a:t>
            </a:r>
            <a:endParaRPr dirty="0"/>
          </a:p>
        </p:txBody>
      </p:sp>
      <p:sp>
        <p:nvSpPr>
          <p:cNvPr id="258" name="Google Shape;258;p21"/>
          <p:cNvSpPr txBox="1"/>
          <p:nvPr/>
        </p:nvSpPr>
        <p:spPr>
          <a:xfrm>
            <a:off x="4754423" y="3717162"/>
            <a:ext cx="11970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9" name="Google Shape;289;p21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object 3"/>
          <p:cNvSpPr txBox="1"/>
          <p:nvPr/>
        </p:nvSpPr>
        <p:spPr>
          <a:xfrm>
            <a:off x="534036" y="1485899"/>
            <a:ext cx="8609964" cy="28603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Целевая</a:t>
            </a:r>
            <a:r>
              <a:rPr sz="2000" spc="-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аудитория: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Char char="-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малый</a:t>
            </a:r>
            <a:r>
              <a:rPr sz="2000" spc="-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и</a:t>
            </a:r>
            <a:r>
              <a:rPr sz="2000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средний</a:t>
            </a:r>
            <a:r>
              <a:rPr sz="2000" spc="-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бизнес;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69900" marR="4590415" indent="-457834">
              <a:lnSpc>
                <a:spcPct val="100000"/>
              </a:lnSpc>
              <a:buChar char="-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компании,</a:t>
            </a:r>
            <a:r>
              <a:rPr sz="2000" spc="-10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заинтересованные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в</a:t>
            </a:r>
            <a:r>
              <a:rPr sz="20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защите</a:t>
            </a:r>
            <a:r>
              <a:rPr sz="20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передаваемой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информации.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5438775">
              <a:lnSpc>
                <a:spcPct val="100000"/>
              </a:lnSpc>
              <a:spcBef>
                <a:spcPts val="565"/>
              </a:spcBef>
            </a:pP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Модели</a:t>
            </a:r>
            <a:r>
              <a:rPr sz="2000" spc="-16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монетизации: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5895975" lvl="1" indent="-457834">
              <a:lnSpc>
                <a:spcPct val="100000"/>
              </a:lnSpc>
              <a:spcBef>
                <a:spcPts val="5"/>
              </a:spcBef>
              <a:buChar char="-"/>
              <a:tabLst>
                <a:tab pos="5895975" algn="l"/>
                <a:tab pos="5896610" algn="l"/>
              </a:tabLst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разовый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 платеж;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5895975" marR="5080" lvl="1" indent="-457200">
              <a:lnSpc>
                <a:spcPct val="100000"/>
              </a:lnSpc>
              <a:buChar char="-"/>
              <a:tabLst>
                <a:tab pos="5895975" algn="l"/>
                <a:tab pos="5896610" algn="l"/>
              </a:tabLst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подписка</a:t>
            </a:r>
            <a:r>
              <a:rPr sz="2000" spc="-1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на</a:t>
            </a:r>
            <a:r>
              <a:rPr sz="2000" spc="-7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libri"/>
                <a:cs typeface="Calibri"/>
              </a:rPr>
              <a:t>техническое сопровождение.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"/>
          <p:cNvSpPr txBox="1">
            <a:spLocks noGrp="1"/>
          </p:cNvSpPr>
          <p:nvPr>
            <p:ph type="title"/>
          </p:nvPr>
        </p:nvSpPr>
        <p:spPr>
          <a:xfrm>
            <a:off x="1349585" y="175350"/>
            <a:ext cx="70389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Смета проекта</a:t>
            </a:r>
            <a:endParaRPr dirty="0"/>
          </a:p>
        </p:txBody>
      </p:sp>
      <p:sp>
        <p:nvSpPr>
          <p:cNvPr id="295" name="Google Shape;295;p22"/>
          <p:cNvSpPr txBox="1"/>
          <p:nvPr/>
        </p:nvSpPr>
        <p:spPr>
          <a:xfrm>
            <a:off x="4784903" y="3884802"/>
            <a:ext cx="11970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7" name="Google Shape;297;p22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46851" y="241764"/>
            <a:ext cx="546600" cy="5469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6" name="object 3"/>
          <p:cNvGraphicFramePr>
            <a:graphicFrameLocks noGrp="1"/>
          </p:cNvGraphicFramePr>
          <p:nvPr/>
        </p:nvGraphicFramePr>
        <p:xfrm>
          <a:off x="1097280" y="797924"/>
          <a:ext cx="7863839" cy="4083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020"/>
                <a:gridCol w="2112927"/>
                <a:gridCol w="4455892"/>
              </a:tblGrid>
              <a:tr h="617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Расходы,</a:t>
                      </a:r>
                      <a:r>
                        <a:rPr sz="1600" spc="-8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руб.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Назначение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6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617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1600" spc="-1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Зарплаты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Плата</a:t>
                      </a:r>
                      <a:r>
                        <a:rPr sz="16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6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работу</a:t>
                      </a:r>
                      <a:r>
                        <a:rPr sz="16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программистов.</a:t>
                      </a:r>
                      <a:endParaRPr sz="16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953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600" spc="-1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Юридическая</a:t>
                      </a:r>
                      <a:endParaRPr sz="16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поддержка</a:t>
                      </a:r>
                      <a:endParaRPr sz="16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Стоимость</a:t>
                      </a:r>
                      <a:r>
                        <a:rPr sz="16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6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юриста рассчитана</a:t>
                      </a:r>
                      <a:r>
                        <a:rPr sz="16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длительный</a:t>
                      </a:r>
                      <a:endParaRPr sz="16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период</a:t>
                      </a:r>
                      <a:r>
                        <a:rPr sz="1600" spc="-5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(до</a:t>
                      </a:r>
                      <a:r>
                        <a:rPr sz="16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года).</a:t>
                      </a:r>
                      <a:endParaRPr sz="16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770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600" spc="-1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Услуги</a:t>
                      </a:r>
                      <a:r>
                        <a:rPr sz="1600" spc="-8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бухгалтера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87655" marR="281940" indent="-63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Стоимость</a:t>
                      </a:r>
                      <a:r>
                        <a:rPr sz="16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60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бухгалтера</a:t>
                      </a:r>
                      <a:r>
                        <a:rPr sz="160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рассчитана</a:t>
                      </a:r>
                      <a:r>
                        <a:rPr sz="16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один</a:t>
                      </a:r>
                      <a:r>
                        <a:rPr sz="1600" spc="-6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год.</a:t>
                      </a:r>
                      <a:r>
                        <a:rPr sz="1600" spc="-6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эту</a:t>
                      </a:r>
                      <a:r>
                        <a:rPr sz="1600" spc="-5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графу</a:t>
                      </a:r>
                      <a:r>
                        <a:rPr sz="1600" spc="-5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входят</a:t>
                      </a:r>
                      <a:r>
                        <a:rPr sz="160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расходы</a:t>
                      </a:r>
                      <a:r>
                        <a:rPr sz="1600" spc="-5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создание юридического</a:t>
                      </a:r>
                      <a:r>
                        <a:rPr sz="16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лица.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103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0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190</a:t>
                      </a:r>
                      <a:r>
                        <a:rPr sz="1600" spc="-1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26084" marR="419100" indent="25717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600" spc="-1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600" spc="-10" dirty="0" err="1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слуги</a:t>
                      </a:r>
                      <a:r>
                        <a:rPr sz="1600" spc="-1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маркетолога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7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136650" marR="104139" indent="-102806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Стоимость</a:t>
                      </a:r>
                      <a:r>
                        <a:rPr sz="16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6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маркетолога</a:t>
                      </a:r>
                      <a:r>
                        <a:rPr sz="160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указаны</a:t>
                      </a:r>
                      <a:r>
                        <a:rPr sz="16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одной</a:t>
                      </a:r>
                      <a:r>
                        <a:rPr sz="16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маркетинговой</a:t>
                      </a:r>
                      <a:r>
                        <a:rPr sz="160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кампании.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7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"/>
          <p:cNvSpPr txBox="1">
            <a:spLocks noGrp="1"/>
          </p:cNvSpPr>
          <p:nvPr>
            <p:ph type="title"/>
          </p:nvPr>
        </p:nvSpPr>
        <p:spPr>
          <a:xfrm>
            <a:off x="1326725" y="175350"/>
            <a:ext cx="70389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Планируемая прибыль</a:t>
            </a:r>
            <a:endParaRPr dirty="0"/>
          </a:p>
        </p:txBody>
      </p:sp>
      <p:sp>
        <p:nvSpPr>
          <p:cNvPr id="303" name="Google Shape;303;p23"/>
          <p:cNvSpPr txBox="1"/>
          <p:nvPr/>
        </p:nvSpPr>
        <p:spPr>
          <a:xfrm>
            <a:off x="4754423" y="3717162"/>
            <a:ext cx="11970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5" name="Google Shape;305;p23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487680" y="1402082"/>
          <a:ext cx="8310244" cy="19471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1055"/>
                <a:gridCol w="1876844"/>
                <a:gridCol w="4962345"/>
              </a:tblGrid>
              <a:tr h="6490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Расходы,</a:t>
                      </a:r>
                      <a:r>
                        <a:rPr sz="1400" spc="-8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руб.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Назначение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6490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500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Прямая</a:t>
                      </a:r>
                      <a:r>
                        <a:rPr sz="14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продажа</a:t>
                      </a:r>
                      <a:endParaRPr sz="14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Первая</a:t>
                      </a:r>
                      <a:r>
                        <a:rPr sz="14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продажа</a:t>
                      </a:r>
                      <a:r>
                        <a:rPr sz="140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продукта</a:t>
                      </a:r>
                      <a:r>
                        <a:rPr sz="1400" spc="-7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тестовом</a:t>
                      </a:r>
                      <a:r>
                        <a:rPr sz="1400" spc="-6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режиме,</a:t>
                      </a:r>
                      <a:r>
                        <a:rPr sz="140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доработкой</a:t>
                      </a:r>
                      <a:r>
                        <a:rPr sz="140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длительной</a:t>
                      </a:r>
                      <a:r>
                        <a:rPr sz="14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технической</a:t>
                      </a:r>
                      <a:r>
                        <a:rPr sz="14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поддержкой.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716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6490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745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Прямая</a:t>
                      </a:r>
                      <a:r>
                        <a:rPr sz="14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продажа</a:t>
                      </a:r>
                      <a:endParaRPr sz="14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180590" marR="241935" indent="-1932939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Вторая</a:t>
                      </a:r>
                      <a:r>
                        <a:rPr sz="14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продажа</a:t>
                      </a:r>
                      <a:r>
                        <a:rPr sz="140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продукта,</a:t>
                      </a:r>
                      <a:r>
                        <a:rPr sz="1400" spc="-6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учетом</a:t>
                      </a:r>
                      <a:r>
                        <a:rPr sz="1400" spc="-7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опыта</a:t>
                      </a:r>
                      <a:r>
                        <a:rPr sz="14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первого внедрения.</a:t>
                      </a:r>
                      <a:endParaRPr sz="14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780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F6F7F7"/>
      </a:dk1>
      <a:lt1>
        <a:srgbClr val="1B212C"/>
      </a:lt1>
      <a:dk2>
        <a:srgbClr val="616161"/>
      </a:dk2>
      <a:lt2>
        <a:srgbClr val="3CC883"/>
      </a:lt2>
      <a:accent1>
        <a:srgbClr val="34363A"/>
      </a:accent1>
      <a:accent2>
        <a:srgbClr val="EECE1A"/>
      </a:accent2>
      <a:accent3>
        <a:srgbClr val="4E5567"/>
      </a:accent3>
      <a:accent4>
        <a:srgbClr val="F4D6AD"/>
      </a:accent4>
      <a:accent5>
        <a:srgbClr val="616161"/>
      </a:accent5>
      <a:accent6>
        <a:srgbClr val="F15E22"/>
      </a:accent6>
      <a:hlink>
        <a:srgbClr val="82C7A5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185</Words>
  <Application>Microsoft Office PowerPoint</Application>
  <PresentationFormat>Экран (16:9)</PresentationFormat>
  <Paragraphs>62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Montserrat</vt:lpstr>
      <vt:lpstr>Roboto</vt:lpstr>
      <vt:lpstr>Times New Roman</vt:lpstr>
      <vt:lpstr>Lato</vt:lpstr>
      <vt:lpstr>Focus</vt:lpstr>
      <vt:lpstr>Слайд 1</vt:lpstr>
      <vt:lpstr>Актуальность</vt:lpstr>
      <vt:lpstr>Статистика за 2022 год по утечке данных</vt:lpstr>
      <vt:lpstr>Техническое решение</vt:lpstr>
      <vt:lpstr>Слайд 5</vt:lpstr>
      <vt:lpstr>Бизнес модель проекта</vt:lpstr>
      <vt:lpstr>Смета проекта</vt:lpstr>
      <vt:lpstr>Планируемая прибыль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технологии извлечения обсадных колонн</dc:title>
  <dc:creator>pk</dc:creator>
  <cp:lastModifiedBy>pk</cp:lastModifiedBy>
  <cp:revision>3</cp:revision>
  <dcterms:modified xsi:type="dcterms:W3CDTF">2023-09-25T20:10:10Z</dcterms:modified>
</cp:coreProperties>
</file>