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4"/>
  </p:notesMasterIdLst>
  <p:sldIdLst>
    <p:sldId id="257" r:id="rId4"/>
    <p:sldId id="269" r:id="rId5"/>
    <p:sldId id="272" r:id="rId6"/>
    <p:sldId id="273" r:id="rId7"/>
    <p:sldId id="274" r:id="rId8"/>
    <p:sldId id="276" r:id="rId9"/>
    <p:sldId id="277" r:id="rId10"/>
    <p:sldId id="275" r:id="rId11"/>
    <p:sldId id="278" r:id="rId12"/>
    <p:sldId id="270" r:id="rId13"/>
  </p:sldIdLst>
  <p:sldSz cx="12192000" cy="6858000"/>
  <p:notesSz cx="6888163" cy="100187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E59595"/>
    <a:srgbClr val="FFFFFF"/>
    <a:srgbClr val="496176"/>
    <a:srgbClr val="9400FF"/>
    <a:srgbClr val="0544EB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696" y="8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0C43B-CEFC-467B-B611-5FAE9B401CD6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E6D5E-2775-4CF9-B728-0E6DC37E3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771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BE2-3109-4919-A2EC-E89A08753112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672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0590-0616-4BE5-AE21-DB696A11C413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6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7267-F7E7-4732-B3A2-7D39DD18150F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782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BE8C5-DC90-4E2E-B4B0-A683922D4F4D}" type="datetime1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7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7EBA-672D-4B8C-9A05-A00CBCAB39B6}" type="datetime1">
              <a:rPr lang="ru-RU" smtClean="0"/>
              <a:t>22.11.2023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001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CAE12-872E-49DA-AE8B-956B5D6AA7A3}" type="datetime1">
              <a:rPr lang="ru-RU" smtClean="0"/>
              <a:t>22.11.2023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38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31F3-6866-4D07-8FC4-44CF19F3928B}" type="datetime1">
              <a:rPr lang="ru-RU" smtClean="0"/>
              <a:t>22.11.2023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305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A003-3768-48F7-9A32-6B3375907C1F}" type="datetime1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707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E177-82CF-4B4A-9A07-CA1A27210F69}" type="datetime1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799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84C7D-9096-48CD-8D57-70D53E7F07B6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658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B221D-5CA5-4993-A28C-9870481ECC03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97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3D549-186E-404F-BE1A-775639DB5BA3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637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9.png"/><Relationship Id="rId7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image" Target="../media/image21.png"/><Relationship Id="rId10" Type="http://schemas.openxmlformats.org/officeDocument/2006/relationships/image" Target="../media/image5.png"/><Relationship Id="rId4" Type="http://schemas.openxmlformats.org/officeDocument/2006/relationships/image" Target="../media/image20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Прямая соединительная линия 39"/>
          <p:cNvCxnSpPr>
            <a:cxnSpLocks/>
          </p:cNvCxnSpPr>
          <p:nvPr/>
        </p:nvCxnSpPr>
        <p:spPr>
          <a:xfrm>
            <a:off x="5230536" y="3242893"/>
            <a:ext cx="0" cy="19026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64FCF2-1A7A-C4DB-C4C4-37C405B27F67}"/>
              </a:ext>
            </a:extLst>
          </p:cNvPr>
          <p:cNvSpPr/>
          <p:nvPr/>
        </p:nvSpPr>
        <p:spPr>
          <a:xfrm>
            <a:off x="179846" y="3070826"/>
            <a:ext cx="4735053" cy="2200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alt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Лидер и команда</a:t>
            </a:r>
          </a:p>
          <a:p>
            <a:pPr algn="ctr"/>
            <a:r>
              <a:rPr lang="ru-RU" alt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Белянин Николай Сергеевич, лидер команды (</a:t>
            </a:r>
            <a:r>
              <a:rPr lang="en-US" alt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belyanin@sfedu.ru</a:t>
            </a:r>
            <a:r>
              <a:rPr lang="ru-RU" alt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</a:t>
            </a:r>
          </a:p>
          <a:p>
            <a:pPr algn="ctr"/>
            <a:r>
              <a:rPr lang="ru-RU" alt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Панченко Александр</a:t>
            </a:r>
          </a:p>
          <a:p>
            <a:pPr algn="ctr"/>
            <a:r>
              <a:rPr lang="ru-RU" alt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Панченко Дмитрий </a:t>
            </a:r>
          </a:p>
          <a:p>
            <a:pPr algn="ctr"/>
            <a:r>
              <a:rPr lang="ru-RU" alt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Корнилов Александр  </a:t>
            </a:r>
            <a:endParaRPr lang="en-US" altLang="ru-RU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  <p:sp>
        <p:nvSpPr>
          <p:cNvPr id="25" name="Прямоугольник 3">
            <a:extLst>
              <a:ext uri="{FF2B5EF4-FFF2-40B4-BE49-F238E27FC236}">
                <a16:creationId xmlns:a16="http://schemas.microsoft.com/office/drawing/2014/main" id="{EF9BCB2A-816C-001E-F8FE-67CEB6326FC1}"/>
              </a:ext>
            </a:extLst>
          </p:cNvPr>
          <p:cNvSpPr/>
          <p:nvPr/>
        </p:nvSpPr>
        <p:spPr>
          <a:xfrm>
            <a:off x="3419372" y="6399688"/>
            <a:ext cx="53532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24 ноября 202</a:t>
            </a:r>
            <a:r>
              <a:rPr lang="en-US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3</a:t>
            </a: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г.</a:t>
            </a:r>
            <a:endParaRPr lang="ru-RU" sz="1400" b="0" dirty="0">
              <a:solidFill>
                <a:srgbClr val="000000"/>
              </a:solidFill>
              <a:effectLst/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5982C5-22F3-DEE4-49F7-731B8EA1B1A9}"/>
              </a:ext>
            </a:extLst>
          </p:cNvPr>
          <p:cNvSpPr txBox="1"/>
          <p:nvPr/>
        </p:nvSpPr>
        <p:spPr>
          <a:xfrm>
            <a:off x="5483328" y="3239795"/>
            <a:ext cx="554027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ТЕМА ПРОЕКТА</a:t>
            </a:r>
          </a:p>
          <a:p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EXPRO23 – </a:t>
            </a: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Исследование новой хэш функции на наличие уязвимостей: реализация метода атак и поиска коллизий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12420D-667C-73EA-C356-F2E68569F96D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7C5DBE8-D450-7551-4009-F0547DE45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6068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3129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Целевая аудитория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523741" y="868352"/>
            <a:ext cx="10089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850" algn="just"/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Потребительским сегментом могут выступать студенты, обучающиеся по направлению подготовки «Информационная безопасность», научно-исследовательские институты, проводящие разработки в области информационной безопасности с применением криптографических средств по всей стране.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203C5A01-A0D7-4FE1-A939-BF5E66B10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691" y="2162814"/>
            <a:ext cx="6878092" cy="382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777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7" y="269470"/>
            <a:ext cx="27530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Решаемая проблема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523741" y="868352"/>
            <a:ext cx="100899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850" algn="just"/>
            <a:r>
              <a:rPr lang="ru-RU" sz="16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Все началось с того, что партнёры ЮФУ создали новые перспективные алгоритмы шифрования и обратились в ЮФУ с целью оценки данных алгоритмов на криптостойкость. Проблема в том, что нет универсальных средств, позволяющих сделать оценку надежности как для новых, так и существующих алгоритмов хэширования</a:t>
            </a:r>
            <a:r>
              <a:rPr lang="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.</a:t>
            </a:r>
          </a:p>
          <a:p>
            <a:endParaRPr lang="ru-R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6081" y="3979572"/>
            <a:ext cx="5700005" cy="270275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42356" y="1828716"/>
            <a:ext cx="5349642" cy="256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740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3052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Основные конкуренты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523741" y="868352"/>
            <a:ext cx="10089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Напрямую организаций, разрабатывающих подобное ПО не обнаружено. Существуют компании, занимающиеся разработкой  криптографических средств, например КриптоПро, однако они не предоставляют средств для исследования функций хэширования.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2FF3AFC0-CC03-4396-9087-9F3B23B2F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613" y="1769045"/>
            <a:ext cx="4105536" cy="215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BCF3F2C7-3E45-4898-A4D5-6B63DDF57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284" y="2588540"/>
            <a:ext cx="4105536" cy="302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C2366C1-6B8D-4AF7-B864-456F9CDF50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90419" y="4941381"/>
            <a:ext cx="3055924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03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7" y="269470"/>
            <a:ext cx="3026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Предлагаемое решение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5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510577" y="854245"/>
            <a:ext cx="10089993" cy="2631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50850" algn="just">
              <a:lnSpc>
                <a:spcPct val="150000"/>
              </a:lnSpc>
            </a:pPr>
            <a:r>
              <a:rPr lang="ru-RU" sz="16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Цель проекта – разработать и реализовать алгоритмы по оценке надежности новых функций хэширования. </a:t>
            </a:r>
            <a:endParaRPr lang="ru" sz="1600" dirty="0">
              <a:solidFill>
                <a:schemeClr val="dk1"/>
              </a:solidFill>
              <a:highlight>
                <a:srgbClr val="FFFFFF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Roboto"/>
            </a:endParaRPr>
          </a:p>
          <a:p>
            <a:pPr lvl="0" indent="450850" algn="just">
              <a:lnSpc>
                <a:spcPct val="150000"/>
              </a:lnSpc>
            </a:pPr>
            <a:r>
              <a:rPr lang="ru-RU" sz="16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Для выполнения данной цели необходимо выполнить следующие задачи</a:t>
            </a:r>
            <a:r>
              <a:rPr lang="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:</a:t>
            </a:r>
          </a:p>
          <a:p>
            <a:pPr marR="0" lvl="0" indent="450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Изучить документацию о данной функции, предоставленную заказчиком</a:t>
            </a:r>
            <a:r>
              <a:rPr lang="en-US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;</a:t>
            </a:r>
            <a:endParaRPr lang="ru" sz="1600" dirty="0">
              <a:solidFill>
                <a:schemeClr val="dk1"/>
              </a:solidFill>
              <a:highlight>
                <a:srgbClr val="FFFFFF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Roboto"/>
            </a:endParaRPr>
          </a:p>
          <a:p>
            <a:pPr marR="0" lvl="0" indent="450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Реализовать данную функцию</a:t>
            </a:r>
            <a:r>
              <a:rPr lang="en-US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;</a:t>
            </a:r>
            <a:endParaRPr lang="ru" sz="1600" dirty="0">
              <a:solidFill>
                <a:schemeClr val="dk1"/>
              </a:solidFill>
              <a:highlight>
                <a:srgbClr val="FFFFFF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Roboto"/>
            </a:endParaRPr>
          </a:p>
          <a:p>
            <a:pPr marR="0" lvl="0" indent="450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Изучить методы атак</a:t>
            </a:r>
            <a:r>
              <a:rPr lang="en-US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;</a:t>
            </a:r>
            <a:endParaRPr lang="ru" sz="1600" dirty="0">
              <a:solidFill>
                <a:schemeClr val="dk1"/>
              </a:solidFill>
              <a:highlight>
                <a:srgbClr val="FFFFFF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Roboto"/>
            </a:endParaRPr>
          </a:p>
          <a:p>
            <a:pPr marR="0" lvl="0" indent="450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Применить на практике изученны методы атак</a:t>
            </a:r>
            <a:r>
              <a:rPr lang="en-US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;</a:t>
            </a:r>
            <a:endParaRPr lang="ru" sz="1600" dirty="0">
              <a:solidFill>
                <a:schemeClr val="dk1"/>
              </a:solidFill>
              <a:highlight>
                <a:srgbClr val="FFFFFF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Roboto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14425" y="3571156"/>
            <a:ext cx="4606018" cy="307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520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7" y="269470"/>
            <a:ext cx="42742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Уровень готовности продукта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6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496690" y="1218124"/>
            <a:ext cx="10089993" cy="1154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На</a:t>
            </a:r>
            <a:r>
              <a:rPr lang="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 данный момент 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нами </a:t>
            </a:r>
            <a:r>
              <a:rPr lang="ru-RU" sz="16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реализованы алгоритмы по оценке надежности новых функций хэширования</a:t>
            </a:r>
            <a:r>
              <a:rPr lang="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, 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используя следующие методы криптоанализа: </a:t>
            </a:r>
            <a:r>
              <a:rPr lang="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дифференциальный, линейный анализ, радужные таблицы, некоторые варианты переборов.</a:t>
            </a:r>
            <a:endParaRPr lang="ru-RU" sz="1600" dirty="0">
              <a:solidFill>
                <a:schemeClr val="dk1"/>
              </a:solidFill>
              <a:highlight>
                <a:srgbClr val="FFFFFF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Roboto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3074" name="Picture 2" descr="https://cdn1.tenchat.ru/static/vbc-gostinder/2023-04-05/8fff1866-9a0b-4956-9243-1852dc7d4a22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86" y="2615948"/>
            <a:ext cx="6738012" cy="404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74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4957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Плана дальнейшего развития стартап-проекта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7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599476" y="854746"/>
            <a:ext cx="10089993" cy="2631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50850" algn="just">
              <a:lnSpc>
                <a:spcPct val="150000"/>
              </a:lnSpc>
            </a:pPr>
            <a:r>
              <a:rPr lang="ru-RU" sz="16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Появилась идея объединить написанные нами программы криптоанализа в одну библиотеку, позволяющую проводить анализ не только исследуемых нами новых алгоритмах, но и уже существующих алгоритмов хэширования. Будем расширять функционал нашей библиотеки путем добавления новых методов криптоанализа (на данный момент рассматривается алгебраический анализ), изучения новых функций хэширования, новых руководств, а также включением в нашу библиотеку новых алгоритмов шифрования (помимо функций хэширования). Также будет необходимо детальнее провести исследования по коммерциализации нашего продукта.</a:t>
            </a:r>
            <a:endParaRPr lang="ru-RU" sz="1600" dirty="0">
              <a:solidFill>
                <a:schemeClr val="dk1"/>
              </a:solidFill>
              <a:highlight>
                <a:srgbClr val="FFFFFF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Roboto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75C5ACF4-4370-4334-B71F-24AD84EDD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896" y="3633345"/>
            <a:ext cx="4349652" cy="2887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788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7" y="269470"/>
            <a:ext cx="19672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Бизнес модель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8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510577" y="854245"/>
            <a:ext cx="10089993" cy="1893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50850" algn="just">
              <a:lnSpc>
                <a:spcPct val="150000"/>
              </a:lnSpc>
            </a:pPr>
            <a:r>
              <a:rPr lang="ru-RU" sz="16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Изначально проект не считался коммерческим, поэтому не подразумевал получение прибыли, но имеется возможность коммерциализировать наш продукт путем создания платной подписки на использование библиотеки в полном объеме. Для привлечения покупателей планируется сделать некий сайт в котором будут описаны все возможности нашей библиотеки и распространить его в ИКТИБ на первом этапе.</a:t>
            </a:r>
            <a:endParaRPr lang="ru-RU" sz="1600" dirty="0">
              <a:solidFill>
                <a:schemeClr val="dk1"/>
              </a:solidFill>
              <a:highlight>
                <a:srgbClr val="FFFFFF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Roboto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8943" y="2747392"/>
            <a:ext cx="4428649" cy="383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456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4957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Команда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9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496690" y="1218124"/>
            <a:ext cx="10089993" cy="1523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Белянин Николай – лидер (</a:t>
            </a:r>
            <a:r>
              <a:rPr lang="en-US" sz="16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8-958-039-05-86</a:t>
            </a:r>
            <a:r>
              <a:rPr lang="ru-RU" sz="16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, </a:t>
            </a:r>
            <a:r>
              <a:rPr lang="en-US" sz="16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belyanin@sfedu.ru</a:t>
            </a:r>
            <a:r>
              <a:rPr lang="ru-RU" sz="16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)</a:t>
            </a:r>
            <a:endParaRPr lang="ru" sz="1600" dirty="0">
              <a:solidFill>
                <a:schemeClr val="dk1"/>
              </a:solidFill>
              <a:highlight>
                <a:srgbClr val="FFFFFF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Roboto"/>
            </a:endParaRPr>
          </a:p>
          <a:p>
            <a:pPr lvl="0" algn="just">
              <a:lnSpc>
                <a:spcPct val="150000"/>
              </a:lnSpc>
            </a:pPr>
            <a:r>
              <a:rPr lang="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Корнилов Александр – разработчик и аналитик шифра </a:t>
            </a:r>
            <a:r>
              <a:rPr lang="en-US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HBC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-</a:t>
            </a:r>
            <a:r>
              <a:rPr lang="en-US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256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 (</a:t>
            </a:r>
            <a:r>
              <a:rPr lang="en-US" sz="16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akornilov@sfedu.ru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)</a:t>
            </a:r>
            <a:endParaRPr lang="en-US" sz="1600" dirty="0">
              <a:solidFill>
                <a:schemeClr val="dk1"/>
              </a:solidFill>
              <a:highlight>
                <a:srgbClr val="FFFFFF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Roboto"/>
            </a:endParaRPr>
          </a:p>
          <a:p>
            <a:pPr lvl="0" algn="just">
              <a:lnSpc>
                <a:spcPct val="150000"/>
              </a:lnSpc>
            </a:pP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Панченко Дмитрий - </a:t>
            </a:r>
            <a:r>
              <a:rPr lang="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разработчик и аналитик шифра </a:t>
            </a:r>
            <a:r>
              <a:rPr lang="en-US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Hash01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 (</a:t>
            </a:r>
            <a:r>
              <a:rPr lang="en-US" sz="16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panchenko.dm01@yandex.ru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)</a:t>
            </a:r>
            <a:endParaRPr lang="en-US" sz="1600" dirty="0">
              <a:solidFill>
                <a:schemeClr val="dk1"/>
              </a:solidFill>
              <a:highlight>
                <a:srgbClr val="FFFFFF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Roboto"/>
            </a:endParaRP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Панченко Александр - </a:t>
            </a:r>
            <a:r>
              <a:rPr lang="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разработчик и аналитик шифра </a:t>
            </a:r>
            <a:r>
              <a:rPr lang="en-US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Hash01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 (</a:t>
            </a:r>
            <a:r>
              <a:rPr lang="en-US" sz="16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alpanchenko@sfedu.ru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)</a:t>
            </a:r>
            <a:endParaRPr lang="en-US" sz="1600" dirty="0">
              <a:solidFill>
                <a:schemeClr val="dk1"/>
              </a:solidFill>
              <a:highlight>
                <a:srgbClr val="FFFFFF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Roboto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069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71BBCC71-0513-0B0E-9C2F-85D046453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22617"/>
            <a:ext cx="2698601" cy="32039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70264AF-65B3-B526-8ADB-C77FA98B07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110" y="2452255"/>
            <a:ext cx="4405745" cy="44057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C16AE3-87A5-C7B3-2A09-2F9F574539ED}"/>
              </a:ext>
            </a:extLst>
          </p:cNvPr>
          <p:cNvSpPr txBox="1"/>
          <p:nvPr/>
        </p:nvSpPr>
        <p:spPr>
          <a:xfrm>
            <a:off x="2297776" y="604902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https://exponenta.sfedu.ru/</a:t>
            </a:r>
            <a:endParaRPr lang="ru-RU" sz="1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1">
            <a:extLst>
              <a:ext uri="{FF2B5EF4-FFF2-40B4-BE49-F238E27FC236}">
                <a16:creationId xmlns:a16="http://schemas.microsoft.com/office/drawing/2014/main" id="{55CAF350-D254-C324-09D0-F7CD0E23D9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205" y="2490510"/>
            <a:ext cx="2698601" cy="3203957"/>
          </a:xfrm>
          <a:prstGeom prst="rect">
            <a:avLst/>
          </a:prstGeom>
        </p:spPr>
      </p:pic>
      <p:pic>
        <p:nvPicPr>
          <p:cNvPr id="9" name="Рисунок 5">
            <a:extLst>
              <a:ext uri="{FF2B5EF4-FFF2-40B4-BE49-F238E27FC236}">
                <a16:creationId xmlns:a16="http://schemas.microsoft.com/office/drawing/2014/main" id="{A6F186BE-A107-9646-4FB0-9281EE76F8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95" y="2483583"/>
            <a:ext cx="2698601" cy="3203957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2862C53-7C1C-D9FD-ED4F-437209946DBF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26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FE0165FA-3485-B94E-2E7D-27742F07C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406F113-C0E1-5D9D-5219-2AAB64D87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7F07DDB-A901-3E96-778E-F344E1936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DFFD8D6-79AF-D9A3-3A56-4D73EE5F1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86CF87A-E4C6-C51B-260F-0D9153D8B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FAD4E90E-04E2-DCA4-DF19-48398E4A8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7E28289-5803-BB6C-13F5-F1F318FA81C4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7369152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5F777C833497146BDC3649B2EC9AA04" ma:contentTypeVersion="8" ma:contentTypeDescription="Создание документа." ma:contentTypeScope="" ma:versionID="159a0a6e9bf6bcec24a358874233e4e4">
  <xsd:schema xmlns:xsd="http://www.w3.org/2001/XMLSchema" xmlns:xs="http://www.w3.org/2001/XMLSchema" xmlns:p="http://schemas.microsoft.com/office/2006/metadata/properties" xmlns:ns2="9b686b82-b48f-4e42-8350-3e7df56fb476" targetNamespace="http://schemas.microsoft.com/office/2006/metadata/properties" ma:root="true" ma:fieldsID="b7c60a1c3e549e6c2fe72eeb59fb9cd2" ns2:_="">
    <xsd:import namespace="9b686b82-b48f-4e42-8350-3e7df56fb4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686b82-b48f-4e42-8350-3e7df56fb4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FD25F6-5C36-4C7F-9A50-9F98B3D9BDE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227101D-23B8-4B8F-B632-67C7754558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686b82-b48f-4e42-8350-3e7df56fb4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868</TotalTime>
  <Words>477</Words>
  <Application>Microsoft Office PowerPoint</Application>
  <PresentationFormat>Широкоэкранный</PresentationFormat>
  <Paragraphs>46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Lato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Южный Федеральный Университет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Свечников Андрей Александрович</dc:creator>
  <cp:lastModifiedBy>Белянин Николай Сергеевич</cp:lastModifiedBy>
  <cp:revision>45</cp:revision>
  <cp:lastPrinted>2022-09-29T12:11:38Z</cp:lastPrinted>
  <dcterms:created xsi:type="dcterms:W3CDTF">2022-09-27T13:57:51Z</dcterms:created>
  <dcterms:modified xsi:type="dcterms:W3CDTF">2023-11-22T09:03:52Z</dcterms:modified>
</cp:coreProperties>
</file>