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36" r:id="rId2"/>
    <p:sldId id="345" r:id="rId3"/>
    <p:sldId id="329" r:id="rId4"/>
    <p:sldId id="315" r:id="rId5"/>
    <p:sldId id="344" r:id="rId6"/>
    <p:sldId id="346" r:id="rId7"/>
    <p:sldId id="331" r:id="rId8"/>
    <p:sldId id="326" r:id="rId9"/>
    <p:sldId id="347" r:id="rId10"/>
    <p:sldId id="348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D9FF"/>
    <a:srgbClr val="E9C5FF"/>
    <a:srgbClr val="9F00FF"/>
    <a:srgbClr val="B5D8E1"/>
    <a:srgbClr val="243A62"/>
    <a:srgbClr val="CC99FF"/>
    <a:srgbClr val="FCAF17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96" autoAdjust="0"/>
    <p:restoredTop sz="94792" autoAdjust="0"/>
  </p:normalViewPr>
  <p:slideViewPr>
    <p:cSldViewPr snapToGrid="0" snapToObjects="1" showGuides="1">
      <p:cViewPr>
        <p:scale>
          <a:sx n="165" d="100"/>
          <a:sy n="165" d="100"/>
        </p:scale>
        <p:origin x="-160" y="-4"/>
      </p:cViewPr>
      <p:guideLst>
        <p:guide orient="horz" pos="2160"/>
        <p:guide pos="393"/>
        <p:guide orient="horz" pos="15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4">
        <dgm:presLayoutVars>
          <dgm:bulletEnabled val="1"/>
        </dgm:presLayoutVars>
      </dgm:prSet>
      <dgm:spPr/>
    </dgm:pt>
  </dgm:ptLst>
  <dgm:cxnLst>
    <dgm:cxn modelId="{38DEC90E-F661-4CA4-ACFC-1371E96F14B4}" type="presOf" srcId="{F7A13521-DC92-4E4E-8A88-1FA1EA258E4C}" destId="{D8F0FF41-C9BA-47A7-BE2E-580800543680}" srcOrd="0" destOrd="0" presId="urn:microsoft.com/office/officeart/2005/8/layout/chevron2"/>
    <dgm:cxn modelId="{05B41911-1437-41CE-A4BA-BACEAE03B00C}" type="presOf" srcId="{68B89595-65B1-4B73-834B-61AB58D61EBC}" destId="{9A781854-D7A0-4C10-9886-C04AE40C01F5}" srcOrd="0" destOrd="0" presId="urn:microsoft.com/office/officeart/2005/8/layout/chevron2"/>
    <dgm:cxn modelId="{B65B9826-9F80-4CB7-85FE-6DBD3032B4E1}" type="presOf" srcId="{D38A50D5-AA47-4C46-A09B-8C717D2A76AB}" destId="{BBBE63A3-EB10-4838-B957-F63E43FDC814}" srcOrd="0" destOrd="0" presId="urn:microsoft.com/office/officeart/2005/8/layout/chevron2"/>
    <dgm:cxn modelId="{46DF0F36-9ABC-49DF-86D0-176D20409AA3}" type="presOf" srcId="{133DD9C8-EE42-44FE-BD1A-9B3A92116EAE}" destId="{4B70C2FB-A5DD-4100-826E-4BBD446FE246}" srcOrd="0" destOrd="0" presId="urn:microsoft.com/office/officeart/2005/8/layout/chevron2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F97F6CC7-A3B4-4BBB-B9F9-75CDF70175AD}" type="presOf" srcId="{529F3279-88E5-4757-A4C3-8BD7CD77D8C9}" destId="{B3F6FE57-599B-4DE3-AB87-F51D73C49E27}" srcOrd="0" destOrd="0" presId="urn:microsoft.com/office/officeart/2005/8/layout/chevron2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5187088B-EA14-4C62-9AB4-74F2331C29AE}" type="presParOf" srcId="{D8F0FF41-C9BA-47A7-BE2E-580800543680}" destId="{4CE5C585-BEEC-4801-B9FF-1FBE22FFA0FA}" srcOrd="0" destOrd="0" presId="urn:microsoft.com/office/officeart/2005/8/layout/chevron2"/>
    <dgm:cxn modelId="{95BF12BE-D059-4FBF-825C-87B6930C1673}" type="presParOf" srcId="{4CE5C585-BEEC-4801-B9FF-1FBE22FFA0FA}" destId="{BBBE63A3-EB10-4838-B957-F63E43FDC814}" srcOrd="0" destOrd="0" presId="urn:microsoft.com/office/officeart/2005/8/layout/chevron2"/>
    <dgm:cxn modelId="{3AC6DD34-250A-4E22-AF1C-04A0111ABDED}" type="presParOf" srcId="{4CE5C585-BEEC-4801-B9FF-1FBE22FFA0FA}" destId="{B3F6FE57-599B-4DE3-AB87-F51D73C49E27}" srcOrd="1" destOrd="0" presId="urn:microsoft.com/office/officeart/2005/8/layout/chevron2"/>
    <dgm:cxn modelId="{F3EAF7D9-1350-4F0C-94CC-6CB55BDE0BBE}" type="presParOf" srcId="{D8F0FF41-C9BA-47A7-BE2E-580800543680}" destId="{7CDC4DFD-911E-4859-93F7-480CAEEF4EA1}" srcOrd="1" destOrd="0" presId="urn:microsoft.com/office/officeart/2005/8/layout/chevron2"/>
    <dgm:cxn modelId="{1324FDD1-ADBF-4CD2-B373-D0A232529511}" type="presParOf" srcId="{D8F0FF41-C9BA-47A7-BE2E-580800543680}" destId="{F0ED7302-CE3A-43D2-928B-09802ACA7C52}" srcOrd="2" destOrd="0" presId="urn:microsoft.com/office/officeart/2005/8/layout/chevron2"/>
    <dgm:cxn modelId="{F188FD27-9901-4669-A62E-72B9DC0F81B8}" type="presParOf" srcId="{F0ED7302-CE3A-43D2-928B-09802ACA7C52}" destId="{9A781854-D7A0-4C10-9886-C04AE40C01F5}" srcOrd="0" destOrd="0" presId="urn:microsoft.com/office/officeart/2005/8/layout/chevron2"/>
    <dgm:cxn modelId="{30354CCD-2098-40ED-A485-4B3531D41B4D}" type="presParOf" srcId="{F0ED7302-CE3A-43D2-928B-09802ACA7C52}" destId="{4B70C2FB-A5DD-4100-826E-4BBD446FE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63A3-EB10-4838-B957-F63E43FDC814}">
      <dsp:nvSpPr>
        <dsp:cNvPr id="0" name=""/>
        <dsp:cNvSpPr/>
      </dsp:nvSpPr>
      <dsp:spPr>
        <a:xfrm rot="5400000">
          <a:off x="-389823" y="392020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sp:txBody>
      <dsp:txXfrm rot="-5400000">
        <a:off x="0" y="911785"/>
        <a:ext cx="1819176" cy="779646"/>
      </dsp:txXfrm>
    </dsp:sp>
    <dsp:sp modelId="{B3F6FE57-599B-4DE3-AB87-F51D73C49E27}">
      <dsp:nvSpPr>
        <dsp:cNvPr id="0" name=""/>
        <dsp:cNvSpPr/>
      </dsp:nvSpPr>
      <dsp:spPr>
        <a:xfrm rot="5400000">
          <a:off x="3738222" y="-1919045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82463"/>
        <a:ext cx="5444865" cy="1524310"/>
      </dsp:txXfrm>
    </dsp:sp>
    <dsp:sp modelId="{9A781854-D7A0-4C10-9886-C04AE40C01F5}">
      <dsp:nvSpPr>
        <dsp:cNvPr id="0" name=""/>
        <dsp:cNvSpPr/>
      </dsp:nvSpPr>
      <dsp:spPr>
        <a:xfrm rot="5400000">
          <a:off x="-389823" y="2707832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sp:txBody>
      <dsp:txXfrm rot="-5400000">
        <a:off x="0" y="3227597"/>
        <a:ext cx="1819176" cy="779646"/>
      </dsp:txXfrm>
    </dsp:sp>
    <dsp:sp modelId="{4B70C2FB-A5DD-4100-826E-4BBD446FE246}">
      <dsp:nvSpPr>
        <dsp:cNvPr id="0" name=""/>
        <dsp:cNvSpPr/>
      </dsp:nvSpPr>
      <dsp:spPr>
        <a:xfrm rot="5400000">
          <a:off x="3738222" y="414233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2415741"/>
        <a:ext cx="5444865" cy="1524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280257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051350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4153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diagramData" Target="../diagrams/data1.xml"/><Relationship Id="rId5" Type="http://schemas.openxmlformats.org/officeDocument/2006/relationships/image" Target="../media/image8.jpeg"/><Relationship Id="rId10" Type="http://schemas.microsoft.com/office/2007/relationships/diagramDrawing" Target="../diagrams/drawing1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258448" y="1412114"/>
            <a:ext cx="5443638" cy="4770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kumimoji="0" sz="2500" b="1" normalizeH="0" dirty="0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 algn="ctr" fontAlgn="auto" hangingPunct="0">
              <a:lnSpc>
                <a:spcPct val="100000"/>
              </a:lnSpc>
            </a:pPr>
            <a:r>
              <a:rPr lang="ru-RU" dirty="0"/>
              <a:t>Название проекта</a:t>
            </a:r>
            <a:endParaRPr dirty="0"/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  <p:sp>
        <p:nvSpPr>
          <p:cNvPr id="5" name="Прямоугольник 7">
            <a:extLst>
              <a:ext uri="{FF2B5EF4-FFF2-40B4-BE49-F238E27FC236}">
                <a16:creationId xmlns:a16="http://schemas.microsoft.com/office/drawing/2014/main" id="{AC4B5F25-4AAB-45A2-BF98-BB79EB0F5DFE}"/>
              </a:ext>
            </a:extLst>
          </p:cNvPr>
          <p:cNvSpPr/>
          <p:nvPr userDrawn="1"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7FEA49F7-FA0E-4F70-A664-92BB176879CC}"/>
              </a:ext>
            </a:extLst>
          </p:cNvPr>
          <p:cNvSpPr/>
          <p:nvPr userDrawn="1"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7" name="Прямоугольник 13">
            <a:extLst>
              <a:ext uri="{FF2B5EF4-FFF2-40B4-BE49-F238E27FC236}">
                <a16:creationId xmlns:a16="http://schemas.microsoft.com/office/drawing/2014/main" id="{EE7C0A5A-B595-4800-B4CE-0B792B84A12F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8" name="Прямоугольник 9">
            <a:extLst>
              <a:ext uri="{FF2B5EF4-FFF2-40B4-BE49-F238E27FC236}">
                <a16:creationId xmlns:a16="http://schemas.microsoft.com/office/drawing/2014/main" id="{C544E698-BD77-44CE-A8F3-D81DCDAD49A8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pic>
        <p:nvPicPr>
          <p:cNvPr id="9" name="Рисунок 8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46327259-294B-44B7-93A4-ABC9F9745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6453" y="2341717"/>
            <a:ext cx="3406182" cy="451628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5D6C0F-1390-43EC-8E85-8460D80269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422" y="123824"/>
            <a:ext cx="1321043" cy="10096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EB7704-7D78-4984-B286-03235E7F46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546" y="206739"/>
            <a:ext cx="594212" cy="754181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 userDrawn="1"/>
        </p:nvSpPr>
        <p:spPr>
          <a:xfrm>
            <a:off x="91861" y="2769428"/>
            <a:ext cx="1838539" cy="4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2200" u="sng" dirty="0"/>
              <a:t>Рынок НТИ: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30400" y="2770187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22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 err="1"/>
              <a:t>Эдунет</a:t>
            </a:r>
            <a:r>
              <a:rPr lang="ru-RU" dirty="0"/>
              <a:t>, </a:t>
            </a:r>
            <a:r>
              <a:rPr lang="ru-RU" dirty="0" err="1"/>
              <a:t>Технет</a:t>
            </a:r>
            <a:r>
              <a:rPr lang="ru-RU" dirty="0"/>
              <a:t>, </a:t>
            </a:r>
            <a:r>
              <a:rPr lang="ru-RU" dirty="0" err="1"/>
              <a:t>Энерджинет</a:t>
            </a:r>
            <a:r>
              <a:rPr lang="ru-RU" dirty="0"/>
              <a:t> (указать один рынок)</a:t>
            </a:r>
          </a:p>
        </p:txBody>
      </p:sp>
      <p:sp>
        <p:nvSpPr>
          <p:cNvPr id="16" name="Заголовок 1"/>
          <p:cNvSpPr txBox="1">
            <a:spLocks/>
          </p:cNvSpPr>
          <p:nvPr userDrawn="1"/>
        </p:nvSpPr>
        <p:spPr>
          <a:xfrm>
            <a:off x="95522" y="4015800"/>
            <a:ext cx="1838539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/>
              <a:t>Тема</a:t>
            </a:r>
            <a:r>
              <a:rPr lang="ru-RU" sz="1900" u="sng" baseline="0" dirty="0"/>
              <a:t> </a:t>
            </a:r>
            <a:r>
              <a:rPr lang="ru-RU" sz="1900" u="sng" baseline="0" dirty="0" err="1"/>
              <a:t>стартап</a:t>
            </a:r>
            <a:r>
              <a:rPr lang="ru-RU" sz="1900" u="sng" baseline="0" dirty="0"/>
              <a:t>-проекта:</a:t>
            </a:r>
            <a:endParaRPr lang="ru-RU" sz="1900" u="sng" dirty="0"/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11" hasCustomPrompt="1"/>
          </p:nvPr>
        </p:nvSpPr>
        <p:spPr>
          <a:xfrm>
            <a:off x="1936905" y="4027788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2 паспорта </a:t>
            </a:r>
          </a:p>
        </p:txBody>
      </p:sp>
      <p:sp>
        <p:nvSpPr>
          <p:cNvPr id="20" name="Заголовок 1"/>
          <p:cNvSpPr txBox="1">
            <a:spLocks/>
          </p:cNvSpPr>
          <p:nvPr userDrawn="1"/>
        </p:nvSpPr>
        <p:spPr>
          <a:xfrm>
            <a:off x="95521" y="5416520"/>
            <a:ext cx="2290627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/>
              <a:t>Технологическое направление: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386148" y="5416520"/>
            <a:ext cx="3719833" cy="654054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3 паспорта </a:t>
            </a:r>
          </a:p>
        </p:txBody>
      </p:sp>
      <p:sp>
        <p:nvSpPr>
          <p:cNvPr id="26" name="Заголовок 1"/>
          <p:cNvSpPr txBox="1">
            <a:spLocks/>
          </p:cNvSpPr>
          <p:nvPr userDrawn="1"/>
        </p:nvSpPr>
        <p:spPr>
          <a:xfrm>
            <a:off x="6230688" y="611078"/>
            <a:ext cx="2478801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Акселератор ОГУ «Думай! Действуй! Воплощай!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949" y="1038440"/>
            <a:ext cx="1287516" cy="128751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становка пробле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28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 lIns="45718" tIns="45718" rIns="45718" bIns="45718">
            <a:noAutofit/>
          </a:bodyPr>
          <a:lstStyle>
            <a:lvl1pPr marL="88900" indent="-88900">
              <a:spcBef>
                <a:spcPts val="0"/>
              </a:spcBef>
              <a:defRPr kumimoji="0" lang="ru-RU" sz="16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indent="-77788">
              <a:spcBef>
                <a:spcPts val="0"/>
              </a:spcBef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пункт 20 паспорта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1CBA5E-5785-4110-8634-619D8ED23608}"/>
              </a:ext>
            </a:extLst>
          </p:cNvPr>
          <p:cNvSpPr txBox="1"/>
          <p:nvPr userDrawn="1"/>
        </p:nvSpPr>
        <p:spPr>
          <a:xfrm>
            <a:off x="8253523" y="987054"/>
            <a:ext cx="3810612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solidFill>
                  <a:srgbClr val="8F00FF"/>
                </a:solidFill>
                <a:latin typeface="Gilroy-ExtraBold"/>
              </a:rPr>
              <a:t>Решение: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Постановка проблемы и ее решение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 userDrawn="1">
            <p:extLst>
              <p:ext uri="{D42A27DB-BD31-4B8C-83A1-F6EECF244321}">
                <p14:modId xmlns:p14="http://schemas.microsoft.com/office/powerpoint/2010/main" val="3302977628"/>
              </p:ext>
            </p:extLst>
          </p:nvPr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0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25 паспорта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2</a:t>
            </a:r>
            <a:r>
              <a:rPr lang="en-US" dirty="0"/>
              <a:t>6</a:t>
            </a:r>
            <a:r>
              <a:rPr lang="ru-RU" dirty="0"/>
              <a:t> паспорта</a:t>
            </a:r>
          </a:p>
        </p:txBody>
      </p:sp>
    </p:spTree>
    <p:extLst>
      <p:ext uri="{BB962C8B-B14F-4D97-AF65-F5344CB8AC3E}">
        <p14:creationId xmlns:p14="http://schemas.microsoft.com/office/powerpoint/2010/main" val="293144550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заголовка">
            <a:extLst>
              <a:ext uri="{FF2B5EF4-FFF2-40B4-BE49-F238E27FC236}">
                <a16:creationId xmlns:a16="http://schemas.microsoft.com/office/drawing/2014/main" id="{2284E69D-6AF8-4F98-B349-4B100723F41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lang="ru-RU" dirty="0"/>
              <a:t>Бизнес-модель проекта</a:t>
            </a:r>
            <a:endParaRPr dirty="0"/>
          </a:p>
        </p:txBody>
      </p:sp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CCA8B49-F046-4070-8AB3-96BF479968C0}"/>
              </a:ext>
            </a:extLst>
          </p:cNvPr>
          <p:cNvGrpSpPr/>
          <p:nvPr userDrawn="1"/>
        </p:nvGrpSpPr>
        <p:grpSpPr>
          <a:xfrm>
            <a:off x="341449" y="1002891"/>
            <a:ext cx="11593376" cy="5302702"/>
            <a:chOff x="2050016" y="1920875"/>
            <a:chExt cx="16156468" cy="8382000"/>
          </a:xfrm>
          <a:noFill/>
        </p:grpSpPr>
        <p:grpSp>
          <p:nvGrpSpPr>
            <p:cNvPr id="13" name="Google Shape;101;p4">
              <a:extLst>
                <a:ext uri="{FF2B5EF4-FFF2-40B4-BE49-F238E27FC236}">
                  <a16:creationId xmlns:a16="http://schemas.microsoft.com/office/drawing/2014/main" id="{32F18173-9666-45D1-93B9-CEDF7834933A}"/>
                </a:ext>
              </a:extLst>
            </p:cNvPr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23" name="Google Shape;102;p4">
                <a:extLst>
                  <a:ext uri="{FF2B5EF4-FFF2-40B4-BE49-F238E27FC236}">
                    <a16:creationId xmlns:a16="http://schemas.microsoft.com/office/drawing/2014/main" id="{472508B2-AE51-41BB-A6DC-6ECE016D6623}"/>
                  </a:ext>
                </a:extLst>
              </p:cNvPr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103;p4">
                <a:extLst>
                  <a:ext uri="{FF2B5EF4-FFF2-40B4-BE49-F238E27FC236}">
                    <a16:creationId xmlns:a16="http://schemas.microsoft.com/office/drawing/2014/main" id="{6A7FCE0D-0742-46E9-A2A3-D0004128CD23}"/>
                  </a:ext>
                </a:extLst>
              </p:cNvPr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104;p4">
                <a:extLst>
                  <a:ext uri="{FF2B5EF4-FFF2-40B4-BE49-F238E27FC236}">
                    <a16:creationId xmlns:a16="http://schemas.microsoft.com/office/drawing/2014/main" id="{0A0B30B4-3BD8-425B-8487-0DC5D5E16FE5}"/>
                  </a:ext>
                </a:extLst>
              </p:cNvPr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 dirty="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105;p4">
                <a:extLst>
                  <a:ext uri="{FF2B5EF4-FFF2-40B4-BE49-F238E27FC236}">
                    <a16:creationId xmlns:a16="http://schemas.microsoft.com/office/drawing/2014/main" id="{3BCFC7EB-2969-4528-87DB-A0DE0D81A559}"/>
                  </a:ext>
                </a:extLst>
              </p:cNvPr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106;p4">
                <a:extLst>
                  <a:ext uri="{FF2B5EF4-FFF2-40B4-BE49-F238E27FC236}">
                    <a16:creationId xmlns:a16="http://schemas.microsoft.com/office/drawing/2014/main" id="{BA0A9B69-B81F-4F98-BF55-B73DDE7A7C75}"/>
                  </a:ext>
                </a:extLst>
              </p:cNvPr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107;p4">
                <a:extLst>
                  <a:ext uri="{FF2B5EF4-FFF2-40B4-BE49-F238E27FC236}">
                    <a16:creationId xmlns:a16="http://schemas.microsoft.com/office/drawing/2014/main" id="{165E61F2-1160-4A57-A570-49EC70269000}"/>
                  </a:ext>
                </a:extLst>
              </p:cNvPr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108;p4">
                <a:extLst>
                  <a:ext uri="{FF2B5EF4-FFF2-40B4-BE49-F238E27FC236}">
                    <a16:creationId xmlns:a16="http://schemas.microsoft.com/office/drawing/2014/main" id="{4D0201FA-D2AF-4794-8F5C-D894E8698FC9}"/>
                  </a:ext>
                </a:extLst>
              </p:cNvPr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109;p4">
                <a:extLst>
                  <a:ext uri="{FF2B5EF4-FFF2-40B4-BE49-F238E27FC236}">
                    <a16:creationId xmlns:a16="http://schemas.microsoft.com/office/drawing/2014/main" id="{C459F818-C498-4DB0-B13E-E5A6E8262C90}"/>
                  </a:ext>
                </a:extLst>
              </p:cNvPr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110;p4">
                <a:extLst>
                  <a:ext uri="{FF2B5EF4-FFF2-40B4-BE49-F238E27FC236}">
                    <a16:creationId xmlns:a16="http://schemas.microsoft.com/office/drawing/2014/main" id="{4D345F9C-FB25-4EB0-A3AA-3F5C50EB8EB9}"/>
                  </a:ext>
                </a:extLst>
              </p:cNvPr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Google Shape;111;p4">
              <a:extLst>
                <a:ext uri="{FF2B5EF4-FFF2-40B4-BE49-F238E27FC236}">
                  <a16:creationId xmlns:a16="http://schemas.microsoft.com/office/drawing/2014/main" id="{E0EBCC43-8F82-4D5C-8590-06721E9E1752}"/>
                </a:ext>
              </a:extLst>
            </p:cNvPr>
            <p:cNvSpPr txBox="1"/>
            <p:nvPr/>
          </p:nvSpPr>
          <p:spPr>
            <a:xfrm>
              <a:off x="2050016" y="1978514"/>
              <a:ext cx="2785278" cy="124052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Проблема и существующие альтернативы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5" name="Google Shape;112;p4">
              <a:extLst>
                <a:ext uri="{FF2B5EF4-FFF2-40B4-BE49-F238E27FC236}">
                  <a16:creationId xmlns:a16="http://schemas.microsoft.com/office/drawing/2014/main" id="{44FE75EA-4ED5-44AF-918C-4E94BA34997F}"/>
                </a:ext>
              </a:extLst>
            </p:cNvPr>
            <p:cNvSpPr txBox="1"/>
            <p:nvPr/>
          </p:nvSpPr>
          <p:spPr>
            <a:xfrm>
              <a:off x="4951174" y="1978514"/>
              <a:ext cx="3240807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4. Решение</a:t>
              </a:r>
              <a:endParaRPr lang="en-US" sz="1500" b="1" dirty="0">
                <a:solidFill>
                  <a:srgbClr val="00206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13;p4">
              <a:extLst>
                <a:ext uri="{FF2B5EF4-FFF2-40B4-BE49-F238E27FC236}">
                  <a16:creationId xmlns:a16="http://schemas.microsoft.com/office/drawing/2014/main" id="{737DB496-9B9D-4BC3-8894-A84AE1F43735}"/>
                </a:ext>
              </a:extLst>
            </p:cNvPr>
            <p:cNvSpPr txBox="1"/>
            <p:nvPr/>
          </p:nvSpPr>
          <p:spPr>
            <a:xfrm>
              <a:off x="4951174" y="5341037"/>
              <a:ext cx="3485656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8. Ключевые метрики</a:t>
              </a:r>
            </a:p>
          </p:txBody>
        </p:sp>
        <p:sp>
          <p:nvSpPr>
            <p:cNvPr id="17" name="Google Shape;114;p4">
              <a:extLst>
                <a:ext uri="{FF2B5EF4-FFF2-40B4-BE49-F238E27FC236}">
                  <a16:creationId xmlns:a16="http://schemas.microsoft.com/office/drawing/2014/main" id="{F0BE6A3B-9EAB-4393-B110-96548AF6BEE8}"/>
                </a:ext>
              </a:extLst>
            </p:cNvPr>
            <p:cNvSpPr txBox="1"/>
            <p:nvPr/>
          </p:nvSpPr>
          <p:spPr>
            <a:xfrm>
              <a:off x="8755615" y="1978514"/>
              <a:ext cx="2555252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3. Уникальная ценность</a:t>
              </a:r>
              <a:r>
                <a:rPr lang="ru-RU" sz="1500" dirty="0">
                  <a:solidFill>
                    <a:srgbClr val="002060"/>
                  </a:solidFill>
                  <a:latin typeface="Candara" panose="020E0502030303020204"/>
                </a:rPr>
                <a:t> 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8" name="Google Shape;115;p4">
              <a:extLst>
                <a:ext uri="{FF2B5EF4-FFF2-40B4-BE49-F238E27FC236}">
                  <a16:creationId xmlns:a16="http://schemas.microsoft.com/office/drawing/2014/main" id="{35EABFD6-C47C-4847-826A-8F97CE962FA9}"/>
                </a:ext>
              </a:extLst>
            </p:cNvPr>
            <p:cNvSpPr txBox="1"/>
            <p:nvPr/>
          </p:nvSpPr>
          <p:spPr>
            <a:xfrm>
              <a:off x="11728448" y="1978514"/>
              <a:ext cx="3013463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9. Скрытое преимущество</a:t>
              </a:r>
            </a:p>
          </p:txBody>
        </p:sp>
        <p:sp>
          <p:nvSpPr>
            <p:cNvPr id="19" name="Google Shape;116;p4">
              <a:extLst>
                <a:ext uri="{FF2B5EF4-FFF2-40B4-BE49-F238E27FC236}">
                  <a16:creationId xmlns:a16="http://schemas.microsoft.com/office/drawing/2014/main" id="{64D4A4F8-E67C-42AC-B949-A3C05E5EAA49}"/>
                </a:ext>
              </a:extLst>
            </p:cNvPr>
            <p:cNvSpPr txBox="1"/>
            <p:nvPr/>
          </p:nvSpPr>
          <p:spPr>
            <a:xfrm>
              <a:off x="11652249" y="5273675"/>
              <a:ext cx="3089664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5. Каналы распространения</a:t>
              </a:r>
            </a:p>
          </p:txBody>
        </p:sp>
        <p:sp>
          <p:nvSpPr>
            <p:cNvPr id="20" name="Google Shape;117;p4">
              <a:extLst>
                <a:ext uri="{FF2B5EF4-FFF2-40B4-BE49-F238E27FC236}">
                  <a16:creationId xmlns:a16="http://schemas.microsoft.com/office/drawing/2014/main" id="{2DF54C6E-CF4C-4FAC-9F13-DA61FB84D306}"/>
                </a:ext>
              </a:extLst>
            </p:cNvPr>
            <p:cNvSpPr txBox="1"/>
            <p:nvPr/>
          </p:nvSpPr>
          <p:spPr>
            <a:xfrm>
              <a:off x="14948566" y="1964384"/>
              <a:ext cx="2590799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1. Сегмент потребителей</a:t>
              </a:r>
            </a:p>
          </p:txBody>
        </p:sp>
        <p:sp>
          <p:nvSpPr>
            <p:cNvPr id="21" name="Google Shape;118;p4">
              <a:extLst>
                <a:ext uri="{FF2B5EF4-FFF2-40B4-BE49-F238E27FC236}">
                  <a16:creationId xmlns:a16="http://schemas.microsoft.com/office/drawing/2014/main" id="{5D1F6164-C384-4C2F-8074-643F2EAE3CA8}"/>
                </a:ext>
              </a:extLst>
            </p:cNvPr>
            <p:cNvSpPr txBox="1"/>
            <p:nvPr/>
          </p:nvSpPr>
          <p:spPr>
            <a:xfrm>
              <a:off x="2050016" y="8358651"/>
              <a:ext cx="7994713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7. Структура расходов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22" name="Google Shape;119;p4">
              <a:extLst>
                <a:ext uri="{FF2B5EF4-FFF2-40B4-BE49-F238E27FC236}">
                  <a16:creationId xmlns:a16="http://schemas.microsoft.com/office/drawing/2014/main" id="{1C9FD09F-6B84-4590-B06E-E56006467340}"/>
                </a:ext>
              </a:extLst>
            </p:cNvPr>
            <p:cNvSpPr txBox="1"/>
            <p:nvPr/>
          </p:nvSpPr>
          <p:spPr>
            <a:xfrm>
              <a:off x="10129285" y="8343021"/>
              <a:ext cx="8044459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6. Потоки доходов</a:t>
              </a:r>
            </a:p>
          </p:txBody>
        </p:sp>
      </p:grpSp>
      <p:sp>
        <p:nvSpPr>
          <p:cNvPr id="36" name="Текст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411" y="5354653"/>
            <a:ext cx="5779469" cy="950940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marR="0" indent="-77788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перечисления статей затрат и общая сумма (в руб.) </a:t>
            </a:r>
          </a:p>
        </p:txBody>
      </p:sp>
      <p:sp>
        <p:nvSpPr>
          <p:cNvPr id="39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6138386" y="5354653"/>
            <a:ext cx="5788213" cy="950940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перечисление статей доходов и общая сумма (в руб.)</a:t>
            </a:r>
          </a:p>
        </p:txBody>
      </p:sp>
      <p:sp>
        <p:nvSpPr>
          <p:cNvPr id="44" name="Текст 2"/>
          <p:cNvSpPr>
            <a:spLocks noGrp="1"/>
          </p:cNvSpPr>
          <p:nvPr>
            <p:ph type="body" sz="quarter" idx="19" hasCustomPrompt="1"/>
          </p:nvPr>
        </p:nvSpPr>
        <p:spPr>
          <a:xfrm>
            <a:off x="7231712" y="1579610"/>
            <a:ext cx="2296508" cy="1544361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основная суть продукта (кратко)</a:t>
            </a:r>
          </a:p>
        </p:txBody>
      </p:sp>
      <p:sp>
        <p:nvSpPr>
          <p:cNvPr id="45" name="Текст 2"/>
          <p:cNvSpPr>
            <a:spLocks noGrp="1"/>
          </p:cNvSpPr>
          <p:nvPr>
            <p:ph type="body" sz="quarter" idx="20" hasCustomPrompt="1"/>
          </p:nvPr>
        </p:nvSpPr>
        <p:spPr>
          <a:xfrm>
            <a:off x="9528218" y="1579611"/>
            <a:ext cx="2383113" cy="3472614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целевая аудитория</a:t>
            </a:r>
          </a:p>
        </p:txBody>
      </p:sp>
      <p:sp>
        <p:nvSpPr>
          <p:cNvPr id="46" name="Текст 2"/>
          <p:cNvSpPr>
            <a:spLocks noGrp="1"/>
          </p:cNvSpPr>
          <p:nvPr>
            <p:ph type="body" sz="quarter" idx="21" hasCustomPrompt="1"/>
          </p:nvPr>
        </p:nvSpPr>
        <p:spPr>
          <a:xfrm>
            <a:off x="7219318" y="3677930"/>
            <a:ext cx="2308900" cy="1374296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основная суть продукта (кратко)</a:t>
            </a:r>
          </a:p>
        </p:txBody>
      </p:sp>
      <p:sp>
        <p:nvSpPr>
          <p:cNvPr id="47" name="Текст 2"/>
          <p:cNvSpPr>
            <a:spLocks noGrp="1"/>
          </p:cNvSpPr>
          <p:nvPr>
            <p:ph type="body" sz="quarter" idx="22" hasCustomPrompt="1"/>
          </p:nvPr>
        </p:nvSpPr>
        <p:spPr>
          <a:xfrm>
            <a:off x="5172073" y="1579609"/>
            <a:ext cx="2047245" cy="3472615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то, что является ценностным предложением</a:t>
            </a:r>
          </a:p>
        </p:txBody>
      </p:sp>
      <p:sp>
        <p:nvSpPr>
          <p:cNvPr id="48" name="Текст 2"/>
          <p:cNvSpPr>
            <a:spLocks noGrp="1"/>
          </p:cNvSpPr>
          <p:nvPr>
            <p:ph type="body" sz="quarter" idx="23" hasCustomPrompt="1"/>
          </p:nvPr>
        </p:nvSpPr>
        <p:spPr>
          <a:xfrm>
            <a:off x="2431529" y="1376283"/>
            <a:ext cx="2721647" cy="1747688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решение</a:t>
            </a:r>
          </a:p>
        </p:txBody>
      </p:sp>
      <p:sp>
        <p:nvSpPr>
          <p:cNvPr id="49" name="Текст 2"/>
          <p:cNvSpPr>
            <a:spLocks noGrp="1"/>
          </p:cNvSpPr>
          <p:nvPr>
            <p:ph type="body" sz="quarter" idx="24" hasCustomPrompt="1"/>
          </p:nvPr>
        </p:nvSpPr>
        <p:spPr>
          <a:xfrm>
            <a:off x="341449" y="1824144"/>
            <a:ext cx="2078534" cy="3228079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важно перечислить проблемы, а также указать как сейчас решаются эти проблемы без вашего продукта</a:t>
            </a:r>
          </a:p>
        </p:txBody>
      </p:sp>
      <p:sp>
        <p:nvSpPr>
          <p:cNvPr id="50" name="Текст 2"/>
          <p:cNvSpPr>
            <a:spLocks noGrp="1"/>
          </p:cNvSpPr>
          <p:nvPr>
            <p:ph type="body" sz="quarter" idx="25" hasCustomPrompt="1"/>
          </p:nvPr>
        </p:nvSpPr>
        <p:spPr>
          <a:xfrm>
            <a:off x="2419982" y="3489711"/>
            <a:ext cx="2733193" cy="1562511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то, что позволяет зарабатывать, например кол-во пользователей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8807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Этапы про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 userDrawn="1"/>
        </p:nvGrpSpPr>
        <p:grpSpPr>
          <a:xfrm>
            <a:off x="4201828" y="1057224"/>
            <a:ext cx="3788342" cy="4912616"/>
            <a:chOff x="3625668" y="1057224"/>
            <a:chExt cx="3788342" cy="4912616"/>
          </a:xfrm>
        </p:grpSpPr>
        <p:sp>
          <p:nvSpPr>
            <p:cNvPr id="62" name="Текст 2"/>
            <p:cNvSpPr txBox="1"/>
            <p:nvPr/>
          </p:nvSpPr>
          <p:spPr>
            <a:xfrm>
              <a:off x="3625668" y="1057224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63" name="Текст 2"/>
            <p:cNvSpPr txBox="1"/>
            <p:nvPr/>
          </p:nvSpPr>
          <p:spPr>
            <a:xfrm>
              <a:off x="3625668" y="3598411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64" name="Текст 2"/>
            <p:cNvSpPr txBox="1"/>
            <p:nvPr/>
          </p:nvSpPr>
          <p:spPr>
            <a:xfrm>
              <a:off x="6654216" y="2253306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65" name="Текст 2"/>
            <p:cNvSpPr txBox="1"/>
            <p:nvPr/>
          </p:nvSpPr>
          <p:spPr>
            <a:xfrm>
              <a:off x="6652932" y="4646405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79" name="Соединительная линия уступом 2"/>
            <p:cNvSpPr/>
            <p:nvPr/>
          </p:nvSpPr>
          <p:spPr>
            <a:xfrm>
              <a:off x="4383482" y="1694388"/>
              <a:ext cx="2162014" cy="1066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80" name="Соединительная линия уступом 26"/>
            <p:cNvSpPr/>
            <p:nvPr/>
          </p:nvSpPr>
          <p:spPr>
            <a:xfrm rot="10800000" flipV="1">
              <a:off x="4383482" y="3193233"/>
              <a:ext cx="2162012" cy="859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81" name="Соединительная линия уступом 29"/>
            <p:cNvSpPr/>
            <p:nvPr/>
          </p:nvSpPr>
          <p:spPr>
            <a:xfrm>
              <a:off x="4471393" y="4567160"/>
              <a:ext cx="2074102" cy="85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</p:grpSp>
      <p:sp>
        <p:nvSpPr>
          <p:cNvPr id="26" name="Текст заголовка">
            <a:extLst>
              <a:ext uri="{FF2B5EF4-FFF2-40B4-BE49-F238E27FC236}">
                <a16:creationId xmlns:a16="http://schemas.microsoft.com/office/drawing/2014/main" id="{2CFC46DE-2201-42C2-BF3C-C284A51B7C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endParaRPr dirty="0"/>
          </a:p>
        </p:txBody>
      </p:sp>
      <p:pic>
        <p:nvPicPr>
          <p:cNvPr id="27" name="Picture 5" descr="C:\Users\user\Desktop\Безымянный6.png">
            <a:extLst>
              <a:ext uri="{FF2B5EF4-FFF2-40B4-BE49-F238E27FC236}">
                <a16:creationId xmlns:a16="http://schemas.microsoft.com/office/drawing/2014/main" id="{39BCB39C-1638-4A13-9F9F-87BCA5F308B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801C36C7-F0D0-4D38-AAD3-DC25276B96B8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CA55861A-9584-43C4-B5A2-798276485260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76372EF-8589-4AFB-B8A7-949DC16D5AF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4FD47325-57C1-45C8-9D0D-ED5FB22188B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E3E15495-6399-413B-BD41-BB55F1F86CC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15D68387-E98D-4862-933A-C6E87A2E68E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7FDCE187-E52B-4C5F-9363-A3336C2BF4F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0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1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2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650551" y="1285473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01.01.24-31.03.24</a:t>
            </a:r>
          </a:p>
        </p:txBody>
      </p:sp>
      <p:sp>
        <p:nvSpPr>
          <p:cNvPr id="39" name="TextBox 38"/>
          <p:cNvSpPr txBox="1"/>
          <p:nvPr userDrawn="1"/>
        </p:nvSpPr>
        <p:spPr>
          <a:xfrm>
            <a:off x="5840467" y="279353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01.04.24-30.06.24</a:t>
            </a:r>
          </a:p>
        </p:txBody>
      </p:sp>
      <p:sp>
        <p:nvSpPr>
          <p:cNvPr id="43" name="TextBox 42"/>
          <p:cNvSpPr txBox="1"/>
          <p:nvPr userDrawn="1"/>
        </p:nvSpPr>
        <p:spPr>
          <a:xfrm>
            <a:off x="4778258" y="4125236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01.07.24-30.</a:t>
            </a:r>
            <a:r>
              <a:rPr lang="en-US" dirty="0">
                <a:sym typeface="Helvetica"/>
              </a:rPr>
              <a:t>0</a:t>
            </a:r>
            <a:r>
              <a:rPr lang="ru-RU" dirty="0">
                <a:sym typeface="Helvetica"/>
              </a:rPr>
              <a:t>9.2</a:t>
            </a:r>
            <a:r>
              <a:rPr lang="en-US" dirty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5899244" y="551178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01.10.2</a:t>
            </a:r>
            <a:r>
              <a:rPr lang="en-US" dirty="0">
                <a:sym typeface="Helvetica"/>
              </a:rPr>
              <a:t>4</a:t>
            </a:r>
            <a:r>
              <a:rPr lang="ru-RU" dirty="0">
                <a:sym typeface="Helvetica"/>
              </a:rPr>
              <a:t>-3</a:t>
            </a:r>
            <a:r>
              <a:rPr lang="en-US" dirty="0">
                <a:sym typeface="Helvetica"/>
              </a:rPr>
              <a:t>1</a:t>
            </a:r>
            <a:r>
              <a:rPr lang="ru-RU" dirty="0">
                <a:sym typeface="Helvetica"/>
              </a:rPr>
              <a:t>.12.2</a:t>
            </a:r>
            <a:r>
              <a:rPr lang="en-US" dirty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1477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lang="ru-RU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107995" y="158029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Потенциальные потребительские сегменты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3991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08" y="63518"/>
            <a:ext cx="453825" cy="576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1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2827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заголовка">
            <a:extLst>
              <a:ext uri="{FF2B5EF4-FFF2-40B4-BE49-F238E27FC236}">
                <a16:creationId xmlns:a16="http://schemas.microsoft.com/office/drawing/2014/main" id="{2284E69D-6AF8-4F98-B349-4B100723F4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0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630196" y="1092530"/>
            <a:ext cx="11304629" cy="483259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43A62"/>
                </a:solidFill>
                <a:latin typeface="Gilroy-Light"/>
              </a:defRPr>
            </a:lvl1pPr>
            <a:lvl2pPr>
              <a:defRPr sz="2400">
                <a:solidFill>
                  <a:srgbClr val="243A62"/>
                </a:solidFill>
                <a:latin typeface="Gilroy-Light"/>
              </a:defRPr>
            </a:lvl2pPr>
            <a:lvl3pPr>
              <a:defRPr sz="2400">
                <a:solidFill>
                  <a:srgbClr val="243A62"/>
                </a:solidFill>
                <a:latin typeface="Gilroy-Light"/>
              </a:defRPr>
            </a:lvl3pPr>
            <a:lvl4pPr>
              <a:defRPr sz="2400">
                <a:solidFill>
                  <a:srgbClr val="243A62"/>
                </a:solidFill>
                <a:latin typeface="Gilroy-Light"/>
              </a:defRPr>
            </a:lvl4pPr>
            <a:lvl5pPr>
              <a:defRPr sz="2400">
                <a:solidFill>
                  <a:srgbClr val="243A62"/>
                </a:solidFill>
                <a:latin typeface="Gilroy-Ligh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Прямоугольник 7"/>
          <p:cNvSpPr/>
          <p:nvPr userDrawn="1"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9" name="Прямоугольник 10"/>
          <p:cNvSpPr/>
          <p:nvPr userDrawn="1"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0" name="Прямоугольник 13"/>
          <p:cNvSpPr/>
          <p:nvPr userDrawn="1"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1" name="image2.png" descr="image2.png"/>
          <p:cNvPicPr>
            <a:picLocks noChangeAspect="1"/>
          </p:cNvPicPr>
          <p:nvPr userDrawn="1"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Прямоугольник 9"/>
          <p:cNvSpPr/>
          <p:nvPr userDrawn="1"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3" name="Текст 2"/>
          <p:cNvSpPr txBox="1"/>
          <p:nvPr userDrawn="1"/>
        </p:nvSpPr>
        <p:spPr>
          <a:xfrm>
            <a:off x="532009" y="995120"/>
            <a:ext cx="4831212" cy="1949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4800" b="1" dirty="0"/>
              <a:t>СПАСИБО!</a:t>
            </a:r>
            <a:endParaRPr lang="ru-RU" sz="4800" b="1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24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2950650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8-888-888-88-88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746" y="3893128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e-mail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40" y="42055"/>
            <a:ext cx="453825" cy="576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F46D48A-CFC5-4375-B383-7EB5C65FC5F4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EF66D53-61A5-4AD9-AC8D-733BFFAE291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C8BC6219-799A-4094-A65B-C54B108DA74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04DF2ED-D8A3-4267-A2F6-0D4C7AF89E5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4120FCB-ECAE-4BD7-9E81-39948F4928C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3CA745D-363A-4773-8692-9C7B9ED2FDE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3" r:id="rId3"/>
    <p:sldLayoutId id="2147483655" r:id="rId4"/>
    <p:sldLayoutId id="2147483664" r:id="rId5"/>
    <p:sldLayoutId id="2147483659" r:id="rId6"/>
    <p:sldLayoutId id="2147483662" r:id="rId7"/>
    <p:sldLayoutId id="2147483656" r:id="rId8"/>
    <p:sldLayoutId id="2147483657" r:id="rId9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9052" y="1761142"/>
            <a:ext cx="5443638" cy="438578"/>
          </a:xfrm>
        </p:spPr>
        <p:txBody>
          <a:bodyPr/>
          <a:lstStyle/>
          <a:p>
            <a:r>
              <a:rPr lang="ru-RU" dirty="0"/>
              <a:t>Познание моды и себя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</a:t>
            </a:fld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1891964" y="2769415"/>
            <a:ext cx="4169076" cy="659585"/>
          </a:xfrm>
        </p:spPr>
        <p:txBody>
          <a:bodyPr/>
          <a:lstStyle/>
          <a:p>
            <a:r>
              <a:rPr lang="en-GB" dirty="0"/>
              <a:t>EduNet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1851531" y="4020903"/>
            <a:ext cx="4134116" cy="987834"/>
          </a:xfrm>
        </p:spPr>
        <p:txBody>
          <a:bodyPr>
            <a:normAutofit/>
          </a:bodyPr>
          <a:lstStyle/>
          <a:p>
            <a:r>
              <a:rPr lang="ru-RU" sz="1200" dirty="0" err="1"/>
              <a:t>П</a:t>
            </a:r>
            <a:r>
              <a:rPr lang="ru-RU" sz="1200" dirty="0" err="1">
                <a:effectLst/>
              </a:rPr>
              <a:t>атформа</a:t>
            </a:r>
            <a:r>
              <a:rPr lang="ru-RU" sz="1200" dirty="0">
                <a:effectLst/>
              </a:rPr>
              <a:t> ,которая научить беременных  девушек и молодых мам «правилам» стиля, что носить, и когда носить уместно, а что нет, в связи с физическими изменениями . Азы стиля и моды с интеграцией принятия себя.</a:t>
            </a:r>
            <a:endParaRPr lang="ru-RU" sz="12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2341207" y="5488896"/>
            <a:ext cx="3719833" cy="654054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Приложение, внутри будут разработаны курсы, также работа специалистов разных направлений.</a:t>
            </a:r>
          </a:p>
        </p:txBody>
      </p:sp>
    </p:spTree>
    <p:extLst>
      <p:ext uri="{BB962C8B-B14F-4D97-AF65-F5344CB8AC3E}">
        <p14:creationId xmlns:p14="http://schemas.microsoft.com/office/powerpoint/2010/main" val="205976156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sz="2300" dirty="0"/>
              <a:t>Обучение стилю в новых реалиях </a:t>
            </a:r>
          </a:p>
          <a:p>
            <a:r>
              <a:rPr lang="ru-RU" sz="2300" dirty="0"/>
              <a:t>Насмотрелось в области стиля и красоты</a:t>
            </a:r>
          </a:p>
          <a:p>
            <a:r>
              <a:rPr lang="ru-RU" sz="2300" dirty="0"/>
              <a:t>Новинки и тренды на рынке</a:t>
            </a:r>
          </a:p>
          <a:p>
            <a:r>
              <a:rPr lang="ru-RU" sz="2300" dirty="0"/>
              <a:t>Проработка внутренних проблем таких как послеродовая депрессия и непринятие себя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Подбор гардероба в связи с физическими изменениями в беременность</a:t>
            </a:r>
          </a:p>
          <a:p>
            <a:r>
              <a:rPr lang="ru-RU" dirty="0"/>
              <a:t>Изменение фигуры в связи с родами ,желание скрыть изъяны 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Мы предлагаем платформу на которой будут собраны тренды сезонов ,история моды и обучение подбору гардероба. </a:t>
            </a:r>
          </a:p>
          <a:p>
            <a:r>
              <a:rPr lang="ru-RU" dirty="0"/>
              <a:t>На платформе будут работать специалисты ,которые помогут принять и полюбить себя. </a:t>
            </a:r>
          </a:p>
        </p:txBody>
      </p:sp>
    </p:spTree>
    <p:extLst>
      <p:ext uri="{BB962C8B-B14F-4D97-AF65-F5344CB8AC3E}">
        <p14:creationId xmlns:p14="http://schemas.microsoft.com/office/powerpoint/2010/main" val="227580747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3BCAEB7-318A-49A7-9F80-AF191B5290A7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3592890201"/>
              </p:ext>
            </p:extLst>
          </p:nvPr>
        </p:nvGraphicFramePr>
        <p:xfrm>
          <a:off x="459180" y="1172119"/>
          <a:ext cx="11479214" cy="52097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9607">
                  <a:extLst>
                    <a:ext uri="{9D8B030D-6E8A-4147-A177-3AD203B41FA5}">
                      <a16:colId xmlns:a16="http://schemas.microsoft.com/office/drawing/2014/main" val="3076297344"/>
                    </a:ext>
                  </a:extLst>
                </a:gridCol>
                <a:gridCol w="5739607">
                  <a:extLst>
                    <a:ext uri="{9D8B030D-6E8A-4147-A177-3AD203B41FA5}">
                      <a16:colId xmlns:a16="http://schemas.microsoft.com/office/drawing/2014/main" val="423051674"/>
                    </a:ext>
                  </a:extLst>
                </a:gridCol>
              </a:tblGrid>
              <a:tr h="538678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Целевая аудитория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Ценностное предложение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226970"/>
                  </a:ext>
                </a:extLst>
              </a:tr>
              <a:tr h="4671071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9037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3139" y="1745673"/>
            <a:ext cx="549827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solidFill>
                  <a:srgbClr val="002060"/>
                </a:solidFill>
              </a:rPr>
              <a:t>Беременный девушки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solidFill>
                  <a:srgbClr val="002060"/>
                </a:solidFill>
              </a:rPr>
              <a:t>Мамы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721" y="1745673"/>
            <a:ext cx="5515099" cy="3693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solidFill>
                  <a:srgbClr val="002060"/>
                </a:solidFill>
              </a:rPr>
              <a:t>Обучим базам моды и стиля ,а так же поможем справится с внутренними проблемами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Покажем ,как можно выглядеть стильно, не смотря на беременность. Избавим от тревоги ,касаемо того, что вы скоро станете мамой.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solidFill>
                  <a:srgbClr val="002060"/>
                </a:solidFill>
              </a:rPr>
              <a:t>Научим как выглядеть стильно, но при этом удобно , и как можно смоделировать свою фигуру при помощи одежды. Поможем преодолеть послеродовую депрессию, страх перед ребенком и то, что ваша жизнь изменилась на 180 градусов.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8299413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6D8A34F-EF88-4348-960E-34E97E46C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871607"/>
              </p:ext>
            </p:extLst>
          </p:nvPr>
        </p:nvGraphicFramePr>
        <p:xfrm>
          <a:off x="796692" y="791900"/>
          <a:ext cx="10664284" cy="61229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6071">
                  <a:extLst>
                    <a:ext uri="{9D8B030D-6E8A-4147-A177-3AD203B41FA5}">
                      <a16:colId xmlns:a16="http://schemas.microsoft.com/office/drawing/2014/main" val="3344974326"/>
                    </a:ext>
                  </a:extLst>
                </a:gridCol>
                <a:gridCol w="2666071">
                  <a:extLst>
                    <a:ext uri="{9D8B030D-6E8A-4147-A177-3AD203B41FA5}">
                      <a16:colId xmlns:a16="http://schemas.microsoft.com/office/drawing/2014/main" val="1847720295"/>
                    </a:ext>
                  </a:extLst>
                </a:gridCol>
                <a:gridCol w="2666071">
                  <a:extLst>
                    <a:ext uri="{9D8B030D-6E8A-4147-A177-3AD203B41FA5}">
                      <a16:colId xmlns:a16="http://schemas.microsoft.com/office/drawing/2014/main" val="950557334"/>
                    </a:ext>
                  </a:extLst>
                </a:gridCol>
                <a:gridCol w="2666071">
                  <a:extLst>
                    <a:ext uri="{9D8B030D-6E8A-4147-A177-3AD203B41FA5}">
                      <a16:colId xmlns:a16="http://schemas.microsoft.com/office/drawing/2014/main" val="636569222"/>
                    </a:ext>
                  </a:extLst>
                </a:gridCol>
              </a:tblGrid>
              <a:tr h="602904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КОНКУРЕНТ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ПРОДУКТ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ХАРАКТЕРИСТИКИ ПРОДУКТА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НАШИ КОНКУРЕТНЫЕ ПРЕИМУЩЕСТВА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14437"/>
                  </a:ext>
                </a:extLst>
              </a:tr>
              <a:tr h="1291936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+mn-lt"/>
                        </a:rPr>
                        <a:t>Style.com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 Интернет-портал о моде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здесь появляются подборки трендов, фотографии со всех мировых показов, новости брендов, различные репортажи и видеоролики и многое другое. 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-Помимо подборки трендов и указания мест для покупки вещей, мы будем обучать беременных девушек и молодых мам, как самостоятельно подбирать нужные образы. Так же на нашей платформе будет психологическая поддержка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и индивидуальная работа с стилистом. 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006994"/>
                  </a:ext>
                </a:extLst>
              </a:tr>
              <a:tr h="2009679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Fashion.Gram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Помесь онлайн-бутика и сети с фотографиями 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 ленте пользователи выкладывают свои образы, указывая, где можно купить соответствующие вещи.</a:t>
                      </a:r>
                      <a:endParaRPr lang="ru-RU" sz="13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7662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Академия красоты Эколь 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Офлайн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школа моды и стиля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+mn-lt"/>
                        </a:rPr>
                        <a:t>Практические курсы в сфере моды и стиля, которые помогут вам создать</a:t>
                      </a:r>
                      <a:r>
                        <a:rPr lang="ru-RU" sz="13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свой новый образ или начать карьеру стилиста-имиджмейкера. </a:t>
                      </a:r>
                      <a:endParaRPr lang="ru-RU" sz="13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Предлагаем курсы в онлайн формате,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то есть люди могут их проходить в любой точке, не привязываясь к определенному месту.Это очень актуально в связи с трудностями перемещения у молодых мам и беременных. 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2568800"/>
                  </a:ext>
                </a:extLst>
              </a:tr>
            </a:tbl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2AF07C-30E8-42D1-BFAC-8F01D77DF0C6}"/>
              </a:ext>
            </a:extLst>
          </p:cNvPr>
          <p:cNvSpPr txBox="1">
            <a:spLocks/>
          </p:cNvSpPr>
          <p:nvPr/>
        </p:nvSpPr>
        <p:spPr>
          <a:xfrm>
            <a:off x="3293126" y="183919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Ключевые конкуренты </a:t>
            </a:r>
          </a:p>
        </p:txBody>
      </p:sp>
    </p:spTree>
    <p:extLst>
      <p:ext uri="{BB962C8B-B14F-4D97-AF65-F5344CB8AC3E}">
        <p14:creationId xmlns:p14="http://schemas.microsoft.com/office/powerpoint/2010/main" val="414764542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Разработка сайта и приложения.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Платные курсы, процент от работы с стилистами и психологами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/>
              <a:t>Работа с психологами, которая поможет усовершенствовать себя не только снаружи, но и внутри.</a:t>
            </a:r>
          </a:p>
          <a:p>
            <a:r>
              <a:rPr lang="ru-RU" dirty="0"/>
              <a:t>Нет прямых конкурентов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Беременный девушки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Мамы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Реклама в интернете</a:t>
            </a:r>
          </a:p>
          <a:p>
            <a:pPr indent="0"/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/>
              <a:t>Наша цель не только обучить население моде ,стилю и уместным образам, но и показать как сильно наша самооценка влияет на положение в обществе. Похожих платформ нет. 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ru-RU" sz="1200" dirty="0"/>
              <a:t>Мы предлагаем платформу ,которая научит вас «правилам» стиля, что носить, и когда носить уместно, а что нет. Так же мы поможем вас чувствовать себя увереннее, ведь наши психологи научат вас ,как правильно ставить и подавать себя в обществе. Азы стиля и моды с интеграцией принятия себя.</a:t>
            </a:r>
          </a:p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 indent="0"/>
            <a:r>
              <a:rPr lang="ru-RU" dirty="0"/>
              <a:t>Проблемы: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Не уместные образы на мероприятия разного типа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Не уверенность в себе</a:t>
            </a:r>
          </a:p>
          <a:p>
            <a:pPr indent="0"/>
            <a:r>
              <a:rPr lang="ru-RU" dirty="0"/>
              <a:t>Альтернативы: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Курсы по стилю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Работа с специалистами </a:t>
            </a:r>
          </a:p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/>
              <a:t>Количество пользователей, которых заинтересуют курсы в нашем приложении. </a:t>
            </a:r>
          </a:p>
        </p:txBody>
      </p:sp>
    </p:spTree>
    <p:extLst>
      <p:ext uri="{BB962C8B-B14F-4D97-AF65-F5344CB8AC3E}">
        <p14:creationId xmlns:p14="http://schemas.microsoft.com/office/powerpoint/2010/main" val="347829700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реализации проекта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Создание проекта</a:t>
            </a:r>
          </a:p>
          <a:p>
            <a:r>
              <a:rPr lang="ru-RU" dirty="0"/>
              <a:t>Пробный запуск</a:t>
            </a:r>
          </a:p>
          <a:p>
            <a:r>
              <a:rPr lang="ru-RU" dirty="0"/>
              <a:t>Рекламная компания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1"/>
            <a:r>
              <a:rPr lang="ru-RU" dirty="0"/>
              <a:t>Работа с первыми клиентами </a:t>
            </a:r>
          </a:p>
          <a:p>
            <a:pPr lvl="1"/>
            <a:r>
              <a:rPr lang="ru-RU" dirty="0"/>
              <a:t>Наблюдаем первые результаты </a:t>
            </a:r>
          </a:p>
          <a:p>
            <a:pPr lvl="1"/>
            <a:r>
              <a:rPr lang="ru-RU" dirty="0"/>
              <a:t>Вносим правки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Поиск партнеров </a:t>
            </a:r>
          </a:p>
          <a:p>
            <a:r>
              <a:rPr lang="ru-RU" dirty="0"/>
              <a:t>Начало работы с инвесторами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Первые результаты</a:t>
            </a:r>
          </a:p>
          <a:p>
            <a:r>
              <a:rPr lang="ru-RU" dirty="0"/>
              <a:t>Работа с новыми клиентами</a:t>
            </a:r>
          </a:p>
          <a:p>
            <a:r>
              <a:rPr lang="ru-RU" dirty="0"/>
              <a:t>Активное продвижение платформы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248645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F4739D-D62B-4019-94ED-D2BC8DB0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B60170C-E0AA-4705-9D05-72C277CE69E9}"/>
              </a:ext>
            </a:extLst>
          </p:cNvPr>
          <p:cNvSpPr/>
          <p:nvPr/>
        </p:nvSpPr>
        <p:spPr>
          <a:xfrm>
            <a:off x="606490" y="1035699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73B3904-E747-4805-B3B1-FBA635941992}"/>
              </a:ext>
            </a:extLst>
          </p:cNvPr>
          <p:cNvSpPr/>
          <p:nvPr/>
        </p:nvSpPr>
        <p:spPr>
          <a:xfrm>
            <a:off x="4689823" y="3421042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9092799-CA72-4969-8E96-B3CBD6C39C8C}"/>
              </a:ext>
            </a:extLst>
          </p:cNvPr>
          <p:cNvSpPr/>
          <p:nvPr/>
        </p:nvSpPr>
        <p:spPr>
          <a:xfrm>
            <a:off x="7522487" y="987806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7714C4-2614-4488-8CE9-FF08B1C3770F}"/>
              </a:ext>
            </a:extLst>
          </p:cNvPr>
          <p:cNvSpPr txBox="1"/>
          <p:nvPr/>
        </p:nvSpPr>
        <p:spPr>
          <a:xfrm>
            <a:off x="2015411" y="1301895"/>
            <a:ext cx="3359021" cy="16312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Потупчик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 Елизавета Дмитриевна , лидер команды</a:t>
            </a:r>
          </a:p>
          <a:p>
            <a:pPr algn="ctr"/>
            <a:r>
              <a:rPr lang="en-US" sz="2000" dirty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Gilroy-ExtraBold"/>
              </a:rPr>
              <a:t>288228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2</a:t>
            </a:r>
            <a:endParaRPr lang="en-US" sz="2000" dirty="0">
              <a:solidFill>
                <a:srgbClr val="7030A0"/>
              </a:solidFill>
              <a:latin typeface="Gilroy-ExtraBold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0BCFAF-F6D2-4FF3-884D-CA1963B5D058}"/>
              </a:ext>
            </a:extLst>
          </p:cNvPr>
          <p:cNvSpPr txBox="1"/>
          <p:nvPr/>
        </p:nvSpPr>
        <p:spPr>
          <a:xfrm>
            <a:off x="8832979" y="1418940"/>
            <a:ext cx="3359021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Лопатина Александра</a:t>
            </a:r>
            <a:r>
              <a:rPr kumimoji="0" lang="ru-RU" sz="2000" b="0" i="0" u="none" strike="noStrike" cap="none" spc="0" normalizeH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 Максимовна , 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разработка и описание идеи </a:t>
            </a:r>
          </a:p>
          <a:p>
            <a:pPr algn="ctr"/>
            <a:r>
              <a:rPr lang="en-US" sz="2000" dirty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2882284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D470A7-7A19-419C-95CB-BD1C63EE6D10}"/>
              </a:ext>
            </a:extLst>
          </p:cNvPr>
          <p:cNvSpPr txBox="1"/>
          <p:nvPr/>
        </p:nvSpPr>
        <p:spPr>
          <a:xfrm>
            <a:off x="3789693" y="5284626"/>
            <a:ext cx="3359021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Чекотина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 Дарья Евгеньевна, разработка и описание идеи</a:t>
            </a:r>
          </a:p>
          <a:p>
            <a:pPr algn="ctr"/>
            <a:r>
              <a:rPr lang="en-US" sz="2000" dirty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2859255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853" y="3154295"/>
            <a:ext cx="1594918" cy="2126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574" y="929276"/>
            <a:ext cx="1424405" cy="1899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17" y="987806"/>
            <a:ext cx="1408921" cy="187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111353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89033924363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liza.potupchik@icloud.com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22351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2043D7-F045-E483-E80C-BC589E946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Опрос</a:t>
            </a:r>
            <a:endParaRPr lang="ru-KZ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8CE1E4-2CCF-FD39-2733-B8BFD782B727}"/>
              </a:ext>
            </a:extLst>
          </p:cNvPr>
          <p:cNvSpPr txBox="1"/>
          <p:nvPr/>
        </p:nvSpPr>
        <p:spPr>
          <a:xfrm>
            <a:off x="474661" y="1393903"/>
            <a:ext cx="4326559" cy="39703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 результатам опроса мы выявили </a:t>
            </a:r>
            <a:r>
              <a:rPr lang="ru-RU" sz="2100" dirty="0"/>
              <a:t>,что данное предложение интересует девушек в декрете ,беременных и девушке к ,которые планируют беременность. Так же опросивших девушек заинтересовало </a:t>
            </a:r>
            <a:r>
              <a:rPr lang="ru-RU" sz="2100" dirty="0" err="1"/>
              <a:t>то,что</a:t>
            </a:r>
            <a:r>
              <a:rPr lang="ru-RU" sz="2100" dirty="0"/>
              <a:t> будет психологическая поддержка от специалистов ,и отметили ,что это действительно актуально в данное время.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4B7ED8-5F24-84AA-B012-F93D3F10AB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51"/>
          <a:stretch/>
        </p:blipFill>
        <p:spPr>
          <a:xfrm>
            <a:off x="4801220" y="763907"/>
            <a:ext cx="7133605" cy="397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2876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5773A8-8D85-BE5B-EB4A-76C866BB3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Макет приложения </a:t>
            </a:r>
            <a:endParaRPr lang="ru-KZ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4A6C42CC-76E2-D9A5-1A04-E3ACA38F7032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50" y="816566"/>
            <a:ext cx="3269730" cy="5492461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5DA018A-E63F-D216-CC99-3075B70FC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191" y="622185"/>
            <a:ext cx="2984754" cy="521791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C8B6412-2D57-08F7-8E29-4E896E25B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256" y="894600"/>
            <a:ext cx="2910594" cy="50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1392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3884</TotalTime>
  <Words>614</Words>
  <Application>Microsoft Office PowerPoint</Application>
  <PresentationFormat>Широкоэкранный</PresentationFormat>
  <Paragraphs>82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Познание моды и себя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реализации проекта</vt:lpstr>
      <vt:lpstr>Команда проекта</vt:lpstr>
      <vt:lpstr>Презентация PowerPoint</vt:lpstr>
      <vt:lpstr>Опрос</vt:lpstr>
      <vt:lpstr>Макет приложения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Чекотина Дарья Евгеньевна</cp:lastModifiedBy>
  <cp:revision>142</cp:revision>
  <dcterms:modified xsi:type="dcterms:W3CDTF">2023-11-30T09:25:53Z</dcterms:modified>
</cp:coreProperties>
</file>