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8" r:id="rId4"/>
    <p:sldId id="269" r:id="rId5"/>
    <p:sldId id="270" r:id="rId6"/>
    <p:sldId id="271" r:id="rId7"/>
    <p:sldId id="272" r:id="rId8"/>
    <p:sldId id="273" r:id="rId9"/>
    <p:sldId id="267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101"/>
    <a:srgbClr val="FA870C"/>
    <a:srgbClr val="EAECEE"/>
    <a:srgbClr val="FFB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54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41E44-CBEE-470C-A321-4F5B6208B90A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77ACA-73C7-4870-A580-EFD16CDAF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8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5F63-BCE6-6B53-E2E9-F9EE3A79A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FAA99-1D1C-B39E-D053-4E1A4B253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1BBA1-0555-9217-F46D-00C701EB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2CD9-7148-4FBB-6E1A-CC3454C5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628A7-64EB-F3DE-369C-8A0219DD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44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24A8-DD3C-1B67-0B74-3A88A537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DCF2C-5AC9-5514-66AF-6EB7F9391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07A43-38DC-269D-E8EA-CE5B95A2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CCB3B-B478-DC6D-8FA5-CAB6FBDEB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1529C-BC3D-9566-0EB8-85B71B16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7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3F56-72AE-9C6E-09B0-6FA805831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C4D73-81DF-BFAA-30EA-B8A31D9F3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DEED7-2B7D-B814-5469-8530A6146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E3AF0-4E0B-FD31-3414-12E906EE1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835D0-FAE1-657E-6C8E-1DC0C753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3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5A10-2C1B-19C4-35BC-25ABBE14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BD9B3-384B-D7DC-C0EC-DDEADADFC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13BDB-BA1E-1627-427B-250740A4D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E052B-52EC-D534-3A97-2E35CD9F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80C48-8320-82D8-6245-451D7E9DB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DCF19-0684-2E87-0FED-94BF697D8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6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AD348-2D8E-9F3C-7E79-741097E9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4F1D29-0C34-1D5D-8106-78A2789CC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7C8215-D517-D428-90F5-6175A7D7C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215983-3273-9F0F-B79D-3999F23A4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1BA77F-6E3C-74B6-9BAF-0ACCC0B64B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EB61E3-284B-3F2A-8648-DF29EF35A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567314-6B73-090C-E554-869B266E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5FF4C8-B074-EDED-E2AE-502BB056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9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96C7-09A1-8376-AE65-F396E40F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751494-2CA2-CDEE-486F-28F4AC571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53D3D-4799-8D96-C5A8-D71382582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94FF1F-5497-78F3-D89D-938797A77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8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EF595-2207-5C18-388A-FB305330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4B069F-4245-F94E-00E0-493B068E9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4554F-388D-50CC-68D0-F0526A1B8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20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62EB-FEB0-E6EF-CA6B-DB4C3651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A0EDE-565F-03A0-8A79-FD4410C55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5C963-DD88-1B92-B20E-E071533ED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771AC-63CA-1437-DAFA-BC028A813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55675-2E55-FB29-E382-2D5C2238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2B2D44-1F56-1D1B-EE58-FA94B4AB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1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7B2D-A42A-5769-D14E-A963B681C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661714-8A68-4495-F3A6-DCB40DCA5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6C7B3-7D39-5E85-4C29-61A16535A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B4D72-78CE-26D3-4A67-A9D37E13A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C5A2D-604E-C8B5-4BA5-286BC9C1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9A6CB-AA2A-3BE6-9867-EB3F0B9B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1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D439-271B-8B4D-1EB3-389D6D7E7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1F5B8-0FA3-8A44-F36E-2514427CC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9CB59-AF16-96DC-B29E-84DB5CA44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E7CA4-1B67-DF65-E2E3-8C57D9E7D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2BD63-4724-8EAD-5622-13432046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8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F833A6-C7F2-5E6A-5D14-4D881726B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5F1FC-5900-C80B-4A0B-BB63CC915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4FAFA-A97E-31C3-ECFA-08B4531E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F5EA4-C797-4C75-3CE2-E830A095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6A10B-EDD6-E977-AB33-B5101E36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5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B662A9-1596-6A12-F5E1-9F9F6E5EA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475F6-D3BB-FAE8-FD21-1A7722D6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7FF4A-1B84-9513-7791-1D00F7716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851F4-07E3-2680-087C-4F93E1835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1285D-A0F3-9A02-ADCC-2B2B4B16A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5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hyperlink" Target="mailto:beridze@sfedu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microsoft.com/office/2007/relationships/hdphoto" Target="../media/hdphoto1.wdp"/><Relationship Id="rId7" Type="http://schemas.openxmlformats.org/officeDocument/2006/relationships/image" Target="../media/image24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12.png"/><Relationship Id="rId9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27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28.png"/><Relationship Id="rId9" Type="http://schemas.openxmlformats.org/officeDocument/2006/relationships/image" Target="../media/image6.png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E50589-3AB1-AD19-42DD-7560561C81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2779C1-40CF-25CD-AA49-F217A6AB00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603BE8-521D-9441-8304-B52F2522B1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382C944-9ED3-71BC-374D-698719F38E70}"/>
              </a:ext>
            </a:extLst>
          </p:cNvPr>
          <p:cNvGrpSpPr/>
          <p:nvPr/>
        </p:nvGrpSpPr>
        <p:grpSpPr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718D00-9BA6-82E6-364E-6E7E681A5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1B7968-0101-BF8D-B727-E391F7D88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8D8680-67F5-8094-5AC6-761307DA5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C9FC11-8343-43BE-F9AB-37508D254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E12A639-400F-623D-C001-0D1BE6018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C83FEF3-7B76-E496-2EED-420278876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D5BA61-7978-BF33-F4B3-D29D62506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5FECDED-45DA-3FDA-3F74-E0F3CBE0F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9345CF-99EE-4910-1F77-081EF9BFB172}"/>
              </a:ext>
            </a:extLst>
          </p:cNvPr>
          <p:cNvSpPr/>
          <p:nvPr/>
        </p:nvSpPr>
        <p:spPr>
          <a:xfrm>
            <a:off x="179846" y="3070826"/>
            <a:ext cx="47350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Беридзе Илья Дмитриевич</a:t>
            </a:r>
          </a:p>
          <a:p>
            <a:pPr algn="ctr"/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Капитан</a:t>
            </a:r>
          </a:p>
          <a:p>
            <a:pPr algn="ctr"/>
            <a:r>
              <a:rPr lang="en-US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12"/>
              </a:rPr>
              <a:t>beridze@sfedu.ru</a:t>
            </a:r>
            <a:endParaRPr lang="en-US" alt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89614814419</a:t>
            </a:r>
            <a:endParaRPr lang="ru-RU" alt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08BB74-A857-59A7-4186-89FFA97A4239}"/>
              </a:ext>
            </a:extLst>
          </p:cNvPr>
          <p:cNvSpPr txBox="1"/>
          <p:nvPr/>
        </p:nvSpPr>
        <p:spPr>
          <a:xfrm>
            <a:off x="5483328" y="3239795"/>
            <a:ext cx="5540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BAS23 Программа подбора комплектующих для сборки БПЛА под требования заказчика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955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2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Целевая аудитория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23FEAC-645E-006C-76C2-6BA8E3E99FAC}"/>
              </a:ext>
            </a:extLst>
          </p:cNvPr>
          <p:cNvSpPr txBox="1"/>
          <p:nvPr/>
        </p:nvSpPr>
        <p:spPr>
          <a:xfrm>
            <a:off x="498938" y="1218467"/>
            <a:ext cx="10419117" cy="2970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Военные предприятия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Любители БПЛА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Конструкторы – как профессиональный подход</a:t>
            </a:r>
          </a:p>
        </p:txBody>
      </p:sp>
      <p:pic>
        <p:nvPicPr>
          <p:cNvPr id="4" name="Рисунок 3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DC77CF85-2401-7485-BFB4-20A4D0229D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513" y="3868412"/>
            <a:ext cx="3782549" cy="278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1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3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Решаемая проблема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660791" y="1471852"/>
            <a:ext cx="10419117" cy="378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Сложность выбора подходящих компонентов из-за большого разнообразия предложений на рынке.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Трудности с определением совместимости компонентов между собой.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Проблемы с оценкой стоимости и экономической эффективности различных конфигураций.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Необходимость учитывать ограничения и требования регуляторов в области беспилотных систем.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Отсутствие удобных инструментов для сравнения и оценки различных компонентов.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45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4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Основные конкуренты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График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F7402D25-F4FB-1151-6101-8B41654BB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237" y="4478206"/>
            <a:ext cx="2094716" cy="2094716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Шрифт, круг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E05FBEF-20D8-2233-A631-E8FD28ACA7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237" y="2314247"/>
            <a:ext cx="4053818" cy="885084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мнота, ночь&#10;&#10;Автоматически созданное описание">
            <a:extLst>
              <a:ext uri="{FF2B5EF4-FFF2-40B4-BE49-F238E27FC236}">
                <a16:creationId xmlns:a16="http://schemas.microsoft.com/office/drawing/2014/main" id="{4AE418FF-3EFF-1F34-A32A-2BCB5581E7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58" y="594238"/>
            <a:ext cx="4611931" cy="2459696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Шрифт, Пурпурный цвет, розовый&#10;&#10;Автоматически созданное описание">
            <a:extLst>
              <a:ext uri="{FF2B5EF4-FFF2-40B4-BE49-F238E27FC236}">
                <a16:creationId xmlns:a16="http://schemas.microsoft.com/office/drawing/2014/main" id="{B21C9D89-F7C3-6BA5-1AF2-1F6543F6CF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80" y="3053934"/>
            <a:ext cx="5243778" cy="150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66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Предлагаемое решение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3" name="Рисунок 2" descr="Изображение выглядит как Графика, Шрифт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D128C4D0-6E7F-054A-C3F1-BF300BF991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868" y="1760992"/>
            <a:ext cx="2501280" cy="1667520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ческая вставка, символ, Графи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2AA433D-841F-DD6C-3A22-4AC8B4B440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67" y="1887598"/>
            <a:ext cx="1414308" cy="14143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A124D2-B8DF-B51F-BF8A-D7A4A1D95071}"/>
              </a:ext>
            </a:extLst>
          </p:cNvPr>
          <p:cNvSpPr txBox="1"/>
          <p:nvPr/>
        </p:nvSpPr>
        <p:spPr>
          <a:xfrm>
            <a:off x="957518" y="3490083"/>
            <a:ext cx="2325005" cy="464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Написание кода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C0515-5EE8-8EFC-FFCD-615046D545E6}"/>
              </a:ext>
            </a:extLst>
          </p:cNvPr>
          <p:cNvSpPr txBox="1"/>
          <p:nvPr/>
        </p:nvSpPr>
        <p:spPr>
          <a:xfrm>
            <a:off x="6783784" y="3490083"/>
            <a:ext cx="4334789" cy="464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Хранение и обработка данных</a:t>
            </a:r>
          </a:p>
        </p:txBody>
      </p:sp>
      <p:sp>
        <p:nvSpPr>
          <p:cNvPr id="6" name="Знак ''плюс'' 5">
            <a:extLst>
              <a:ext uri="{FF2B5EF4-FFF2-40B4-BE49-F238E27FC236}">
                <a16:creationId xmlns:a16="http://schemas.microsoft.com/office/drawing/2014/main" id="{E93F09B7-1403-013A-A0A5-AEB5EB83E464}"/>
              </a:ext>
            </a:extLst>
          </p:cNvPr>
          <p:cNvSpPr/>
          <p:nvPr/>
        </p:nvSpPr>
        <p:spPr>
          <a:xfrm>
            <a:off x="4786604" y="2032826"/>
            <a:ext cx="1054359" cy="1123851"/>
          </a:xfrm>
          <a:prstGeom prst="mathPlus">
            <a:avLst/>
          </a:prstGeom>
          <a:solidFill>
            <a:srgbClr val="F881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AC0411-C32D-4751-9B1C-990AA887E40E}"/>
              </a:ext>
            </a:extLst>
          </p:cNvPr>
          <p:cNvSpPr txBox="1"/>
          <p:nvPr/>
        </p:nvSpPr>
        <p:spPr>
          <a:xfrm>
            <a:off x="957518" y="4646645"/>
            <a:ext cx="9960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Алгоритм подбора комплектующих по: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имеющейся базе данных у заказчика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облачной базе данных разработчиков решения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техническим запросам пользователей  </a:t>
            </a:r>
          </a:p>
        </p:txBody>
      </p:sp>
    </p:spTree>
    <p:extLst>
      <p:ext uri="{BB962C8B-B14F-4D97-AF65-F5344CB8AC3E}">
        <p14:creationId xmlns:p14="http://schemas.microsoft.com/office/powerpoint/2010/main" val="2653134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E813BF-DC4B-EDFE-DC77-3092907B9803}"/>
              </a:ext>
            </a:extLst>
          </p:cNvPr>
          <p:cNvSpPr txBox="1"/>
          <p:nvPr/>
        </p:nvSpPr>
        <p:spPr>
          <a:xfrm>
            <a:off x="1244916" y="1659285"/>
            <a:ext cx="80141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Время разработки – 3 месяца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Стоимость разработки – 599 300 рублей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Расход за месяц – 95 000 рублей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Средний доход за месяц – 280 000 рублей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Срок окупаемости – 6 месяцев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030E93-4191-52AC-1698-56215295FF88}"/>
              </a:ext>
            </a:extLst>
          </p:cNvPr>
          <p:cNvSpPr txBox="1"/>
          <p:nvPr/>
        </p:nvSpPr>
        <p:spPr>
          <a:xfrm>
            <a:off x="9299103" y="6244571"/>
            <a:ext cx="1819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Расчёты в </a:t>
            </a:r>
            <a:r>
              <a:rPr lang="en-US" sz="1600" dirty="0"/>
              <a:t>Excel</a:t>
            </a:r>
            <a:endParaRPr lang="ru-RU" sz="1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3EE14A-BB91-2DBB-BB61-56975D2A5D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31623" y="4046989"/>
            <a:ext cx="2954429" cy="223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16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Уровень готовности продукта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660791" y="1471852"/>
            <a:ext cx="819396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Определена целевая аудитория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Проведён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CustDev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Разработан алгоритм работы приложения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Составлен стек технологий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Рассчитана бизнес-модель продукта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Определены каналы продвижения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Найдены первые потенциальные клиенты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87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8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План дальнейшего развития стартап-проекта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660791" y="1471852"/>
            <a:ext cx="915824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Участие в тендере военных организаций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Получение госзаказов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Массовые продажи в сети Интернет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Привлечение инвесторов и партнёров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Расширение базы данных комплектующих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Обучение модели нейросети для облегчения поиска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51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9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3" name="Рисунок 2" descr="Изображение выглядит как человек, одежда, шляп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A7A51D04-F77E-5BD1-2A56-7BCF5948D3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97" y="1209817"/>
            <a:ext cx="1925562" cy="2219183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ческое лицо, человек, одежд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F30DD8EB-50E9-1BFE-1D98-6D370E3CF2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487" y="1218467"/>
            <a:ext cx="1925561" cy="2219183"/>
          </a:xfrm>
          <a:prstGeom prst="rect">
            <a:avLst/>
          </a:prstGeom>
        </p:spPr>
      </p:pic>
      <p:pic>
        <p:nvPicPr>
          <p:cNvPr id="7" name="Рисунок 6" descr="Изображение выглядит как одежда, человек, на открытом воздухе, небо&#10;&#10;Автоматически созданное описание">
            <a:extLst>
              <a:ext uri="{FF2B5EF4-FFF2-40B4-BE49-F238E27FC236}">
                <a16:creationId xmlns:a16="http://schemas.microsoft.com/office/drawing/2014/main" id="{E01CFE78-4D49-FFC3-A76A-9D707F5971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7" t="41974" r="43463"/>
          <a:stretch/>
        </p:blipFill>
        <p:spPr>
          <a:xfrm>
            <a:off x="3192316" y="3837364"/>
            <a:ext cx="1933445" cy="2219184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от, человек, Мелкие и средние кошки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046261DC-342E-9021-DF43-DCE9F9EC538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5"/>
          <a:stretch/>
        </p:blipFill>
        <p:spPr>
          <a:xfrm>
            <a:off x="7088079" y="3841725"/>
            <a:ext cx="1940480" cy="221007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Человеческое лицо, одежда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4B3C936D-CE73-B440-E56D-A6A08D5E42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032" y="1226718"/>
            <a:ext cx="1925561" cy="22191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180B10-BC34-352D-C612-DDEDC54D962E}"/>
              </a:ext>
            </a:extLst>
          </p:cNvPr>
          <p:cNvSpPr txBox="1"/>
          <p:nvPr/>
        </p:nvSpPr>
        <p:spPr>
          <a:xfrm>
            <a:off x="1235101" y="3364632"/>
            <a:ext cx="1925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Комов Владимир</a:t>
            </a:r>
          </a:p>
          <a:p>
            <a:pPr algn="ctr"/>
            <a:r>
              <a:rPr lang="en-US" sz="1400" b="1" dirty="0"/>
              <a:t>Frontend</a:t>
            </a:r>
            <a:endParaRPr lang="ru-RU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C6810D-F399-2E76-6672-0B5483CF3EFE}"/>
              </a:ext>
            </a:extLst>
          </p:cNvPr>
          <p:cNvSpPr txBox="1"/>
          <p:nvPr/>
        </p:nvSpPr>
        <p:spPr>
          <a:xfrm>
            <a:off x="5139851" y="3364633"/>
            <a:ext cx="1925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Беридзе Илья</a:t>
            </a:r>
          </a:p>
          <a:p>
            <a:pPr algn="ctr"/>
            <a:r>
              <a:rPr lang="ru-RU" sz="1400" b="1" dirty="0"/>
              <a:t>Капитан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B1DB7E-AF4B-AA3A-7E5B-E428720D342C}"/>
              </a:ext>
            </a:extLst>
          </p:cNvPr>
          <p:cNvSpPr txBox="1"/>
          <p:nvPr/>
        </p:nvSpPr>
        <p:spPr>
          <a:xfrm>
            <a:off x="9003817" y="3364634"/>
            <a:ext cx="1904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Переверзев Игорь</a:t>
            </a:r>
            <a:endParaRPr lang="en-US" sz="1400" dirty="0"/>
          </a:p>
          <a:p>
            <a:pPr algn="ctr"/>
            <a:r>
              <a:rPr lang="ru-RU" sz="1400" b="1" dirty="0"/>
              <a:t>Дизайнер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C7AAEF-3D9E-86E7-AA9E-6A06F7552E89}"/>
              </a:ext>
            </a:extLst>
          </p:cNvPr>
          <p:cNvSpPr txBox="1"/>
          <p:nvPr/>
        </p:nvSpPr>
        <p:spPr>
          <a:xfrm>
            <a:off x="7095115" y="6026549"/>
            <a:ext cx="1933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Хаперский</a:t>
            </a:r>
            <a:r>
              <a:rPr lang="ru-RU" sz="1400" dirty="0"/>
              <a:t> Егор</a:t>
            </a:r>
          </a:p>
          <a:p>
            <a:pPr algn="ctr"/>
            <a:r>
              <a:rPr lang="ru-RU" sz="1400" b="1" dirty="0"/>
              <a:t>Тестировщик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C4A96E-13E2-5F80-0DFC-0F238B39E63C}"/>
              </a:ext>
            </a:extLst>
          </p:cNvPr>
          <p:cNvSpPr txBox="1"/>
          <p:nvPr/>
        </p:nvSpPr>
        <p:spPr>
          <a:xfrm>
            <a:off x="3170477" y="6026549"/>
            <a:ext cx="1933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Трифонов Николай</a:t>
            </a:r>
            <a:endParaRPr lang="en-US" sz="1400" dirty="0"/>
          </a:p>
          <a:p>
            <a:pPr algn="ctr"/>
            <a:r>
              <a:rPr lang="en-US" sz="1400" b="1" dirty="0"/>
              <a:t>Backend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724835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8B403A9-7085-A6AB-A8F4-BEDC5712B0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AA669A5-0E26-1109-943E-4175F93DE5DC}"/>
              </a:ext>
            </a:extLst>
          </p:cNvPr>
          <p:cNvGrpSpPr/>
          <p:nvPr/>
        </p:nvGrpSpPr>
        <p:grpSpPr>
          <a:xfrm>
            <a:off x="2207038" y="1709748"/>
            <a:ext cx="3201303" cy="3736182"/>
            <a:chOff x="419100" y="1959768"/>
            <a:chExt cx="3201303" cy="37361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00467A-EF39-39EC-A186-F644C6486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1959768"/>
              <a:ext cx="3200400" cy="32004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6D2BCA0-4341-E360-239C-F34534765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5155105"/>
              <a:ext cx="3201303" cy="54084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9D951A4-E44B-304A-B155-6440D62559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86D69E-7D54-9CED-8050-F12C91B9CB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4FF0ADD-0E40-C565-5B11-9A883FC1FBB3}"/>
              </a:ext>
            </a:extLst>
          </p:cNvPr>
          <p:cNvGrpSpPr/>
          <p:nvPr/>
        </p:nvGrpSpPr>
        <p:grpSpPr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7B99099-66CB-1BFF-8FC6-32B0FF49F0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46A4FA4-C623-5EFB-0E6C-1E9D391E2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C85F0A6-570C-ECCB-CD03-2960E3A7F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22E1FF-ED61-243D-C325-F1910A8B3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ADF51BE-9D2C-3598-9493-93E3E1A2F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9537E53-CB02-1CB3-EA96-8D702A5ED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59ED463-6EB2-9EED-9C57-610FF550B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055A933-A88B-74C1-EDE3-D5742EF7C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82DA64C6-207A-B54F-C2B6-4479A18DA3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9927" flipH="1">
            <a:off x="-99338" y="1695227"/>
            <a:ext cx="2746382" cy="38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10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382</TotalTime>
  <Words>225</Words>
  <Application>Microsoft Office PowerPoint</Application>
  <PresentationFormat>Широкоэкранный</PresentationFormat>
  <Paragraphs>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Arial Narrow</vt:lpstr>
      <vt:lpstr>Calibri</vt:lpstr>
      <vt:lpstr>Calibri Light</vt:lpstr>
      <vt:lpstr>Lato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Quasar</dc:creator>
  <cp:lastModifiedBy>Беридзе Илья Дмитриевич</cp:lastModifiedBy>
  <cp:revision>29</cp:revision>
  <dcterms:created xsi:type="dcterms:W3CDTF">2023-09-09T11:50:47Z</dcterms:created>
  <dcterms:modified xsi:type="dcterms:W3CDTF">2023-12-05T16:33:28Z</dcterms:modified>
</cp:coreProperties>
</file>