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8" r:id="rId5"/>
    <p:sldId id="267" r:id="rId6"/>
    <p:sldId id="268" r:id="rId7"/>
    <p:sldId id="269" r:id="rId8"/>
    <p:sldId id="276" r:id="rId9"/>
    <p:sldId id="270" r:id="rId10"/>
    <p:sldId id="271" r:id="rId11"/>
    <p:sldId id="272" r:id="rId12"/>
    <p:sldId id="273" r:id="rId13"/>
    <p:sldId id="274" r:id="rId14"/>
    <p:sldId id="275" r:id="rId15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989612D-F211-40DF-AD15-4E52497F84BA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0FB2356-45F8-4CBB-BBF8-E3F4E0C0F34E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0868277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E88E00D-6AD2-4F58-A327-EC8E6949A088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900A82-9926-4DBA-8BA5-A22EEB8ACF8E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842341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C900A82-9926-4DBA-8BA5-A22EEB8ACF8E}" type="slidenum">
              <a:rPr lang="ru-RU" noProof="1" smtClean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561577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Прямоугольник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Прямоугольник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Равнобедренный треугольник 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Прямоугольник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Прямоугольник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Прямоугольник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Равнобедренный треугольник 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Равнобедренный треугольник 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rtlCol="0"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rtlCol="0"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57694A-CB6A-4BB7-9EA2-41A56E0588EE}" type="datetime1">
              <a:rPr lang="ru-RU" noProof="1" dirty="0" smtClean="0"/>
              <a:t>17.10.2024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35C719-ECC3-424F-93DD-DDA1B28857E9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860400"/>
          </a:xfrm>
        </p:spPr>
        <p:txBody>
          <a:bodyPr rtlCol="0"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636FE2-25FC-40F3-9395-0611F2D7A48E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77334" y="2160589"/>
            <a:ext cx="4184035" cy="3880772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089970" y="2160589"/>
            <a:ext cx="4184034" cy="3880773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218EDC-688C-42D9-AB7B-2F32892A89B4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FF9F0C5-380F-41C2-899A-BAC0F0927E16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75745" y="2160983"/>
            <a:ext cx="418562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75745" y="2737245"/>
            <a:ext cx="4185623" cy="3304117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5088383" y="2160983"/>
            <a:ext cx="4185618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5088384" y="2737245"/>
            <a:ext cx="4185617" cy="3304117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6811AE-207E-427D-AFED-BE53335BDA74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498085-E371-4135-BE98-F22DB5FD60D7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1EFAB7-A3B4-4FBF-95FE-E28AFF665048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rtlCol="0" anchor="b">
            <a:normAutofit/>
          </a:bodyPr>
          <a:lstStyle>
            <a:lvl1pPr>
              <a:defRPr sz="2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760461" y="514924"/>
            <a:ext cx="4513541" cy="5526437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2777069"/>
            <a:ext cx="3854528" cy="2584449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50D087F-21B8-4581-B6D8-201303165DD0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19954A3-9DFD-4C44-94BA-B95130A3BA1C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77334" y="609600"/>
            <a:ext cx="8596668" cy="384571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5367338"/>
            <a:ext cx="8596667" cy="674024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B76EF7-608B-4858-9A4C-7FDB1D86CCD4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D71785-A444-48DB-A483-06A8C3F38B6E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23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1366139" y="3632200"/>
            <a:ext cx="7224524" cy="381000"/>
          </a:xfrm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070CB8-C3E2-491E-B331-188F8986691E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  <p:sp>
        <p:nvSpPr>
          <p:cNvPr id="20" name="Надпись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u-RU" sz="8000" noProof="1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"</a:t>
            </a:r>
          </a:p>
        </p:txBody>
      </p:sp>
      <p:sp>
        <p:nvSpPr>
          <p:cNvPr id="22" name="Надпись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u-RU" sz="8000" noProof="1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"</a:t>
            </a:r>
            <a:endParaRPr lang="ru-RU" noProof="1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rtlCol="0" anchor="b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9605D2-5C38-49CC-A76A-25AA3ED827E7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23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D578EA-8A2A-49F5-BF01-EC0F118D4D8D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  <p:sp>
        <p:nvSpPr>
          <p:cNvPr id="24" name="Надпись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u-RU" sz="8000" noProof="1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"</a:t>
            </a:r>
          </a:p>
        </p:txBody>
      </p:sp>
      <p:sp>
        <p:nvSpPr>
          <p:cNvPr id="25" name="Надпись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u-RU" sz="8000" noProof="1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"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23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5BD6715-A26C-41FE-9C03-788EDB50B17F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6EEF9A-77A3-427A-AE0A-6A8B93DF7E2C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9333C77-0158-454C-844F-B7AB9BD7DAD4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rtlCol="0" anchor="ctr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77335" y="609600"/>
            <a:ext cx="7060150" cy="5251450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3623CE-5BC3-4536-B7A8-7F5D7A252FC4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Прямоугольник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Прямоугольник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Равнобедренный треугольник 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Прямоугольник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Прямоугольник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Прямоугольник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Равнобедренный треугольник 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Равнобедренный треугольник 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BBC65CD-3FD7-42AC-92F3-C1DEED1CDD22}" type="datetime1">
              <a:rPr lang="ru-RU" noProof="1" smtClean="0"/>
              <a:t>17.10.2024</a:t>
            </a:fld>
            <a:endParaRPr lang="ru-RU" noProof="1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D57F1E4F-1CFF-5643-939E-217C01CDF56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83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7175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8764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Прямоугольник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0730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Равнобедренный треугольник 40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621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Прямоугольник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1788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5" name="Равнобедренный треугольник 44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8954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Полилиния: фигура 46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6287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49" name="Равнобедренный треугольник 48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062562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2C1D04-249B-46E2-9FAF-8DF29CC44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9136" y="1020871"/>
            <a:ext cx="6960759" cy="2849671"/>
          </a:xfrm>
        </p:spPr>
        <p:txBody>
          <a:bodyPr rtlCol="0">
            <a:normAutofit/>
          </a:bodyPr>
          <a:lstStyle/>
          <a:p>
            <a:pPr algn="l"/>
            <a:r>
              <a:rPr lang="en-US" sz="17200" noProof="1">
                <a:solidFill>
                  <a:srgbClr val="FFFFFF"/>
                </a:solidFill>
                <a:latin typeface="Brush Script MT" panose="03060802040406070304" pitchFamily="66" charset="0"/>
              </a:rPr>
              <a:t>Advertus</a:t>
            </a:r>
            <a:endParaRPr lang="ru-RU" sz="17200" noProof="1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28B1921-F533-4F9E-8BF6-80EC4D451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19136" y="3962088"/>
            <a:ext cx="6112077" cy="1186108"/>
          </a:xfrm>
        </p:spPr>
        <p:txBody>
          <a:bodyPr rtlCol="0">
            <a:normAutofit/>
          </a:bodyPr>
          <a:lstStyle/>
          <a:p>
            <a:pPr algn="l" rtl="0"/>
            <a:r>
              <a:rPr lang="ru-RU" noProof="1">
                <a:solidFill>
                  <a:srgbClr val="FFFFFF">
                    <a:alpha val="70000"/>
                  </a:srgbClr>
                </a:solidFill>
              </a:rPr>
              <a:t>Иновационный дрон-проектор, предназначенный для проецирования ярких и привлекающих внимание рекламных изображений.</a:t>
            </a:r>
          </a:p>
          <a:p>
            <a:pPr algn="l" rtl="0"/>
            <a:endParaRPr lang="ru-RU" noProof="1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680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E0E22-182B-C4D0-D87A-F996722D9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489" y="0"/>
            <a:ext cx="8596668" cy="1320800"/>
          </a:xfrm>
        </p:spPr>
        <p:txBody>
          <a:bodyPr>
            <a:noAutofit/>
          </a:bodyPr>
          <a:lstStyle/>
          <a:p>
            <a:r>
              <a:rPr lang="ru-RU" sz="6000" dirty="0"/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73A1FA-D907-6460-4E05-1BC365991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489" y="1371855"/>
            <a:ext cx="4729017" cy="388077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br>
              <a:rPr lang="ru-RU" dirty="0"/>
            </a:br>
            <a:br>
              <a:rPr lang="ru-RU" dirty="0"/>
            </a:br>
            <a:r>
              <a:rPr lang="ru-RU" sz="7200" b="0" i="0" dirty="0">
                <a:solidFill>
                  <a:srgbClr val="000000"/>
                </a:solidFill>
                <a:effectLst/>
                <a:latin typeface="-apple-system"/>
              </a:rPr>
              <a:t>1. Инновационность:</a:t>
            </a:r>
            <a:br>
              <a:rPr lang="ru-RU" sz="7200" dirty="0"/>
            </a:br>
            <a:r>
              <a:rPr lang="ru-RU" sz="7200" b="0" i="0" dirty="0">
                <a:solidFill>
                  <a:srgbClr val="000000"/>
                </a:solidFill>
                <a:effectLst/>
                <a:latin typeface="-apple-system"/>
              </a:rPr>
              <a:t>- Рынок рекламы требует новаторских решений, способных привлечь внимание аудитории в условиях высокой конкуренции.</a:t>
            </a:r>
            <a:br>
              <a:rPr lang="ru-RU" sz="7200" dirty="0"/>
            </a:br>
            <a:br>
              <a:rPr lang="ru-RU" sz="7200" dirty="0"/>
            </a:br>
            <a:r>
              <a:rPr lang="ru-RU" sz="7200" b="0" i="0" dirty="0">
                <a:solidFill>
                  <a:srgbClr val="000000"/>
                </a:solidFill>
                <a:effectLst/>
                <a:latin typeface="-apple-system"/>
              </a:rPr>
              <a:t>2. Гибкость и мобильность:</a:t>
            </a:r>
            <a:br>
              <a:rPr lang="ru-RU" sz="7200" dirty="0"/>
            </a:br>
            <a:r>
              <a:rPr lang="ru-RU" sz="7200" b="0" i="0" dirty="0">
                <a:solidFill>
                  <a:srgbClr val="000000"/>
                </a:solidFill>
                <a:effectLst/>
                <a:latin typeface="-apple-system"/>
              </a:rPr>
              <a:t>- Возможность быстрого развертывания в разных местах позволяет охватывать труднодоступные и новые аудитории.</a:t>
            </a:r>
            <a:br>
              <a:rPr lang="ru-RU" sz="7200" dirty="0"/>
            </a:br>
            <a:br>
              <a:rPr lang="ru-RU" sz="7200" dirty="0"/>
            </a:br>
            <a:r>
              <a:rPr lang="ru-RU" sz="7200" b="0" i="0" dirty="0">
                <a:solidFill>
                  <a:srgbClr val="000000"/>
                </a:solidFill>
                <a:effectLst/>
                <a:latin typeface="-apple-system"/>
              </a:rPr>
              <a:t>3. Увеличение вовлеченности:</a:t>
            </a:r>
            <a:br>
              <a:rPr lang="ru-RU" sz="7200" dirty="0"/>
            </a:br>
            <a:r>
              <a:rPr lang="ru-RU" sz="7200" b="0" i="0" dirty="0">
                <a:solidFill>
                  <a:srgbClr val="000000"/>
                </a:solidFill>
                <a:effectLst/>
                <a:latin typeface="-apple-system"/>
              </a:rPr>
              <a:t>- Яркие и динамичные рекламные проекции привлекают больше внимания и повышают уровень взаимодействия с брендом.</a:t>
            </a:r>
            <a:br>
              <a:rPr lang="ru-RU" sz="7200" dirty="0"/>
            </a:br>
            <a:br>
              <a:rPr lang="ru-RU" sz="7200" dirty="0"/>
            </a:br>
            <a:r>
              <a:rPr lang="ru-RU" sz="7200" b="0" i="0" dirty="0">
                <a:solidFill>
                  <a:srgbClr val="000000"/>
                </a:solidFill>
                <a:effectLst/>
                <a:latin typeface="-apple-system"/>
              </a:rPr>
              <a:t>4. Эффективность:</a:t>
            </a:r>
            <a:br>
              <a:rPr lang="ru-RU" sz="7200" dirty="0"/>
            </a:br>
            <a:r>
              <a:rPr lang="ru-RU" sz="7200" b="0" i="0" dirty="0">
                <a:solidFill>
                  <a:srgbClr val="000000"/>
                </a:solidFill>
                <a:effectLst/>
                <a:latin typeface="-apple-system"/>
              </a:rPr>
              <a:t>- Дрон-проектор позволяет эффективно использовать рекламный бюджет, достигая больших аудиторий за счет мобильности и креативности.</a:t>
            </a:r>
            <a:br>
              <a:rPr lang="ru-RU" sz="7200" dirty="0"/>
            </a:br>
            <a:br>
              <a:rPr lang="ru-RU" sz="7200" dirty="0"/>
            </a:br>
            <a:endParaRPr lang="ru-RU" sz="7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C7D22A-3EE1-6A73-D885-F14BCAC0583F}"/>
              </a:ext>
            </a:extLst>
          </p:cNvPr>
          <p:cNvSpPr txBox="1"/>
          <p:nvPr/>
        </p:nvSpPr>
        <p:spPr>
          <a:xfrm>
            <a:off x="5894495" y="1225689"/>
            <a:ext cx="472901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0" dirty="0">
                <a:solidFill>
                  <a:srgbClr val="000000"/>
                </a:solidFill>
                <a:effectLst/>
                <a:latin typeface="-apple-system"/>
              </a:rPr>
              <a:t>5. Снижение затрат:</a:t>
            </a:r>
            <a:br>
              <a:rPr lang="ru-RU" dirty="0"/>
            </a:br>
            <a:r>
              <a:rPr lang="ru-RU" i="0" dirty="0">
                <a:solidFill>
                  <a:srgbClr val="000000"/>
                </a:solidFill>
                <a:effectLst/>
                <a:latin typeface="-apple-system"/>
              </a:rPr>
              <a:t>- Экономия на установке и эксплуатации стационарного рекламного оборудования.</a:t>
            </a:r>
            <a:br>
              <a:rPr lang="ru-RU" dirty="0"/>
            </a:br>
            <a:br>
              <a:rPr lang="ru-RU" dirty="0"/>
            </a:br>
            <a:r>
              <a:rPr lang="ru-RU" i="0" dirty="0">
                <a:solidFill>
                  <a:srgbClr val="000000"/>
                </a:solidFill>
                <a:effectLst/>
                <a:latin typeface="-apple-system"/>
              </a:rPr>
              <a:t>6. Экологичность:</a:t>
            </a:r>
            <a:br>
              <a:rPr lang="ru-RU" dirty="0"/>
            </a:br>
            <a:r>
              <a:rPr lang="ru-RU" i="0" dirty="0">
                <a:solidFill>
                  <a:srgbClr val="000000"/>
                </a:solidFill>
                <a:effectLst/>
                <a:latin typeface="-apple-system"/>
              </a:rPr>
              <a:t>- Использование дронов снижает необходимость в печатной рекламе, способствуя экологической устойчивости.</a:t>
            </a:r>
            <a:br>
              <a:rPr lang="ru-RU" dirty="0"/>
            </a:br>
            <a:br>
              <a:rPr lang="ru-RU" dirty="0"/>
            </a:br>
            <a:r>
              <a:rPr lang="ru-RU" i="0" dirty="0">
                <a:solidFill>
                  <a:srgbClr val="000000"/>
                </a:solidFill>
                <a:effectLst/>
                <a:latin typeface="-apple-system"/>
              </a:rPr>
              <a:t>7. Технологический прогресс:</a:t>
            </a:r>
            <a:br>
              <a:rPr lang="ru-RU" dirty="0"/>
            </a:br>
            <a:r>
              <a:rPr lang="ru-RU" i="0" dirty="0">
                <a:solidFill>
                  <a:srgbClr val="000000"/>
                </a:solidFill>
                <a:effectLst/>
                <a:latin typeface="-apple-system"/>
              </a:rPr>
              <a:t>- Применение передовых технологий, таких как 3D-проекции и автоматизация, подчеркивает современность и инновационность бренда.</a:t>
            </a:r>
            <a:br>
              <a:rPr lang="ru-RU" dirty="0"/>
            </a:br>
            <a:br>
              <a:rPr lang="ru-RU" dirty="0"/>
            </a:br>
            <a:r>
              <a:rPr lang="ru-RU" i="0" dirty="0">
                <a:solidFill>
                  <a:srgbClr val="000000"/>
                </a:solidFill>
                <a:effectLst/>
                <a:latin typeface="-apple-system"/>
              </a:rPr>
              <a:t>8. Адаптация к текущим трендам:</a:t>
            </a:r>
            <a:br>
              <a:rPr lang="ru-RU" dirty="0"/>
            </a:br>
            <a:r>
              <a:rPr lang="ru-RU" i="0" dirty="0">
                <a:solidFill>
                  <a:srgbClr val="000000"/>
                </a:solidFill>
                <a:effectLst/>
                <a:latin typeface="-apple-system"/>
              </a:rPr>
              <a:t>- Рост популярности на 25% цифровых и мобильных решений среди потребителей (за последний год) делает этот проект особенно актуальным.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631742-4383-1B05-9F37-47B200725620}"/>
              </a:ext>
            </a:extLst>
          </p:cNvPr>
          <p:cNvSpPr txBox="1"/>
          <p:nvPr/>
        </p:nvSpPr>
        <p:spPr>
          <a:xfrm>
            <a:off x="1246909" y="942109"/>
            <a:ext cx="474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/>
                </a:solidFill>
              </a:rPr>
              <a:t>Почему данный проект актуален?</a:t>
            </a:r>
          </a:p>
        </p:txBody>
      </p:sp>
    </p:spTree>
    <p:extLst>
      <p:ext uri="{BB962C8B-B14F-4D97-AF65-F5344CB8AC3E}">
        <p14:creationId xmlns:p14="http://schemas.microsoft.com/office/powerpoint/2010/main" val="3087355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36C7A9-47CD-6893-C97B-CAAE7021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398" y="192947"/>
            <a:ext cx="8596668" cy="1320800"/>
          </a:xfrm>
        </p:spPr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CD94C-8B88-9EAA-0993-686B38280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98" y="933619"/>
            <a:ext cx="9458037" cy="51322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dirty="0">
                <a:solidFill>
                  <a:srgbClr val="000000"/>
                </a:solidFill>
                <a:latin typeface="-apple-system"/>
              </a:rPr>
              <a:t>1.Недостаток инновационных рекламных платформ</a:t>
            </a:r>
          </a:p>
          <a:p>
            <a:pPr marL="0" indent="0">
              <a:buNone/>
            </a:pPr>
            <a:r>
              <a:rPr lang="ru-RU" sz="1700" dirty="0">
                <a:solidFill>
                  <a:srgbClr val="000000"/>
                </a:solidFill>
                <a:latin typeface="-apple-system"/>
              </a:rPr>
              <a:t>Решение: </a:t>
            </a:r>
            <a:r>
              <a:rPr lang="ru-RU" sz="1700" b="0" i="0" dirty="0">
                <a:solidFill>
                  <a:srgbClr val="000000"/>
                </a:solidFill>
                <a:effectLst/>
                <a:latin typeface="-apple-system"/>
              </a:rPr>
              <a:t>Обеспечивает креативные и запоминающиеся рекламные кампании в условиях высокой конкуренции.</a:t>
            </a:r>
            <a:br>
              <a:rPr lang="ru-RU" sz="1700" dirty="0"/>
            </a:br>
            <a:br>
              <a:rPr lang="ru-RU" sz="1700" dirty="0"/>
            </a:br>
            <a:r>
              <a:rPr lang="ru-RU" sz="1700" b="0" i="0" dirty="0">
                <a:solidFill>
                  <a:srgbClr val="000000"/>
                </a:solidFill>
                <a:effectLst/>
                <a:latin typeface="-apple-system"/>
              </a:rPr>
              <a:t>2. Трудности охвата аудитории в труднодоступных местах:</a:t>
            </a:r>
            <a:br>
              <a:rPr lang="ru-RU" sz="1700" dirty="0"/>
            </a:br>
            <a:r>
              <a:rPr lang="ru-RU" sz="1700" dirty="0">
                <a:solidFill>
                  <a:srgbClr val="000000"/>
                </a:solidFill>
                <a:latin typeface="-apple-system"/>
              </a:rPr>
              <a:t>Решение:</a:t>
            </a:r>
            <a:r>
              <a:rPr lang="ru-RU" sz="1700" b="0" i="0" dirty="0">
                <a:solidFill>
                  <a:srgbClr val="000000"/>
                </a:solidFill>
                <a:effectLst/>
                <a:latin typeface="-apple-system"/>
              </a:rPr>
              <a:t> Позволяет проводить рекламные кампании в удаленных и труднодоступных местах.</a:t>
            </a:r>
            <a:br>
              <a:rPr lang="ru-RU" sz="1700" dirty="0"/>
            </a:br>
            <a:br>
              <a:rPr lang="ru-RU" sz="1700" dirty="0"/>
            </a:br>
            <a:r>
              <a:rPr lang="ru-RU" sz="1700" b="0" i="0" dirty="0">
                <a:solidFill>
                  <a:srgbClr val="000000"/>
                </a:solidFill>
                <a:effectLst/>
                <a:latin typeface="-apple-system"/>
              </a:rPr>
              <a:t>3. Низкая вовлеченность аудитории:</a:t>
            </a:r>
            <a:br>
              <a:rPr lang="ru-RU" sz="1700" dirty="0"/>
            </a:br>
            <a:r>
              <a:rPr lang="ru-RU" sz="1700" dirty="0">
                <a:solidFill>
                  <a:srgbClr val="000000"/>
                </a:solidFill>
                <a:latin typeface="-apple-system"/>
              </a:rPr>
              <a:t>Решение:</a:t>
            </a:r>
            <a:r>
              <a:rPr lang="ru-RU" sz="1700" b="0" i="0" dirty="0">
                <a:solidFill>
                  <a:srgbClr val="000000"/>
                </a:solidFill>
                <a:effectLst/>
                <a:latin typeface="-apple-system"/>
              </a:rPr>
              <a:t> Яркие и динамичные проекции привлекают внимание и усиливают взаимодействие с брендом.</a:t>
            </a:r>
            <a:br>
              <a:rPr lang="ru-RU" sz="1700" dirty="0"/>
            </a:br>
            <a:br>
              <a:rPr lang="ru-RU" sz="1700" dirty="0"/>
            </a:br>
            <a:r>
              <a:rPr lang="ru-RU" sz="1700" b="0" i="0" dirty="0">
                <a:solidFill>
                  <a:srgbClr val="000000"/>
                </a:solidFill>
                <a:effectLst/>
                <a:latin typeface="-apple-system"/>
              </a:rPr>
              <a:t>4. Ограниченные рекламные бюджеты:</a:t>
            </a:r>
            <a:br>
              <a:rPr lang="ru-RU" sz="1700" dirty="0"/>
            </a:br>
            <a:r>
              <a:rPr lang="ru-RU" sz="1700" dirty="0">
                <a:solidFill>
                  <a:srgbClr val="000000"/>
                </a:solidFill>
                <a:latin typeface="-apple-system"/>
              </a:rPr>
              <a:t>Решение:</a:t>
            </a:r>
            <a:r>
              <a:rPr lang="ru-RU" sz="1700" b="0" i="0" dirty="0">
                <a:solidFill>
                  <a:srgbClr val="000000"/>
                </a:solidFill>
                <a:effectLst/>
                <a:latin typeface="-apple-system"/>
              </a:rPr>
              <a:t> Предоставляет возможность эффективно использовать рекламный бюджет за счет мобильности и гибкости.</a:t>
            </a:r>
            <a:br>
              <a:rPr lang="ru-RU" sz="1700" dirty="0"/>
            </a:br>
            <a:br>
              <a:rPr lang="ru-RU" sz="1700" dirty="0"/>
            </a:br>
            <a:r>
              <a:rPr lang="ru-RU" sz="1700" b="0" i="0" dirty="0">
                <a:solidFill>
                  <a:srgbClr val="000000"/>
                </a:solidFill>
                <a:effectLst/>
                <a:latin typeface="-apple-system"/>
              </a:rPr>
              <a:t>5. Высокие затраты на установку и обслуживание стационарного оборудования:</a:t>
            </a:r>
            <a:br>
              <a:rPr lang="ru-RU" sz="1700" dirty="0"/>
            </a:br>
            <a:r>
              <a:rPr lang="ru-RU" sz="1700" dirty="0">
                <a:solidFill>
                  <a:srgbClr val="000000"/>
                </a:solidFill>
                <a:latin typeface="-apple-system"/>
              </a:rPr>
              <a:t>Решение:</a:t>
            </a:r>
            <a:r>
              <a:rPr lang="ru-RU" sz="1700" b="0" i="0" dirty="0">
                <a:solidFill>
                  <a:srgbClr val="000000"/>
                </a:solidFill>
                <a:effectLst/>
                <a:latin typeface="-apple-system"/>
              </a:rPr>
              <a:t> Снижает расходы на стационарное рекламное оборудование и его обслуживание</a:t>
            </a:r>
            <a:br>
              <a:rPr lang="ru-RU" sz="1700" dirty="0"/>
            </a:br>
            <a:br>
              <a:rPr lang="ru-RU" sz="1700" dirty="0"/>
            </a:br>
            <a:r>
              <a:rPr lang="ru-RU" sz="1700" b="0" i="0" dirty="0">
                <a:solidFill>
                  <a:srgbClr val="000000"/>
                </a:solidFill>
                <a:effectLst/>
                <a:latin typeface="-apple-system"/>
              </a:rPr>
              <a:t>7. Отсутствие гибкости в рекламных кампаниях:</a:t>
            </a:r>
            <a:br>
              <a:rPr lang="ru-RU" sz="1700" dirty="0"/>
            </a:br>
            <a:r>
              <a:rPr lang="ru-RU" sz="1700" dirty="0">
                <a:solidFill>
                  <a:srgbClr val="000000"/>
                </a:solidFill>
                <a:latin typeface="-apple-system"/>
              </a:rPr>
              <a:t>Решение:</a:t>
            </a:r>
            <a:r>
              <a:rPr lang="ru-RU" sz="1700" b="0" i="0" dirty="0">
                <a:solidFill>
                  <a:srgbClr val="000000"/>
                </a:solidFill>
                <a:effectLst/>
                <a:latin typeface="-apple-system"/>
              </a:rPr>
              <a:t> Обеспечивает легкую адаптацию рекламных кампаний под различные условия и аудитории.</a:t>
            </a:r>
            <a:br>
              <a:rPr lang="ru-RU" sz="1700" dirty="0"/>
            </a:b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395212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4237D-E782-59C6-A0C0-9E487B2AA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499" y="99578"/>
            <a:ext cx="8596668" cy="1145309"/>
          </a:xfrm>
        </p:spPr>
        <p:txBody>
          <a:bodyPr>
            <a:normAutofit fontScale="90000"/>
          </a:bodyPr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986647-1B55-9924-02C5-D7B960230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55" y="2205182"/>
            <a:ext cx="388850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1. Традиционная реклама на билбордах: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- Ограничена статичным местоположением.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- Высокие затраты на установку и обслуживание.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- Меньшее вовлечение аудитории, так как статичные изображения быстро теряют внимание.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5BC49F-B2BC-D972-8966-CEC8B8AB2018}"/>
              </a:ext>
            </a:extLst>
          </p:cNvPr>
          <p:cNvSpPr txBox="1"/>
          <p:nvPr/>
        </p:nvSpPr>
        <p:spPr>
          <a:xfrm>
            <a:off x="1156240" y="1374185"/>
            <a:ext cx="7813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/>
                </a:solidFill>
              </a:rPr>
              <a:t>Рассмотрим иные виды рекламы и определим их недостатки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B65137-8968-D087-85F8-E7AAE6A9A9C9}"/>
              </a:ext>
            </a:extLst>
          </p:cNvPr>
          <p:cNvSpPr txBox="1"/>
          <p:nvPr/>
        </p:nvSpPr>
        <p:spPr>
          <a:xfrm>
            <a:off x="3694546" y="2205182"/>
            <a:ext cx="33620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2. Цифровая реклама на экранах: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- Ограничена стационарными местоположениями.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- Высокие затраты на оборудование и его обслуживание.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- Не обеспечивает гибкость в изменении местоположения или быстрое развертывание.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E6B8E9-2715-504F-23AC-50A902E07BC4}"/>
              </a:ext>
            </a:extLst>
          </p:cNvPr>
          <p:cNvSpPr txBox="1"/>
          <p:nvPr/>
        </p:nvSpPr>
        <p:spPr>
          <a:xfrm>
            <a:off x="7056582" y="2205182"/>
            <a:ext cx="36298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3. Печатная реклама: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- Ограниченное воздействие на аудиторию.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- Высокие затраты на производство и распространение.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- Экологически неблагоприятна из-за использования бумаги и чернил.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9681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4DC9D-2F6A-4B98-A904-E1245CE61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91C6F1-CD55-498C-9801-792123702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82416"/>
            <a:ext cx="8596668" cy="4565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Рекламный дрон-проектор — это уникальное в своём роде устройство, способное предоставить инновационный подход к продвижению вашего продукта.</a:t>
            </a:r>
          </a:p>
          <a:p>
            <a:pPr marL="0" indent="0">
              <a:buNone/>
            </a:pPr>
            <a:r>
              <a:rPr lang="ru-RU" sz="2000" dirty="0"/>
              <a:t>Данный дрон имеет возможность парить над улицами города, предоставляя абсолютно новый опыт ознакомления с рекламой. </a:t>
            </a:r>
          </a:p>
          <a:p>
            <a:pPr marL="0" indent="0">
              <a:buNone/>
            </a:pPr>
            <a:r>
              <a:rPr lang="ru-RU" sz="2000" dirty="0"/>
              <a:t>Наше устройство может демонстрировать как 2</a:t>
            </a:r>
            <a:r>
              <a:rPr lang="en-US" sz="2000" dirty="0"/>
              <a:t>D</a:t>
            </a:r>
            <a:r>
              <a:rPr lang="ru-RU" sz="2000" dirty="0"/>
              <a:t>-рекламу, так и 3</a:t>
            </a:r>
            <a:r>
              <a:rPr lang="en-US" sz="2000" dirty="0"/>
              <a:t>D</a:t>
            </a:r>
            <a:r>
              <a:rPr lang="ru-RU" sz="2000" dirty="0"/>
              <a:t>, используя современнейшие технологии в области голографического проецирования.</a:t>
            </a:r>
          </a:p>
          <a:p>
            <a:pPr marL="0" indent="0">
              <a:buNone/>
            </a:pPr>
            <a:r>
              <a:rPr lang="ru-RU" sz="2000" dirty="0"/>
              <a:t>При желании заказчика на дрон может быть установлена аудиосистема.</a:t>
            </a:r>
          </a:p>
          <a:p>
            <a:pPr marL="0" indent="0">
              <a:buNone/>
            </a:pPr>
            <a:r>
              <a:rPr lang="ru-RU" sz="2000" dirty="0"/>
              <a:t>Операционная система </a:t>
            </a:r>
            <a:r>
              <a:rPr lang="en-US" sz="2000" dirty="0" err="1"/>
              <a:t>AdiOS</a:t>
            </a:r>
            <a:r>
              <a:rPr lang="ru-RU" sz="2000" dirty="0"/>
              <a:t>, применяемая в дроне, позволяет ему не только точно исполнять ваши запросы, но и поддерживать автономность в течение 5 часов активной работы.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223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1F3ACB-CF7F-2D28-9E97-D7BC76FF6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665" y="218114"/>
            <a:ext cx="8596668" cy="1320800"/>
          </a:xfrm>
        </p:spPr>
        <p:txBody>
          <a:bodyPr/>
          <a:lstStyle/>
          <a:p>
            <a:r>
              <a:rPr lang="ru-RU" dirty="0"/>
              <a:t>Уникальные преимущества и выгоды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2F342F-B7F5-D378-48C1-C4080122C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107" y="1045700"/>
            <a:ext cx="8596668" cy="388077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br>
              <a:rPr lang="ru-RU" dirty="0"/>
            </a:br>
            <a:endParaRPr lang="ru-RU" dirty="0"/>
          </a:p>
          <a:p>
            <a:r>
              <a:rPr lang="ru-RU" sz="9600" dirty="0">
                <a:solidFill>
                  <a:srgbClr val="000000"/>
                </a:solidFill>
                <a:latin typeface="-apple-system"/>
              </a:rPr>
              <a:t>1</a:t>
            </a:r>
            <a:r>
              <a:rPr lang="ru-RU" sz="9600" b="0" i="0" dirty="0">
                <a:solidFill>
                  <a:srgbClr val="000000"/>
                </a:solidFill>
                <a:effectLst/>
                <a:latin typeface="-apple-system"/>
              </a:rPr>
              <a:t>. </a:t>
            </a:r>
            <a:r>
              <a:rPr lang="ru-RU" sz="9600" i="0" dirty="0">
                <a:solidFill>
                  <a:srgbClr val="000000"/>
                </a:solidFill>
                <a:effectLst/>
                <a:latin typeface="-apple-system"/>
              </a:rPr>
              <a:t>Инновационность и внимание:</a:t>
            </a:r>
            <a:br>
              <a:rPr lang="ru-RU" sz="9600" dirty="0"/>
            </a:br>
            <a:r>
              <a:rPr lang="ru-RU" sz="9600" i="0" dirty="0">
                <a:solidFill>
                  <a:srgbClr val="000000"/>
                </a:solidFill>
                <a:effectLst/>
                <a:latin typeface="-apple-system"/>
              </a:rPr>
              <a:t>- Динамичные проекции: Яркие и запоминающиеся проекции привлекают внимание и вовлекают аудиторию.</a:t>
            </a:r>
            <a:br>
              <a:rPr lang="ru-RU" sz="9600" dirty="0"/>
            </a:br>
            <a:r>
              <a:rPr lang="ru-RU" sz="9600" i="0" dirty="0">
                <a:solidFill>
                  <a:srgbClr val="000000"/>
                </a:solidFill>
                <a:effectLst/>
                <a:latin typeface="-apple-system"/>
              </a:rPr>
              <a:t>- Интерактивные </a:t>
            </a:r>
            <a:r>
              <a:rPr lang="ru-RU" sz="9600" b="0" i="0" dirty="0">
                <a:solidFill>
                  <a:srgbClr val="000000"/>
                </a:solidFill>
                <a:effectLst/>
                <a:latin typeface="-apple-system"/>
              </a:rPr>
              <a:t>возможности: Возможность создания интерактивных рекламных кампаний, которые усиливают взаимодействие с брендом.</a:t>
            </a:r>
          </a:p>
          <a:p>
            <a:r>
              <a:rPr lang="ru-RU" sz="9600" dirty="0">
                <a:solidFill>
                  <a:srgbClr val="000000"/>
                </a:solidFill>
                <a:latin typeface="-apple-system"/>
              </a:rPr>
              <a:t>2. </a:t>
            </a:r>
            <a:r>
              <a:rPr lang="ru-RU" sz="9600" b="0" i="0" dirty="0">
                <a:solidFill>
                  <a:srgbClr val="000000"/>
                </a:solidFill>
                <a:effectLst/>
                <a:latin typeface="-apple-system"/>
              </a:rPr>
              <a:t>Быстрая настройка и интеграция:</a:t>
            </a:r>
            <a:br>
              <a:rPr lang="ru-RU" sz="9600" dirty="0"/>
            </a:br>
            <a:r>
              <a:rPr lang="ru-RU" sz="9600" b="0" i="0" dirty="0">
                <a:solidFill>
                  <a:srgbClr val="000000"/>
                </a:solidFill>
                <a:effectLst/>
                <a:latin typeface="-apple-system"/>
              </a:rPr>
              <a:t>- Дроны можно легко интегрировать в существующие рекламные кампании и быстро настраивать под различные задачи.</a:t>
            </a:r>
          </a:p>
          <a:p>
            <a:r>
              <a:rPr lang="ru-RU" sz="9600" b="0" i="0" dirty="0">
                <a:solidFill>
                  <a:srgbClr val="000000"/>
                </a:solidFill>
                <a:effectLst/>
                <a:latin typeface="-apple-system"/>
              </a:rPr>
              <a:t>3. Улучшение взаимодействия с аудиторией:</a:t>
            </a:r>
            <a:br>
              <a:rPr lang="ru-RU" sz="9600" dirty="0"/>
            </a:br>
            <a:r>
              <a:rPr lang="ru-RU" sz="9600" b="0" i="0" dirty="0">
                <a:solidFill>
                  <a:srgbClr val="000000"/>
                </a:solidFill>
                <a:effectLst/>
                <a:latin typeface="-apple-system"/>
              </a:rPr>
              <a:t>- Вовлеченность: Высокая вовлеченность и внимание со стороны аудитории благодаря уникальному формату рекламы.</a:t>
            </a:r>
            <a:br>
              <a:rPr lang="ru-RU" sz="9600" dirty="0"/>
            </a:br>
            <a:r>
              <a:rPr lang="ru-RU" sz="9600" b="0" i="0" dirty="0">
                <a:solidFill>
                  <a:srgbClr val="000000"/>
                </a:solidFill>
                <a:effectLst/>
                <a:latin typeface="-apple-system"/>
              </a:rPr>
              <a:t>- Запоминаемость: Создание запоминающихся рекламных кампаний, которые оставляют долгое впечатление на зрителей.</a:t>
            </a:r>
            <a:br>
              <a:rPr lang="ru-RU" sz="9600" dirty="0"/>
            </a:br>
            <a:br>
              <a:rPr lang="ru-RU" sz="9600" dirty="0"/>
            </a:b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2564776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61A8E5-D7F9-70FD-FA5E-72271A8B3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7890" y="0"/>
            <a:ext cx="5136111" cy="1320800"/>
          </a:xfrm>
        </p:spPr>
        <p:txBody>
          <a:bodyPr/>
          <a:lstStyle/>
          <a:p>
            <a:r>
              <a:rPr lang="ru-RU" dirty="0"/>
              <a:t>Рынок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2CCECA-2C81-BC2F-5059-4EFD8A596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4799" y="748145"/>
            <a:ext cx="4017819" cy="107141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      </a:t>
            </a:r>
            <a:r>
              <a:rPr lang="ru-RU" dirty="0">
                <a:solidFill>
                  <a:schemeClr val="accent1"/>
                </a:solidFill>
              </a:rPr>
              <a:t>На каких рынках работаем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E2568F-BC42-E9E2-19F1-0C3937A33630}"/>
              </a:ext>
            </a:extLst>
          </p:cNvPr>
          <p:cNvSpPr txBox="1"/>
          <p:nvPr/>
        </p:nvSpPr>
        <p:spPr>
          <a:xfrm>
            <a:off x="1043708" y="1819564"/>
            <a:ext cx="360218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Рынок наружной рекламы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100" dirty="0"/>
              <a:t>Объем рынка- 48 млрд рублей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100" dirty="0"/>
              <a:t>Рост рынка- за 2023 год вырос на 48 процентов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100" dirty="0"/>
              <a:t>Конкуренция- основной конкурент – ГК </a:t>
            </a:r>
            <a:r>
              <a:rPr lang="en-US" sz="2100" dirty="0"/>
              <a:t>Russ</a:t>
            </a:r>
            <a:r>
              <a:rPr lang="ru-RU" sz="2100" dirty="0"/>
              <a:t>, также «Рим», «</a:t>
            </a:r>
            <a:r>
              <a:rPr lang="ru-RU" sz="2100" dirty="0" err="1"/>
              <a:t>Дизайнмастер</a:t>
            </a:r>
            <a:r>
              <a:rPr lang="ru-RU" sz="2100" dirty="0"/>
              <a:t>»,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100" dirty="0"/>
              <a:t> уровень конкуренции - высокий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E2B834-FEBD-3A34-8EC7-F80DC655E2EA}"/>
              </a:ext>
            </a:extLst>
          </p:cNvPr>
          <p:cNvSpPr txBox="1"/>
          <p:nvPr/>
        </p:nvSpPr>
        <p:spPr>
          <a:xfrm>
            <a:off x="6012873" y="1819564"/>
            <a:ext cx="35282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Рынок цифровых рекламных технологий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100" dirty="0"/>
              <a:t>Объем рынка-26,8 млрд рублей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100" dirty="0"/>
              <a:t>Рост рынка- за 2023 год увеличился на 63 процента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100" dirty="0"/>
              <a:t>Конкуренция-основные конкуренты – ГК</a:t>
            </a:r>
            <a:r>
              <a:rPr lang="en-US" sz="2100" dirty="0"/>
              <a:t> Russ</a:t>
            </a:r>
            <a:r>
              <a:rPr lang="ru-RU" sz="2100" dirty="0"/>
              <a:t>, </a:t>
            </a:r>
            <a:r>
              <a:rPr lang="en-US" sz="2100" dirty="0"/>
              <a:t>Gallery.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100" dirty="0"/>
              <a:t>Уровень конкуренции- высокий</a:t>
            </a:r>
          </a:p>
        </p:txBody>
      </p:sp>
    </p:spTree>
    <p:extLst>
      <p:ext uri="{BB962C8B-B14F-4D97-AF65-F5344CB8AC3E}">
        <p14:creationId xmlns:p14="http://schemas.microsoft.com/office/powerpoint/2010/main" val="3690011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BBD73-DCD6-C786-A9BE-D4BFFACDF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0074"/>
            <a:ext cx="8596668" cy="812800"/>
          </a:xfrm>
        </p:spPr>
        <p:txBody>
          <a:bodyPr/>
          <a:lstStyle/>
          <a:p>
            <a:r>
              <a:rPr lang="ru-RU" dirty="0"/>
              <a:t>Бизнес 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C08D5A-4D9D-55FD-5B7A-632E3871F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38910"/>
            <a:ext cx="8596668" cy="55418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</a:rPr>
              <a:t>Как мы планируем зарабатывать</a:t>
            </a:r>
            <a:r>
              <a:rPr lang="en-US" dirty="0">
                <a:solidFill>
                  <a:schemeClr val="accent1"/>
                </a:solidFill>
              </a:rPr>
              <a:t>?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47CF3-AB9E-C999-5D09-856E45E9C28E}"/>
              </a:ext>
            </a:extLst>
          </p:cNvPr>
          <p:cNvSpPr txBox="1"/>
          <p:nvPr/>
        </p:nvSpPr>
        <p:spPr>
          <a:xfrm>
            <a:off x="434110" y="1681018"/>
            <a:ext cx="421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Производство и продажа дронов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1650C2-D2CC-D2FE-F64E-90AED9958407}"/>
              </a:ext>
            </a:extLst>
          </p:cNvPr>
          <p:cNvSpPr txBox="1"/>
          <p:nvPr/>
        </p:nvSpPr>
        <p:spPr>
          <a:xfrm>
            <a:off x="5481782" y="1681018"/>
            <a:ext cx="4128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Продажа подписки на ПО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E961207-BA84-0F24-AA22-83327062C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71" y="2918690"/>
            <a:ext cx="3921260" cy="273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21C841-6157-4B40-B2B8-F22A7F490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668" y="1681018"/>
            <a:ext cx="4128655" cy="412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61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CD335C-8B7D-B2F5-6B92-F43357601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pic>
        <p:nvPicPr>
          <p:cNvPr id="2050" name="Picture 2" descr="Сергей Владимирович Трофимов">
            <a:extLst>
              <a:ext uri="{FF2B5EF4-FFF2-40B4-BE49-F238E27FC236}">
                <a16:creationId xmlns:a16="http://schemas.microsoft.com/office/drawing/2014/main" id="{B42911F4-4EC9-D184-E020-7F340E5672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927" y="2244436"/>
            <a:ext cx="1708727" cy="177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Николай Дмитриевич Баринов">
            <a:extLst>
              <a:ext uri="{FF2B5EF4-FFF2-40B4-BE49-F238E27FC236}">
                <a16:creationId xmlns:a16="http://schemas.microsoft.com/office/drawing/2014/main" id="{A9248CF0-7F39-D43F-D459-F23ED294B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36" y="2244436"/>
            <a:ext cx="1588656" cy="177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Андрей Павлович Шахов">
            <a:extLst>
              <a:ext uri="{FF2B5EF4-FFF2-40B4-BE49-F238E27FC236}">
                <a16:creationId xmlns:a16="http://schemas.microsoft.com/office/drawing/2014/main" id="{106DB662-0C86-9B1C-2BB6-7E1BF90FB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35" y="2244435"/>
            <a:ext cx="1761066" cy="177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2A4808-9661-BB57-46D5-CAFDC9DA3D6D}"/>
              </a:ext>
            </a:extLst>
          </p:cNvPr>
          <p:cNvSpPr txBox="1"/>
          <p:nvPr/>
        </p:nvSpPr>
        <p:spPr>
          <a:xfrm>
            <a:off x="554182" y="4608945"/>
            <a:ext cx="28098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         СЕО</a:t>
            </a:r>
          </a:p>
          <a:p>
            <a:pPr rtl="0"/>
            <a:r>
              <a:rPr lang="ru-RU" sz="1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управляет компанией, определяет стратегические направления развития, принимает ключевые решения и представляет компанию перед инвесторами, акционерами и</a:t>
            </a:r>
            <a:r>
              <a:rPr lang="en-US" sz="10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ru-RU" sz="1000" dirty="0">
                <a:solidFill>
                  <a:srgbClr val="000000"/>
                </a:solidFill>
                <a:latin typeface="Roboto" panose="02000000000000000000" pitchFamily="2" charset="0"/>
              </a:rPr>
              <a:t>общественностью.</a:t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7E531F-A912-7D4E-86EC-D9B363ED640F}"/>
              </a:ext>
            </a:extLst>
          </p:cNvPr>
          <p:cNvSpPr txBox="1"/>
          <p:nvPr/>
        </p:nvSpPr>
        <p:spPr>
          <a:xfrm>
            <a:off x="3980873" y="4618243"/>
            <a:ext cx="254923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      СМО</a:t>
            </a:r>
          </a:p>
          <a:p>
            <a:r>
              <a:rPr lang="ru-RU" sz="1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разрабатывает и реализует маркетинговую стратегию компании, управляет брендом, анализирует рынок и потребности клиентов, а также отвечает за рекламные кампании и продвижение продукции.</a:t>
            </a:r>
            <a:endParaRPr lang="ru-RU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A46175-1A9F-00D1-F455-A83C13552AAB}"/>
              </a:ext>
            </a:extLst>
          </p:cNvPr>
          <p:cNvSpPr txBox="1"/>
          <p:nvPr/>
        </p:nvSpPr>
        <p:spPr>
          <a:xfrm>
            <a:off x="7269018" y="4608945"/>
            <a:ext cx="230909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    СТО</a:t>
            </a:r>
          </a:p>
          <a:p>
            <a:r>
              <a:rPr lang="ru-RU" sz="1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отвечает за технологическое развитие компании, внедрение инноваций, управление IT-инфраструктурой и разработкой продуктов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1040080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69B53-457A-2AD3-745C-74B8B7197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развития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7A0843-C1C7-4F36-3933-87C85E929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52" y="1270000"/>
            <a:ext cx="8596668" cy="49784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/>
                </a:solidFill>
              </a:rPr>
              <a:t>Наши планы по развитию 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1. Технологическое совершенствование: Разработка новых моделей с улучшенными характеристиками и функционалом.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2. Расширение рынка: Вход на новые географические рынки и привлечение крупных клиентов.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3. Маркетинг и брендирование: Увеличение узнаваемости бренда через активные рекламные кампании и участие в отраслевых выставках.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4. Сотрудничество и партнерства: Установление стратегических партнерств с рекламными агентствами и организациями массовых мероприятий.</a:t>
            </a:r>
          </a:p>
          <a:p>
            <a:pPr marL="0" indent="0">
              <a:buNone/>
            </a:pPr>
            <a:endParaRPr lang="ru-RU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</a:rPr>
              <a:t>Advertus</a:t>
            </a:r>
            <a:r>
              <a:rPr lang="en-US" dirty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амбициозная компания, которая планирует стать лидером в своей области, благодаря свежим идеям, новым технологиям и </a:t>
            </a:r>
            <a:r>
              <a:rPr lang="ru-RU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сильной команде профессионалов, готовых к инновациям. Мы стремимся к постоянному развитию и внедрению передовых решений, чтобы удивлять и вдохновлять наших клиентов.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13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F2446E-FBAA-D1F0-2DC3-CDD8E0847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588" y="3971636"/>
            <a:ext cx="8596668" cy="2253671"/>
          </a:xfrm>
        </p:spPr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CD68BD-4AAD-A927-85A2-4EF59251F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4927601"/>
            <a:ext cx="5511030" cy="11137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Телефон: +79850917779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Email: strofimov679@gmail.com</a:t>
            </a:r>
            <a:endParaRPr lang="ru-RU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52211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57_TF89119559.potx" id="{88A434A9-C6E8-46BD-9ED5-4A76A6318908}" vid="{8EFEB026-C681-4701-9D01-A71982296CC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24F515-356D-4532-BE08-F6D7771916F0}">
  <ds:schemaRefs>
    <ds:schemaRef ds:uri="http://www.w3.org/XML/1998/namespace"/>
    <ds:schemaRef ds:uri="http://schemas.microsoft.com/office/2006/metadata/properties"/>
    <ds:schemaRef ds:uri="http://purl.org/dc/elements/1.1/"/>
    <ds:schemaRef ds:uri="16c05727-aa75-4e4a-9b5f-8a80a1165891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AEF1282-A6E9-4912-8AB9-8ED69BF709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E04B51-1D33-4F14-BBD7-79D7D27E2E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Аспект</Template>
  <TotalTime>266</TotalTime>
  <Words>976</Words>
  <Application>Microsoft Office PowerPoint</Application>
  <PresentationFormat>Широкоэкранный</PresentationFormat>
  <Paragraphs>57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-apple-system</vt:lpstr>
      <vt:lpstr>Arial</vt:lpstr>
      <vt:lpstr>Brush Script MT</vt:lpstr>
      <vt:lpstr>Calibri</vt:lpstr>
      <vt:lpstr>Roboto</vt:lpstr>
      <vt:lpstr>Trebuchet MS</vt:lpstr>
      <vt:lpstr>Wingdings 3</vt:lpstr>
      <vt:lpstr>Аспект</vt:lpstr>
      <vt:lpstr>Advertus</vt:lpstr>
      <vt:lpstr>Актуальность проекта</vt:lpstr>
      <vt:lpstr>Проблема</vt:lpstr>
      <vt:lpstr>Почему существующих вариантов решения  не достаточно? </vt:lpstr>
      <vt:lpstr>Описание продукта</vt:lpstr>
      <vt:lpstr>Уникальные преимущества и выгоды</vt:lpstr>
      <vt:lpstr>Рынок  </vt:lpstr>
      <vt:lpstr>Бизнес модель</vt:lpstr>
      <vt:lpstr>Команда</vt:lpstr>
      <vt:lpstr>План развития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Advertus</dc:title>
  <dc:creator>Андрей Шахов</dc:creator>
  <cp:lastModifiedBy>user</cp:lastModifiedBy>
  <cp:revision>9</cp:revision>
  <dcterms:created xsi:type="dcterms:W3CDTF">2024-10-11T17:22:55Z</dcterms:created>
  <dcterms:modified xsi:type="dcterms:W3CDTF">2024-10-17T10:08:59Z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