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21"/>
  </p:notesMasterIdLst>
  <p:sldIdLst>
    <p:sldId id="322" r:id="rId2"/>
    <p:sldId id="335" r:id="rId3"/>
    <p:sldId id="325" r:id="rId4"/>
    <p:sldId id="336" r:id="rId5"/>
    <p:sldId id="324" r:id="rId6"/>
    <p:sldId id="327" r:id="rId7"/>
    <p:sldId id="338" r:id="rId8"/>
    <p:sldId id="328" r:id="rId9"/>
    <p:sldId id="339" r:id="rId10"/>
    <p:sldId id="340" r:id="rId11"/>
    <p:sldId id="331" r:id="rId12"/>
    <p:sldId id="341" r:id="rId13"/>
    <p:sldId id="343" r:id="rId14"/>
    <p:sldId id="344" r:id="rId15"/>
    <p:sldId id="345" r:id="rId16"/>
    <p:sldId id="347" r:id="rId17"/>
    <p:sldId id="346" r:id="rId18"/>
    <p:sldId id="329" r:id="rId19"/>
    <p:sldId id="330" r:id="rId20"/>
  </p:sldIdLst>
  <p:sldSz cx="12192000" cy="6858000"/>
  <p:notesSz cx="6858000" cy="9144000"/>
  <p:embeddedFontLst>
    <p:embeddedFont>
      <p:font typeface="Calibri" pitchFamily="34" charset="0"/>
      <p:regular r:id="rId22"/>
      <p:bold r:id="rId23"/>
      <p:italic r:id="rId24"/>
      <p:boldItalic r:id="rId25"/>
    </p:embeddedFont>
    <p:embeddedFont>
      <p:font typeface="Gilroy-ExtraBold" charset="-52"/>
      <p:regular r:id="rId26"/>
    </p:embeddedFont>
    <p:embeddedFont>
      <p:font typeface="Microsoft Sans Serif" pitchFamily="34" charset="0"/>
      <p:regular r:id="rId27"/>
    </p:embeddedFont>
    <p:embeddedFont>
      <p:font typeface="Trebuchet MS" pitchFamily="34" charset="0"/>
      <p:regular r:id="rId28"/>
      <p:bold r:id="rId29"/>
      <p:italic r:id="rId30"/>
      <p:boldItalic r:id="rId31"/>
    </p:embeddedFont>
    <p:embeddedFont>
      <p:font typeface="Calibri Light" pitchFamily="34" charset="0"/>
      <p:regular r:id="rId32"/>
      <p:italic r:id="rId3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5015084D-1AD4-4D18-9564-DD43779D8854}">
          <p14:sldIdLst>
            <p14:sldId id="322"/>
            <p14:sldId id="335"/>
            <p14:sldId id="325"/>
            <p14:sldId id="336"/>
            <p14:sldId id="324"/>
            <p14:sldId id="327"/>
            <p14:sldId id="338"/>
            <p14:sldId id="328"/>
            <p14:sldId id="339"/>
            <p14:sldId id="340"/>
            <p14:sldId id="331"/>
            <p14:sldId id="341"/>
            <p14:sldId id="343"/>
            <p14:sldId id="344"/>
            <p14:sldId id="345"/>
            <p14:sldId id="347"/>
            <p14:sldId id="346"/>
            <p14:sldId id="329"/>
            <p14:sldId id="330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27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133" userDrawn="1">
          <p15:clr>
            <a:srgbClr val="A4A3A4"/>
          </p15:clr>
        </p15:guide>
        <p15:guide id="4" orient="horz" pos="2024" userDrawn="1">
          <p15:clr>
            <a:srgbClr val="A4A3A4"/>
          </p15:clr>
        </p15:guide>
        <p15:guide id="5" orient="horz" pos="2523" userDrawn="1">
          <p15:clr>
            <a:srgbClr val="A4A3A4"/>
          </p15:clr>
        </p15:guide>
        <p15:guide id="6" pos="211" userDrawn="1">
          <p15:clr>
            <a:srgbClr val="A4A3A4"/>
          </p15:clr>
        </p15:guide>
        <p15:guide id="7" pos="4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BB3C1"/>
    <a:srgbClr val="FCAF17"/>
    <a:srgbClr val="8F00FF"/>
    <a:srgbClr val="AAD7E0"/>
    <a:srgbClr val="FD493C"/>
    <a:srgbClr val="3159A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95196" autoAdjust="0"/>
  </p:normalViewPr>
  <p:slideViewPr>
    <p:cSldViewPr snapToGrid="0">
      <p:cViewPr varScale="1">
        <p:scale>
          <a:sx n="91" d="100"/>
          <a:sy n="91" d="100"/>
        </p:scale>
        <p:origin x="-75" y="-171"/>
      </p:cViewPr>
      <p:guideLst>
        <p:guide orient="horz" pos="2273"/>
        <p:guide orient="horz" pos="4133"/>
        <p:guide orient="horz" pos="2024"/>
        <p:guide orient="horz" pos="2523"/>
        <p:guide pos="3840"/>
        <p:guide pos="211"/>
        <p:guide pos="4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937F66-F550-9E4D-959E-622383CC06B2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41A1B-5A6C-5A44-904A-F58995260D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15191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EEDE7F-4E4E-4D89-D9D3-39915FDDA2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584DBA7-B910-CCDB-5F26-E321A422D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E91CB80-1CA9-FC4C-54A0-474470EF8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BFEA583-BC48-8E83-243C-CC5E82CB1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BB4C80C-E3E3-41BC-B4C6-40D2ECA01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7273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7411402-59ED-3036-13D8-3E0398277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C21DED0-C9C2-A072-7649-329E4C293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3391081-466B-4F8F-2233-6B7708E7F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ECDED61-299D-6166-93BF-9EC6C8E44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0EA53FC-2F12-D82F-5D6C-46424ABA4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7733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29CBE4-57E2-E489-65DE-4880104C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C7B9CA3-2435-434D-AD03-0F873E760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023FE69-60C8-1868-1AC9-6E9C8CCAD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E38EF2-AF11-1730-7E90-EDF95DE59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CAB3DB0-B30E-3885-E12A-9F9F42692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4216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D706BC-2E8D-3C93-736E-00F724CE1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7139E13-02D1-FB0E-23B0-8683625584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6926C43-DF4D-C598-B31B-FD9F49FB0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245339F-ED26-12D6-ECD1-3B48FB71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B027D27-1866-FE9E-740B-1EB7FF32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61F3922-C229-0E81-2D54-DD12F4CA5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846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3E75A7-527F-D6BC-9AA9-02BA451F9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00F9786-6764-0C16-A45D-055706022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CAF265D-6D5C-0118-F4A3-B3E5CE92E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0B6A304D-579E-D0DE-7304-E54B968A49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C6088A95-5C95-52F4-B13D-6AF68D1FC8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C8EBF002-B3E6-AF91-0AE2-2A41FE4D7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2971B12A-946B-870B-F07A-2FEA6037C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85EFF2FB-3DE4-75B6-9235-3A831D4C4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2870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F34F037-0B5E-F04F-4F66-CB0ADBAF9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83CE45E-4184-4EB0-CDF2-3EADC033B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BAB7885F-1FC2-16B0-01CA-0630AD4AE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98E9FDE0-0633-1B48-3700-69D7A0166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46135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6C21DAE4-1AA0-EB25-7AEB-C92BA76DE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3D58342-182D-A232-D569-CA28248FE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24D9C0B-F653-BA3A-D8BA-C1EABAA60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1854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94F5DB-C899-8EA4-FB93-74FE8DA20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9EFE81B-7231-C4FE-1F94-4CDE9ADA5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BFFEFC4-67AD-9BA8-7D2E-C3B4F90EE8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1628867-01B7-AB95-840B-CEE8C4B71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5B9C9CA-05E5-7FC2-15B2-3924FD341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809EBE8-0CA7-281A-C7D9-7E3155B50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78337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A54B009-4B35-79F1-55A3-5E086DB9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C40843B-7837-67D7-8B51-C9F0B72E6B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DAB2E5A-02A0-8EBD-BDE6-85F023CEEB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58C6081-93DD-6F80-DC72-E4666A417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03EB520-0CF0-3AD5-D799-51FA38BAD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9343B63-AB78-0E36-F385-82662F2F8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4009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433EA2-0E74-FC08-BF56-7791B7B6D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D45B48D-DF13-C7A5-2C06-596C540534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2ECCF9B-5B1C-1CFC-A3AC-3649C5F11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BF8B06B-8BB2-6674-D1EB-917A77188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4BECC0E-F2F9-585E-8801-06A1186DB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1619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1BC1B39A-8036-58B8-D4CD-1405D2B07C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201DD87-C9DC-2569-C8BE-A073C39263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40F4053-9B8F-AFF2-D50F-C7F2D7B6E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CF42F47-F70B-53B1-077F-5ED77DDC3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848B3FC-8C5C-A401-592B-F951ABEEA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7590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66637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" y="589905"/>
            <a:ext cx="350818" cy="103197"/>
          </a:xfrm>
          <a:custGeom>
            <a:avLst/>
            <a:gdLst/>
            <a:ahLst/>
            <a:cxnLst/>
            <a:rect l="l" t="t" r="r" b="b"/>
            <a:pathLst>
              <a:path w="578485" h="170180">
                <a:moveTo>
                  <a:pt x="578128" y="0"/>
                </a:moveTo>
                <a:lnTo>
                  <a:pt x="0" y="0"/>
                </a:lnTo>
                <a:lnTo>
                  <a:pt x="0" y="170120"/>
                </a:lnTo>
                <a:lnTo>
                  <a:pt x="578128" y="170120"/>
                </a:lnTo>
                <a:lnTo>
                  <a:pt x="578128" y="0"/>
                </a:lnTo>
                <a:close/>
              </a:path>
            </a:pathLst>
          </a:custGeom>
          <a:solidFill>
            <a:srgbClr val="FBB3C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bg object 17"/>
          <p:cNvSpPr/>
          <p:nvPr/>
        </p:nvSpPr>
        <p:spPr>
          <a:xfrm>
            <a:off x="350602" y="589905"/>
            <a:ext cx="356595" cy="103197"/>
          </a:xfrm>
          <a:custGeom>
            <a:avLst/>
            <a:gdLst/>
            <a:ahLst/>
            <a:cxnLst/>
            <a:rect l="l" t="t" r="r" b="b"/>
            <a:pathLst>
              <a:path w="588010" h="170180">
                <a:moveTo>
                  <a:pt x="587448" y="0"/>
                </a:moveTo>
                <a:lnTo>
                  <a:pt x="0" y="0"/>
                </a:lnTo>
                <a:lnTo>
                  <a:pt x="0" y="170120"/>
                </a:lnTo>
                <a:lnTo>
                  <a:pt x="587448" y="170120"/>
                </a:lnTo>
                <a:lnTo>
                  <a:pt x="587448" y="0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bg object 18"/>
          <p:cNvSpPr/>
          <p:nvPr/>
        </p:nvSpPr>
        <p:spPr>
          <a:xfrm>
            <a:off x="706856" y="589905"/>
            <a:ext cx="338881" cy="103197"/>
          </a:xfrm>
          <a:custGeom>
            <a:avLst/>
            <a:gdLst/>
            <a:ahLst/>
            <a:cxnLst/>
            <a:rect l="l" t="t" r="r" b="b"/>
            <a:pathLst>
              <a:path w="558800" h="170180">
                <a:moveTo>
                  <a:pt x="558202" y="0"/>
                </a:moveTo>
                <a:lnTo>
                  <a:pt x="0" y="0"/>
                </a:lnTo>
                <a:lnTo>
                  <a:pt x="0" y="170120"/>
                </a:lnTo>
                <a:lnTo>
                  <a:pt x="558202" y="170120"/>
                </a:lnTo>
                <a:lnTo>
                  <a:pt x="558202" y="0"/>
                </a:lnTo>
                <a:close/>
              </a:path>
            </a:pathLst>
          </a:custGeom>
          <a:solidFill>
            <a:srgbClr val="FD493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9" name="bg object 19"/>
          <p:cNvSpPr/>
          <p:nvPr/>
        </p:nvSpPr>
        <p:spPr>
          <a:xfrm>
            <a:off x="1045376" y="589905"/>
            <a:ext cx="353899" cy="103197"/>
          </a:xfrm>
          <a:custGeom>
            <a:avLst/>
            <a:gdLst/>
            <a:ahLst/>
            <a:cxnLst/>
            <a:rect l="l" t="t" r="r" b="b"/>
            <a:pathLst>
              <a:path w="583564" h="170180">
                <a:moveTo>
                  <a:pt x="583186" y="0"/>
                </a:moveTo>
                <a:lnTo>
                  <a:pt x="0" y="0"/>
                </a:lnTo>
                <a:lnTo>
                  <a:pt x="0" y="170120"/>
                </a:lnTo>
                <a:lnTo>
                  <a:pt x="583186" y="170120"/>
                </a:lnTo>
                <a:lnTo>
                  <a:pt x="583186" y="0"/>
                </a:lnTo>
                <a:close/>
              </a:path>
            </a:pathLst>
          </a:custGeom>
          <a:solidFill>
            <a:srgbClr val="FCAF1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78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853781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61D6CE-65B5-DCA8-09D1-611C4422D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7E62E62-B17B-4AE2-6BF9-B14C56851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0431ADC-EE73-F07D-EBAA-5A3DC5D762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BDBBD-0055-1849-BEC6-FBAEC0385321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83CEDBD-A3EC-0AD7-49AB-EE2E1E3EC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48A182-DC2B-62F4-3817-8FBC240DD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658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7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microsoft.com/office/2007/relationships/hdphoto" Target="../media/hdphoto6.wdp"/><Relationship Id="rId20" Type="http://schemas.microsoft.com/office/2007/relationships/hdphoto" Target="../media/hdphoto8.wdp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1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13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14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15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15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16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19" Type="http://schemas.openxmlformats.org/officeDocument/2006/relationships/image" Target="../media/image17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18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18.png"/><Relationship Id="rId16" Type="http://schemas.openxmlformats.org/officeDocument/2006/relationships/image" Target="../media/image10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18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18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18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18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18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19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7.wdp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0.png"/><Relationship Id="rId2" Type="http://schemas.openxmlformats.org/officeDocument/2006/relationships/image" Target="../media/image2.png"/><Relationship Id="rId16" Type="http://schemas.microsoft.com/office/2007/relationships/hdphoto" Target="../media/hdphoto6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8.wdp"/><Relationship Id="rId11" Type="http://schemas.openxmlformats.org/officeDocument/2006/relationships/image" Target="../media/image7.png"/><Relationship Id="rId5" Type="http://schemas.openxmlformats.org/officeDocument/2006/relationships/image" Target="../media/image11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Группа 47">
            <a:extLst>
              <a:ext uri="{FF2B5EF4-FFF2-40B4-BE49-F238E27FC236}">
                <a16:creationId xmlns:a16="http://schemas.microsoft.com/office/drawing/2014/main" xmlns="" id="{A15A7C4D-68D2-4CE0-82E5-6CB571693FFB}"/>
              </a:ext>
            </a:extLst>
          </p:cNvPr>
          <p:cNvGrpSpPr/>
          <p:nvPr/>
        </p:nvGrpSpPr>
        <p:grpSpPr>
          <a:xfrm>
            <a:off x="1" y="-1859"/>
            <a:ext cx="12191830" cy="6859858"/>
            <a:chOff x="81011" y="-1859"/>
            <a:chExt cx="12110819" cy="6854148"/>
          </a:xfrm>
        </p:grpSpPr>
        <p:grpSp>
          <p:nvGrpSpPr>
            <p:cNvPr id="2" name="object 2"/>
            <p:cNvGrpSpPr/>
            <p:nvPr/>
          </p:nvGrpSpPr>
          <p:grpSpPr>
            <a:xfrm>
              <a:off x="4911624" y="-1859"/>
              <a:ext cx="7280206" cy="6854148"/>
              <a:chOff x="8098926" y="0"/>
              <a:chExt cx="12005600" cy="11302998"/>
            </a:xfrm>
          </p:grpSpPr>
          <p:sp>
            <p:nvSpPr>
              <p:cNvPr id="6" name="object 6"/>
              <p:cNvSpPr/>
              <p:nvPr/>
            </p:nvSpPr>
            <p:spPr>
              <a:xfrm>
                <a:off x="12116123" y="8474600"/>
                <a:ext cx="1997710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14113455" y="8474601"/>
                <a:ext cx="1997709" cy="2828289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B5D8E1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8098926" y="8476614"/>
                <a:ext cx="3990667" cy="2826384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6385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7321" y="282617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D493D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18108087" y="0"/>
                <a:ext cx="1996439" cy="282448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448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6012" y="282416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18108087" y="2824186"/>
                <a:ext cx="1996439" cy="2826385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6385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6012" y="282617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18108087" y="5648435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18108087" y="8474600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grpSp>
          <p:nvGrpSpPr>
            <p:cNvPr id="21" name="object 2">
              <a:extLst>
                <a:ext uri="{FF2B5EF4-FFF2-40B4-BE49-F238E27FC236}">
                  <a16:creationId xmlns:a16="http://schemas.microsoft.com/office/drawing/2014/main" xmlns="" id="{60DCC83C-8E37-4A7E-AA94-44735F40B9F5}"/>
                </a:ext>
              </a:extLst>
            </p:cNvPr>
            <p:cNvGrpSpPr/>
            <p:nvPr/>
          </p:nvGrpSpPr>
          <p:grpSpPr>
            <a:xfrm>
              <a:off x="1289217" y="-1859"/>
              <a:ext cx="9691818" cy="6854082"/>
              <a:chOff x="10113612" y="0"/>
              <a:chExt cx="15982529" cy="11302890"/>
            </a:xfrm>
          </p:grpSpPr>
          <p:sp>
            <p:nvSpPr>
              <p:cNvPr id="26" name="object 7">
                <a:extLst>
                  <a:ext uri="{FF2B5EF4-FFF2-40B4-BE49-F238E27FC236}">
                    <a16:creationId xmlns:a16="http://schemas.microsoft.com/office/drawing/2014/main" xmlns="" id="{094F2451-34F7-4D6E-BFAF-584731BB7AC1}"/>
                  </a:ext>
                </a:extLst>
              </p:cNvPr>
              <p:cNvSpPr/>
              <p:nvPr/>
            </p:nvSpPr>
            <p:spPr>
              <a:xfrm>
                <a:off x="10117521" y="0"/>
                <a:ext cx="15978265" cy="282448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448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7321" y="282416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29" name="object 10">
                <a:extLst>
                  <a:ext uri="{FF2B5EF4-FFF2-40B4-BE49-F238E27FC236}">
                    <a16:creationId xmlns:a16="http://schemas.microsoft.com/office/drawing/2014/main" xmlns="" id="{69A493EE-0D75-46E9-AB35-1260EC1B7357}"/>
                  </a:ext>
                </a:extLst>
              </p:cNvPr>
              <p:cNvSpPr/>
              <p:nvPr/>
            </p:nvSpPr>
            <p:spPr>
              <a:xfrm>
                <a:off x="14113455" y="8474600"/>
                <a:ext cx="1997710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4" name="object 15">
                <a:extLst>
                  <a:ext uri="{FF2B5EF4-FFF2-40B4-BE49-F238E27FC236}">
                    <a16:creationId xmlns:a16="http://schemas.microsoft.com/office/drawing/2014/main" xmlns="" id="{9450D7B0-F644-4F3C-ADB1-7BC0EAFF283A}"/>
                  </a:ext>
                </a:extLst>
              </p:cNvPr>
              <p:cNvSpPr/>
              <p:nvPr/>
            </p:nvSpPr>
            <p:spPr>
              <a:xfrm>
                <a:off x="24099703" y="8474602"/>
                <a:ext cx="1996438" cy="2826385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6385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6012" y="282617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6" name="object 17">
                <a:extLst>
                  <a:ext uri="{FF2B5EF4-FFF2-40B4-BE49-F238E27FC236}">
                    <a16:creationId xmlns:a16="http://schemas.microsoft.com/office/drawing/2014/main" xmlns="" id="{C0AB703F-FFE6-454E-B212-B5647416737D}"/>
                  </a:ext>
                </a:extLst>
              </p:cNvPr>
              <p:cNvSpPr/>
              <p:nvPr/>
            </p:nvSpPr>
            <p:spPr>
              <a:xfrm>
                <a:off x="18108087" y="8474600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25" name="object 6">
                <a:extLst>
                  <a:ext uri="{FF2B5EF4-FFF2-40B4-BE49-F238E27FC236}">
                    <a16:creationId xmlns:a16="http://schemas.microsoft.com/office/drawing/2014/main" xmlns="" id="{931DE2BB-CF86-4C3D-860A-AEB9E228399F}"/>
                  </a:ext>
                </a:extLst>
              </p:cNvPr>
              <p:cNvSpPr/>
              <p:nvPr/>
            </p:nvSpPr>
            <p:spPr>
              <a:xfrm>
                <a:off x="10113612" y="8474600"/>
                <a:ext cx="3998538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xmlns="" id="{574C6D6E-9B55-4097-AAA2-0FCF2213F7DD}"/>
                </a:ext>
              </a:extLst>
            </p:cNvPr>
            <p:cNvGrpSpPr/>
            <p:nvPr/>
          </p:nvGrpSpPr>
          <p:grpSpPr>
            <a:xfrm>
              <a:off x="81011" y="-1859"/>
              <a:ext cx="1211413" cy="5140294"/>
              <a:chOff x="81011" y="8272"/>
              <a:chExt cx="1211413" cy="5140294"/>
            </a:xfrm>
          </p:grpSpPr>
          <p:sp>
            <p:nvSpPr>
              <p:cNvPr id="38" name="object 11">
                <a:extLst>
                  <a:ext uri="{FF2B5EF4-FFF2-40B4-BE49-F238E27FC236}">
                    <a16:creationId xmlns:a16="http://schemas.microsoft.com/office/drawing/2014/main" xmlns="" id="{C8F21282-FC21-458D-A849-540FEB93C2ED}"/>
                  </a:ext>
                </a:extLst>
              </p:cNvPr>
              <p:cNvSpPr/>
              <p:nvPr/>
            </p:nvSpPr>
            <p:spPr>
              <a:xfrm>
                <a:off x="81011" y="8272"/>
                <a:ext cx="1211413" cy="1712767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448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7321" y="282416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9" name="object 12">
                <a:extLst>
                  <a:ext uri="{FF2B5EF4-FFF2-40B4-BE49-F238E27FC236}">
                    <a16:creationId xmlns:a16="http://schemas.microsoft.com/office/drawing/2014/main" xmlns="" id="{D17D8E83-9FAD-4528-BAF8-97BC0D05FA76}"/>
                  </a:ext>
                </a:extLst>
              </p:cNvPr>
              <p:cNvSpPr/>
              <p:nvPr/>
            </p:nvSpPr>
            <p:spPr>
              <a:xfrm>
                <a:off x="81011" y="1720854"/>
                <a:ext cx="1211413" cy="1713922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6385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7321" y="282617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40" name="object 13">
                <a:extLst>
                  <a:ext uri="{FF2B5EF4-FFF2-40B4-BE49-F238E27FC236}">
                    <a16:creationId xmlns:a16="http://schemas.microsoft.com/office/drawing/2014/main" xmlns="" id="{584D255D-28B0-466F-9FDD-A5BF3B2C6C6C}"/>
                  </a:ext>
                </a:extLst>
              </p:cNvPr>
              <p:cNvSpPr/>
              <p:nvPr/>
            </p:nvSpPr>
            <p:spPr>
              <a:xfrm>
                <a:off x="81011" y="3433488"/>
                <a:ext cx="1211413" cy="1715078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</p:grpSp>
      <p:sp>
        <p:nvSpPr>
          <p:cNvPr id="19" name="object 19"/>
          <p:cNvSpPr txBox="1"/>
          <p:nvPr/>
        </p:nvSpPr>
        <p:spPr>
          <a:xfrm>
            <a:off x="1320114" y="5705121"/>
            <a:ext cx="2465819" cy="931495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lang="ru-RU" sz="2000" spc="-97" dirty="0">
                <a:solidFill>
                  <a:schemeClr val="bg1"/>
                </a:solidFill>
                <a:latin typeface="Gilroy-ExtraBold" panose="020B0604020202020204" charset="-52"/>
                <a:cs typeface="Microsoft Sans Serif"/>
              </a:rPr>
              <a:t>НАЦИОНАЛЬНАЯ ТЕХНОЛОГИЧЕСКАЯ ИНИЦИАТИВА</a:t>
            </a:r>
            <a:endParaRPr sz="2000" dirty="0">
              <a:solidFill>
                <a:schemeClr val="bg1"/>
              </a:solidFill>
              <a:latin typeface="Gilroy-ExtraBold" panose="020B0604020202020204" charset="-52"/>
              <a:cs typeface="Microsoft Sans Serif"/>
            </a:endParaRPr>
          </a:p>
        </p:txBody>
      </p:sp>
      <p:pic>
        <p:nvPicPr>
          <p:cNvPr id="49" name="Рисунок 4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330E3E0-02EF-436B-BE44-A67C80232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03543" y="5271329"/>
            <a:ext cx="1834897" cy="1455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69650"/>
              </a:prstClr>
            </a:outerShdw>
          </a:effectLst>
        </p:spPr>
      </p:pic>
      <p:sp>
        <p:nvSpPr>
          <p:cNvPr id="51" name="object 6">
            <a:extLst>
              <a:ext uri="{FF2B5EF4-FFF2-40B4-BE49-F238E27FC236}">
                <a16:creationId xmlns:a16="http://schemas.microsoft.com/office/drawing/2014/main" xmlns="" id="{64E0E948-3FCD-4B3B-A626-D0F5C0F08456}"/>
              </a:ext>
            </a:extLst>
          </p:cNvPr>
          <p:cNvSpPr/>
          <p:nvPr/>
        </p:nvSpPr>
        <p:spPr>
          <a:xfrm>
            <a:off x="-3167" y="5141494"/>
            <a:ext cx="1219516" cy="1716506"/>
          </a:xfrm>
          <a:custGeom>
            <a:avLst/>
            <a:gdLst/>
            <a:ahLst/>
            <a:cxnLst/>
            <a:rect l="l" t="t" r="r" b="b"/>
            <a:pathLst>
              <a:path w="1997709" h="2828290">
                <a:moveTo>
                  <a:pt x="1997321" y="0"/>
                </a:moveTo>
                <a:lnTo>
                  <a:pt x="0" y="0"/>
                </a:lnTo>
                <a:lnTo>
                  <a:pt x="0" y="2828102"/>
                </a:lnTo>
                <a:lnTo>
                  <a:pt x="1997321" y="2828102"/>
                </a:lnTo>
                <a:lnTo>
                  <a:pt x="1997321" y="0"/>
                </a:lnTo>
                <a:close/>
              </a:path>
            </a:pathLst>
          </a:custGeom>
          <a:solidFill>
            <a:srgbClr val="FD493C"/>
          </a:solidFill>
        </p:spPr>
        <p:txBody>
          <a:bodyPr wrap="square" lIns="0" tIns="0" rIns="0" bIns="0" rtlCol="0"/>
          <a:lstStyle/>
          <a:p>
            <a:endParaRPr sz="1092" dirty="0"/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xmlns="" id="{9B099718-95F8-48EC-B6D9-901CAD40E7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510" y="409232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3" name="object 18" hidden="1">
            <a:extLst>
              <a:ext uri="{FF2B5EF4-FFF2-40B4-BE49-F238E27FC236}">
                <a16:creationId xmlns:a16="http://schemas.microsoft.com/office/drawing/2014/main" xmlns="" id="{1FE2821C-E326-4B0B-9904-92762EDBB72F}"/>
              </a:ext>
            </a:extLst>
          </p:cNvPr>
          <p:cNvSpPr txBox="1"/>
          <p:nvPr/>
        </p:nvSpPr>
        <p:spPr>
          <a:xfrm>
            <a:off x="1753748" y="391952"/>
            <a:ext cx="9583099" cy="93789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6600"/>
              </a:lnSpc>
              <a:spcBef>
                <a:spcPts val="58"/>
              </a:spcBef>
            </a:pPr>
            <a:r>
              <a:rPr lang="ru-RU" sz="60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Энергия города. Среда</a:t>
            </a:r>
            <a:endParaRPr sz="60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D5A306D8-4C99-4857-9802-68FBAE83A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6035" y="5335497"/>
            <a:ext cx="2296171" cy="1623291"/>
          </a:xfrm>
          <a:prstGeom prst="rect">
            <a:avLst/>
          </a:prstGeom>
        </p:spPr>
      </p:pic>
      <p:sp>
        <p:nvSpPr>
          <p:cNvPr id="56" name="object 19">
            <a:extLst>
              <a:ext uri="{FF2B5EF4-FFF2-40B4-BE49-F238E27FC236}">
                <a16:creationId xmlns:a16="http://schemas.microsoft.com/office/drawing/2014/main" xmlns="" id="{8D8F2EF6-1C19-4208-BC78-B1271903882B}"/>
              </a:ext>
            </a:extLst>
          </p:cNvPr>
          <p:cNvSpPr txBox="1"/>
          <p:nvPr/>
        </p:nvSpPr>
        <p:spPr>
          <a:xfrm>
            <a:off x="8485845" y="5335497"/>
            <a:ext cx="2465819" cy="285164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ru-RU" spc="-97" dirty="0">
                <a:solidFill>
                  <a:srgbClr val="8F00FF"/>
                </a:solidFill>
                <a:latin typeface="Gilroy-ExtraBold" panose="020B0604020202020204" charset="-52"/>
                <a:cs typeface="Microsoft Sans Serif"/>
              </a:rPr>
              <a:t>АКСЕЛЕРАТОР ГУУ</a:t>
            </a:r>
            <a:endParaRPr dirty="0">
              <a:solidFill>
                <a:srgbClr val="8F00FF"/>
              </a:solidFill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57" name="object 15">
            <a:extLst>
              <a:ext uri="{FF2B5EF4-FFF2-40B4-BE49-F238E27FC236}">
                <a16:creationId xmlns:a16="http://schemas.microsoft.com/office/drawing/2014/main" xmlns="" id="{1C7AF060-111F-4488-B0FE-95018651C281}"/>
              </a:ext>
            </a:extLst>
          </p:cNvPr>
          <p:cNvSpPr/>
          <p:nvPr/>
        </p:nvSpPr>
        <p:spPr>
          <a:xfrm>
            <a:off x="9433290" y="1856164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8" name="object 16">
            <a:extLst>
              <a:ext uri="{FF2B5EF4-FFF2-40B4-BE49-F238E27FC236}">
                <a16:creationId xmlns:a16="http://schemas.microsoft.com/office/drawing/2014/main" xmlns="" id="{88971B2B-3F63-4091-B07F-A31721234A5F}"/>
              </a:ext>
            </a:extLst>
          </p:cNvPr>
          <p:cNvSpPr/>
          <p:nvPr/>
        </p:nvSpPr>
        <p:spPr>
          <a:xfrm>
            <a:off x="9753980" y="3415232"/>
            <a:ext cx="1218740" cy="1716506"/>
          </a:xfrm>
          <a:custGeom>
            <a:avLst/>
            <a:gdLst/>
            <a:ahLst/>
            <a:cxnLst/>
            <a:rect l="l" t="t" r="r" b="b"/>
            <a:pathLst>
              <a:path w="1996440" h="282829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9" name="object 15">
            <a:extLst>
              <a:ext uri="{FF2B5EF4-FFF2-40B4-BE49-F238E27FC236}">
                <a16:creationId xmlns:a16="http://schemas.microsoft.com/office/drawing/2014/main" xmlns="" id="{112FDB4E-591E-4A01-8FAA-92204B775E04}"/>
              </a:ext>
            </a:extLst>
          </p:cNvPr>
          <p:cNvSpPr/>
          <p:nvPr/>
        </p:nvSpPr>
        <p:spPr>
          <a:xfrm>
            <a:off x="8535055" y="1717220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0" name="object 16">
            <a:extLst>
              <a:ext uri="{FF2B5EF4-FFF2-40B4-BE49-F238E27FC236}">
                <a16:creationId xmlns:a16="http://schemas.microsoft.com/office/drawing/2014/main" xmlns="" id="{21D91009-A2E1-4E0F-8688-0C7595F5F806}"/>
              </a:ext>
            </a:extLst>
          </p:cNvPr>
          <p:cNvSpPr/>
          <p:nvPr/>
        </p:nvSpPr>
        <p:spPr>
          <a:xfrm>
            <a:off x="8535055" y="3415232"/>
            <a:ext cx="1218740" cy="1716506"/>
          </a:xfrm>
          <a:custGeom>
            <a:avLst/>
            <a:gdLst/>
            <a:ahLst/>
            <a:cxnLst/>
            <a:rect l="l" t="t" r="r" b="b"/>
            <a:pathLst>
              <a:path w="1996440" h="282829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1" name="object 19">
            <a:extLst>
              <a:ext uri="{FF2B5EF4-FFF2-40B4-BE49-F238E27FC236}">
                <a16:creationId xmlns:a16="http://schemas.microsoft.com/office/drawing/2014/main" xmlns="" id="{A0F762D0-B31B-45B9-82A7-241BCCFE902C}"/>
              </a:ext>
            </a:extLst>
          </p:cNvPr>
          <p:cNvSpPr txBox="1"/>
          <p:nvPr/>
        </p:nvSpPr>
        <p:spPr>
          <a:xfrm>
            <a:off x="1320114" y="5111477"/>
            <a:ext cx="1548370" cy="685273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lang="ru-RU" sz="4400" b="1" spc="-97" dirty="0">
                <a:solidFill>
                  <a:schemeClr val="bg1"/>
                </a:solidFill>
                <a:latin typeface="Gilroy-ExtraBold" panose="020B0604020202020204" charset="-52"/>
                <a:cs typeface="Microsoft Sans Serif"/>
              </a:rPr>
              <a:t>20.35</a:t>
            </a:r>
            <a:endParaRPr sz="4400" b="1" dirty="0">
              <a:solidFill>
                <a:schemeClr val="bg1"/>
              </a:solidFill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68139" y="2855623"/>
            <a:ext cx="8705704" cy="93789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algn="ctr">
              <a:lnSpc>
                <a:spcPct val="106600"/>
              </a:lnSpc>
              <a:spcBef>
                <a:spcPts val="58"/>
              </a:spcBef>
            </a:pPr>
            <a:r>
              <a:rPr lang="en-US" sz="6000" dirty="0" err="1">
                <a:solidFill>
                  <a:srgbClr val="8F00FF"/>
                </a:solidFill>
                <a:latin typeface="Gilroy-ExtraBold" panose="020B0604020202020204" charset="-52"/>
                <a:cs typeface="Trebuchet MS"/>
              </a:rPr>
              <a:t>CarMoving</a:t>
            </a:r>
            <a:endParaRPr sz="6000" dirty="0">
              <a:solidFill>
                <a:srgbClr val="8F00FF"/>
              </a:solidFill>
              <a:latin typeface="Gilroy-ExtraBold" panose="020B0604020202020204" charset="-52"/>
              <a:cs typeface="Trebuchet MS"/>
            </a:endParaRPr>
          </a:p>
        </p:txBody>
      </p:sp>
      <p:sp>
        <p:nvSpPr>
          <p:cNvPr id="37" name="Заголовок">
            <a:extLst>
              <a:ext uri="{FF2B5EF4-FFF2-40B4-BE49-F238E27FC236}">
                <a16:creationId xmlns:a16="http://schemas.microsoft.com/office/drawing/2014/main" xmlns="" id="{73BFA161-A072-4250-916F-1F7F0EC05211}"/>
              </a:ext>
            </a:extLst>
          </p:cNvPr>
          <p:cNvSpPr txBox="1"/>
          <p:nvPr/>
        </p:nvSpPr>
        <p:spPr>
          <a:xfrm>
            <a:off x="1479019" y="461163"/>
            <a:ext cx="10635428" cy="713424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>
              <a:lnSpc>
                <a:spcPct val="85000"/>
              </a:lnSpc>
            </a:pPr>
            <a:r>
              <a:rPr lang="ru-RU" sz="54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</a:t>
            </a:r>
            <a:r>
              <a:rPr lang="ru-RU" sz="20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       </a:t>
            </a:r>
            <a:r>
              <a:rPr lang="ru-RU" sz="54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2.0</a:t>
            </a:r>
            <a:endParaRPr sz="54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xmlns="" id="{0556CE4B-C22E-4C53-9BD2-26248E40C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62949" y="5599072"/>
            <a:ext cx="891221" cy="891221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5CE2D36F-C13A-4C2F-B8C5-253F8549132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8446" y="5620661"/>
            <a:ext cx="802393" cy="802393"/>
          </a:xfrm>
          <a:prstGeom prst="rect">
            <a:avLst/>
          </a:prstGeom>
          <a:noFill/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0C63D2F2-E78A-4BDE-84CE-A3CA09D8E0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6106" y="2123426"/>
            <a:ext cx="854404" cy="854404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xmlns="" id="{E540AFC7-F7EA-465A-B84E-ABA3B3530ED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330" y="3796368"/>
            <a:ext cx="910180" cy="91018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xmlns="" id="{AF222AC4-DFD1-4963-A02F-93E5A67B9CC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16747" y="5410770"/>
            <a:ext cx="1022984" cy="1022984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xmlns="" id="{768C6F89-566F-4909-8232-67473668FD7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1278" y="3833946"/>
            <a:ext cx="862365" cy="862365"/>
          </a:xfrm>
          <a:prstGeom prst="rect">
            <a:avLst/>
          </a:prstGeom>
        </p:spPr>
      </p:pic>
      <p:pic>
        <p:nvPicPr>
          <p:cNvPr id="63" name="Рисунок 62" hidden="1">
            <a:extLst>
              <a:ext uri="{FF2B5EF4-FFF2-40B4-BE49-F238E27FC236}">
                <a16:creationId xmlns:a16="http://schemas.microsoft.com/office/drawing/2014/main" xmlns="" id="{751E5569-A06D-401C-8861-46409F334459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8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67661" y="5507909"/>
            <a:ext cx="982384" cy="982384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xmlns="" id="{CD788FDA-17E0-46AF-8E88-7205C22DEF6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 xmlns="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1278" y="2175357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8506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xmlns="" id="{FB9E1B7B-0099-4FAF-B356-DD6E82798654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2" name="object 6">
              <a:extLst>
                <a:ext uri="{FF2B5EF4-FFF2-40B4-BE49-F238E27FC236}">
                  <a16:creationId xmlns:a16="http://schemas.microsoft.com/office/drawing/2014/main" xmlns="" id="{412A5E2A-6D93-4BCD-8682-82BB175A1DF0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7">
              <a:extLst>
                <a:ext uri="{FF2B5EF4-FFF2-40B4-BE49-F238E27FC236}">
                  <a16:creationId xmlns:a16="http://schemas.microsoft.com/office/drawing/2014/main" xmlns="" id="{72D29E4A-7DA5-4D21-9CA3-98750DE05105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4" name="object 15">
              <a:extLst>
                <a:ext uri="{FF2B5EF4-FFF2-40B4-BE49-F238E27FC236}">
                  <a16:creationId xmlns:a16="http://schemas.microsoft.com/office/drawing/2014/main" xmlns="" id="{EE6B99B1-CEE5-40FC-92BA-D7AAFA80617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6" name="Группа 75">
            <a:extLst>
              <a:ext uri="{FF2B5EF4-FFF2-40B4-BE49-F238E27FC236}">
                <a16:creationId xmlns:a16="http://schemas.microsoft.com/office/drawing/2014/main" xmlns="" id="{0FAE1671-DC5F-4080-8A98-D83964D06345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7" name="object 4">
              <a:extLst>
                <a:ext uri="{FF2B5EF4-FFF2-40B4-BE49-F238E27FC236}">
                  <a16:creationId xmlns:a16="http://schemas.microsoft.com/office/drawing/2014/main" xmlns="" id="{92BE3D02-6BC6-41F0-A292-E8C5C5308027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5">
              <a:extLst>
                <a:ext uri="{FF2B5EF4-FFF2-40B4-BE49-F238E27FC236}">
                  <a16:creationId xmlns:a16="http://schemas.microsoft.com/office/drawing/2014/main" xmlns="" id="{3323B8C5-502E-4134-8BA9-F8FEB88DC0AC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7">
              <a:extLst>
                <a:ext uri="{FF2B5EF4-FFF2-40B4-BE49-F238E27FC236}">
                  <a16:creationId xmlns:a16="http://schemas.microsoft.com/office/drawing/2014/main" xmlns="" id="{4B2118B8-2743-465C-ADF4-65D38125DCBD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8">
              <a:extLst>
                <a:ext uri="{FF2B5EF4-FFF2-40B4-BE49-F238E27FC236}">
                  <a16:creationId xmlns:a16="http://schemas.microsoft.com/office/drawing/2014/main" xmlns="" id="{B685775D-A694-4911-85D9-79C021558597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0">
              <a:extLst>
                <a:ext uri="{FF2B5EF4-FFF2-40B4-BE49-F238E27FC236}">
                  <a16:creationId xmlns:a16="http://schemas.microsoft.com/office/drawing/2014/main" xmlns="" id="{801F928F-2CA7-461F-A686-D05ED7B1DB84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1">
              <a:extLst>
                <a:ext uri="{FF2B5EF4-FFF2-40B4-BE49-F238E27FC236}">
                  <a16:creationId xmlns:a16="http://schemas.microsoft.com/office/drawing/2014/main" xmlns="" id="{D68D13E0-9721-4BD9-A05F-33A99D6C8302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2">
              <a:extLst>
                <a:ext uri="{FF2B5EF4-FFF2-40B4-BE49-F238E27FC236}">
                  <a16:creationId xmlns:a16="http://schemas.microsoft.com/office/drawing/2014/main" xmlns="" id="{35263978-9983-420D-93B8-0DD5EC2BF8BD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14">
              <a:extLst>
                <a:ext uri="{FF2B5EF4-FFF2-40B4-BE49-F238E27FC236}">
                  <a16:creationId xmlns:a16="http://schemas.microsoft.com/office/drawing/2014/main" xmlns="" id="{A16418E9-FBA7-4932-8097-1AC0D85FF56F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:a16="http://schemas.microsoft.com/office/drawing/2014/main" xmlns="" id="{A35C4A52-2EDE-46E3-94CA-ED4BCFE0EC35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6" name="object 4">
              <a:extLst>
                <a:ext uri="{FF2B5EF4-FFF2-40B4-BE49-F238E27FC236}">
                  <a16:creationId xmlns:a16="http://schemas.microsoft.com/office/drawing/2014/main" xmlns="" id="{43665E24-A094-4AA9-85A8-3CAC92ABFAF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6" name="Группа 65">
            <a:extLst>
              <a:ext uri="{FF2B5EF4-FFF2-40B4-BE49-F238E27FC236}">
                <a16:creationId xmlns:a16="http://schemas.microsoft.com/office/drawing/2014/main" xmlns="" id="{35F949BF-DA9D-4A23-AEB3-045C11777635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7" name="object 16">
              <a:extLst>
                <a:ext uri="{FF2B5EF4-FFF2-40B4-BE49-F238E27FC236}">
                  <a16:creationId xmlns:a16="http://schemas.microsoft.com/office/drawing/2014/main" xmlns="" id="{8D6A3CDC-D212-4272-BED4-6DBB6B1FFC41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4">
              <a:extLst>
                <a:ext uri="{FF2B5EF4-FFF2-40B4-BE49-F238E27FC236}">
                  <a16:creationId xmlns:a16="http://schemas.microsoft.com/office/drawing/2014/main" xmlns="" id="{6F939D48-53E4-466F-B489-2C1BC0391D8F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5">
              <a:extLst>
                <a:ext uri="{FF2B5EF4-FFF2-40B4-BE49-F238E27FC236}">
                  <a16:creationId xmlns:a16="http://schemas.microsoft.com/office/drawing/2014/main" xmlns="" id="{2FB12E3E-68C0-44AE-9D38-155CFD12B95B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2">
              <a:extLst>
                <a:ext uri="{FF2B5EF4-FFF2-40B4-BE49-F238E27FC236}">
                  <a16:creationId xmlns:a16="http://schemas.microsoft.com/office/drawing/2014/main" xmlns="" id="{A609C503-E4DA-4A41-8E4A-1B0D05E18EC6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5">
              <a:extLst>
                <a:ext uri="{FF2B5EF4-FFF2-40B4-BE49-F238E27FC236}">
                  <a16:creationId xmlns:a16="http://schemas.microsoft.com/office/drawing/2014/main" xmlns="" id="{0C0443E3-AB86-4B64-9668-E76EE5135948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4">
              <a:extLst>
                <a:ext uri="{FF2B5EF4-FFF2-40B4-BE49-F238E27FC236}">
                  <a16:creationId xmlns:a16="http://schemas.microsoft.com/office/drawing/2014/main" xmlns="" id="{B5CA77FA-1E72-4A2D-92A4-50F788887755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16">
              <a:extLst>
                <a:ext uri="{FF2B5EF4-FFF2-40B4-BE49-F238E27FC236}">
                  <a16:creationId xmlns:a16="http://schemas.microsoft.com/office/drawing/2014/main" xmlns="" id="{8368196F-9D58-459C-B8B4-B7331B7FF1F2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3">
              <a:extLst>
                <a:ext uri="{FF2B5EF4-FFF2-40B4-BE49-F238E27FC236}">
                  <a16:creationId xmlns:a16="http://schemas.microsoft.com/office/drawing/2014/main" xmlns="" id="{2478BE80-1BD5-429F-8E8C-1EC39E6E18C2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5" name="object 4">
              <a:extLst>
                <a:ext uri="{FF2B5EF4-FFF2-40B4-BE49-F238E27FC236}">
                  <a16:creationId xmlns:a16="http://schemas.microsoft.com/office/drawing/2014/main" xmlns="" id="{58684556-AFB5-41EA-99BA-CBE4A27B7133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7" name="Описание"/>
          <p:cNvSpPr txBox="1"/>
          <p:nvPr/>
        </p:nvSpPr>
        <p:spPr>
          <a:xfrm>
            <a:off x="645459" y="1791831"/>
            <a:ext cx="7786323" cy="2390476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2700"/>
            <a:r>
              <a:rPr lang="ru-RU" sz="2000" dirty="0">
                <a:latin typeface="Gilroy-ExtraBold" panose="020B0604020202020204" charset="-52"/>
                <a:cs typeface="Microsoft Sans Serif"/>
              </a:rPr>
              <a:t>Проект решает проблему больших мегаполисов </a:t>
            </a:r>
          </a:p>
          <a:p>
            <a:pPr marL="12700"/>
            <a:r>
              <a:rPr lang="ru-RU" sz="2000" dirty="0">
                <a:latin typeface="Gilroy-ExtraBold" panose="020B0604020202020204" charset="-52"/>
                <a:cs typeface="Microsoft Sans Serif"/>
              </a:rPr>
              <a:t>Данный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</a:t>
            </a:r>
            <a:r>
              <a:rPr lang="ru-RU" sz="2000" dirty="0">
                <a:latin typeface="Gilroy-ExtraBold" panose="020B0604020202020204" charset="-52"/>
                <a:cs typeface="Microsoft Sans Serif"/>
              </a:rPr>
              <a:t> поможет автовладельцам перемещать свой автомобиль без личного участия . Часто бывают ситуации, когда из-за пробок или других аспектов гораздо выгоднее и удобнее воспользоваться такси или общественным транспортом, именно для таких моментов и придуман наш сервис</a:t>
            </a:r>
          </a:p>
          <a:p>
            <a:pPr marL="12700" marR="938530"/>
            <a:endParaRPr sz="1486" dirty="0">
              <a:latin typeface="Microsoft Sans Serif"/>
              <a:cs typeface="Microsoft Sans Serif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321462" y="961917"/>
            <a:ext cx="5783130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АКТУАЛЬНОСТЬ ПРОЕКТА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 err="1">
                <a:solidFill>
                  <a:srgbClr val="000000"/>
                </a:solidFill>
                <a:latin typeface="Arial"/>
                <a:cs typeface="Arial"/>
              </a:rPr>
              <a:t>CarMoving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3D9A949D-0290-2F16-6240-4C0FA8088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" y="3689919"/>
            <a:ext cx="4094270" cy="2894777"/>
          </a:xfrm>
          <a:prstGeom prst="rect">
            <a:avLst/>
          </a:prstGeom>
        </p:spPr>
      </p:pic>
      <p:pic>
        <p:nvPicPr>
          <p:cNvPr id="49" name="Лого ГУУ">
            <a:extLst>
              <a:ext uri="{FF2B5EF4-FFF2-40B4-BE49-F238E27FC236}">
                <a16:creationId xmlns:a16="http://schemas.microsoft.com/office/drawing/2014/main" xmlns="" id="{3EC4B08C-90FD-4C8D-BF76-2EFB97BB04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06847" y="351619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xmlns="" id="{337E1BF8-5868-4199-8DD8-DEE0C8E03A7D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2C519CAD-D7EF-4BC3-8B35-30EFCFD6C3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14879" y="3942896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F1ECCCB9-787E-451D-8529-283A2CC171A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51633" y="451410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xmlns="" id="{0426FF92-4781-48F5-8BB9-7F744E05D5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xmlns="" id="{A0903FC7-04B2-4BDB-A745-E45D74EF8F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8923" y="2107050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xmlns="" id="{A842E526-D4C7-4A3B-9765-A8691557280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6451" y="2081066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xmlns="" id="{05AA3265-0CE4-409E-8BF3-E6C747E8BFE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38" y="3854035"/>
            <a:ext cx="933759" cy="93375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9832272A-0179-4507-8917-D00CAF0D7EB0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55230" y="2108180"/>
            <a:ext cx="933759" cy="933759"/>
          </a:xfrm>
          <a:prstGeom prst="rect">
            <a:avLst/>
          </a:prstGeom>
        </p:spPr>
      </p:pic>
      <p:pic>
        <p:nvPicPr>
          <p:cNvPr id="50" name="Рисунок 49" hidden="1">
            <a:extLst>
              <a:ext uri="{FF2B5EF4-FFF2-40B4-BE49-F238E27FC236}">
                <a16:creationId xmlns:a16="http://schemas.microsoft.com/office/drawing/2014/main" xmlns="" id="{6A976FB2-D172-4832-BD02-2CB4BE1C993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 xmlns="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50196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xmlns="" id="{972D7C45-E5D4-489A-9FDB-764C784EBBCF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6" name="object 4">
              <a:extLst>
                <a:ext uri="{FF2B5EF4-FFF2-40B4-BE49-F238E27FC236}">
                  <a16:creationId xmlns:a16="http://schemas.microsoft.com/office/drawing/2014/main" xmlns="" id="{92ADEA06-1704-4A6A-B53F-C8D20C475423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5">
              <a:extLst>
                <a:ext uri="{FF2B5EF4-FFF2-40B4-BE49-F238E27FC236}">
                  <a16:creationId xmlns:a16="http://schemas.microsoft.com/office/drawing/2014/main" xmlns="" id="{C561268F-98F9-4167-86DA-E7CAABD4D6D9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7">
              <a:extLst>
                <a:ext uri="{FF2B5EF4-FFF2-40B4-BE49-F238E27FC236}">
                  <a16:creationId xmlns:a16="http://schemas.microsoft.com/office/drawing/2014/main" xmlns="" id="{E54F0F15-188F-4B72-B3ED-132D9510BD2A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8">
              <a:extLst>
                <a:ext uri="{FF2B5EF4-FFF2-40B4-BE49-F238E27FC236}">
                  <a16:creationId xmlns:a16="http://schemas.microsoft.com/office/drawing/2014/main" xmlns="" id="{D8803ABB-9754-4BE3-967C-08EF728A7122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0">
              <a:extLst>
                <a:ext uri="{FF2B5EF4-FFF2-40B4-BE49-F238E27FC236}">
                  <a16:creationId xmlns:a16="http://schemas.microsoft.com/office/drawing/2014/main" xmlns="" id="{D6F49BA0-98AE-46C4-AD39-4D03CAB8EBE5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1">
              <a:extLst>
                <a:ext uri="{FF2B5EF4-FFF2-40B4-BE49-F238E27FC236}">
                  <a16:creationId xmlns:a16="http://schemas.microsoft.com/office/drawing/2014/main" xmlns="" id="{CB097DEC-F56C-4219-AA18-53410E2C0480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2">
              <a:extLst>
                <a:ext uri="{FF2B5EF4-FFF2-40B4-BE49-F238E27FC236}">
                  <a16:creationId xmlns:a16="http://schemas.microsoft.com/office/drawing/2014/main" xmlns="" id="{BC120372-BA7F-4887-9008-71D4884EE778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4">
              <a:extLst>
                <a:ext uri="{FF2B5EF4-FFF2-40B4-BE49-F238E27FC236}">
                  <a16:creationId xmlns:a16="http://schemas.microsoft.com/office/drawing/2014/main" xmlns="" id="{83752FCA-F4BA-40A8-8DF6-2D8416B3B9BF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xmlns="" id="{4D1CE876-F7D8-4D2F-A33E-AF883D7327E7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:a16="http://schemas.microsoft.com/office/drawing/2014/main" xmlns="" id="{BB6FA4A7-3956-4A9B-A371-BCCC2BA0405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7" name="Описание"/>
          <p:cNvSpPr txBox="1"/>
          <p:nvPr/>
        </p:nvSpPr>
        <p:spPr>
          <a:xfrm>
            <a:off x="127252" y="1259229"/>
            <a:ext cx="12192000" cy="4685591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2700"/>
            <a:r>
              <a:rPr lang="ru-RU" sz="1600" b="0" i="0" dirty="0">
                <a:effectLst/>
                <a:latin typeface="__Karla_78bc08"/>
              </a:rPr>
              <a:t>Конечный продукт CARMOVING может представлять собой цифровую платформу, доступную через веб-приложение и мобильное приложение. Вот описание предполагаемого функционала, составных блоков и возможностей продукта: </a:t>
            </a:r>
          </a:p>
          <a:p>
            <a:pPr marL="12700"/>
            <a:r>
              <a:rPr lang="ru-RU" sz="1600" b="1" i="0" dirty="0">
                <a:effectLst/>
                <a:latin typeface="__Karla_78bc08"/>
              </a:rPr>
              <a:t> Функционал </a:t>
            </a:r>
          </a:p>
          <a:p>
            <a:pPr marL="12700"/>
            <a:r>
              <a:rPr lang="ru-RU" sz="1600" dirty="0">
                <a:latin typeface="__Karla_78bc08"/>
              </a:rPr>
              <a:t>1. </a:t>
            </a:r>
            <a:r>
              <a:rPr lang="ru-RU" sz="1600" b="0" i="0" dirty="0">
                <a:effectLst/>
                <a:latin typeface="__Karla_78bc08"/>
              </a:rPr>
              <a:t>Регистрация и профили пользователей: - Пользователи могут создавать аккаунты, вводя свои контактные данные и информацию о </a:t>
            </a:r>
            <a:r>
              <a:rPr lang="ru-RU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транспортируемом</a:t>
            </a:r>
            <a:r>
              <a:rPr lang="ru-RU" sz="1600" b="0" i="0" dirty="0">
                <a:effectLst/>
                <a:latin typeface="__Karla_78bc08"/>
              </a:rPr>
              <a:t> </a:t>
            </a:r>
            <a:r>
              <a:rPr lang="ru-RU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автомобиле</a:t>
            </a:r>
            <a:r>
              <a:rPr lang="ru-RU" sz="1600" b="0" i="0" dirty="0">
                <a:effectLst/>
                <a:latin typeface="__Karla_78bc08"/>
              </a:rPr>
              <a:t>. </a:t>
            </a:r>
          </a:p>
          <a:p>
            <a:pPr marL="12700"/>
            <a:r>
              <a:rPr lang="ru-RU" sz="1600" b="0" i="0" dirty="0">
                <a:effectLst/>
                <a:latin typeface="__Karla_78bc08"/>
              </a:rPr>
              <a:t>2.Расчет стоимости услуги: - Инструмент для мгновенного расчета стоимости перевозки в зависимости от расстояния, типа автомобиля и других факторов. </a:t>
            </a:r>
          </a:p>
          <a:p>
            <a:pPr marL="12700"/>
            <a:r>
              <a:rPr lang="ru-RU" sz="1600" b="0" i="0" dirty="0">
                <a:effectLst/>
                <a:latin typeface="__Karla_78bc08"/>
              </a:rPr>
              <a:t>3. Бронирование услуг: - Возможность выбора даты и времени перевозки, а также типа транспорта (например, открытый или закрытый). </a:t>
            </a:r>
          </a:p>
          <a:p>
            <a:pPr marL="12700"/>
            <a:r>
              <a:rPr lang="ru-RU" sz="1600" b="0" i="0" dirty="0">
                <a:effectLst/>
                <a:latin typeface="__Karla_78bc08"/>
              </a:rPr>
              <a:t>4. Оплата онлайн: - Безопасная система оплаты с поддержкой различных методов (кредитные карты, электронные кошельки и т. д.).</a:t>
            </a:r>
          </a:p>
          <a:p>
            <a:pPr marL="12700"/>
            <a:r>
              <a:rPr lang="ru-RU" sz="1600" b="0" i="0" dirty="0">
                <a:effectLst/>
                <a:latin typeface="__Karla_78bc08"/>
              </a:rPr>
              <a:t>5. Отслеживание статуса заказа: - Интерактивная карта для отслеживания движения автомобиля в реальном времени.</a:t>
            </a:r>
          </a:p>
          <a:p>
            <a:pPr marL="12700"/>
            <a:r>
              <a:rPr lang="ru-RU" sz="1600" b="0" i="0" dirty="0">
                <a:effectLst/>
                <a:latin typeface="__Karla_78bc08"/>
              </a:rPr>
              <a:t>6. Отзывы и оценки: - Система отзывов, позволяющая пользователям оставлять свои впечатления и помогать другим в выборе.</a:t>
            </a:r>
          </a:p>
          <a:p>
            <a:pPr marL="12700"/>
            <a:r>
              <a:rPr lang="ru-RU" sz="1600" b="0" i="0" dirty="0">
                <a:effectLst/>
                <a:latin typeface="__Karla_78bc08"/>
              </a:rPr>
              <a:t>7. Клиентская поддержка: - Чат-бот и служба поддержки для решения вопросов и предоставления рекомендаций.</a:t>
            </a:r>
          </a:p>
          <a:p>
            <a:pPr marL="12700"/>
            <a:r>
              <a:rPr lang="ru-RU" sz="1600" b="1" i="0" dirty="0">
                <a:effectLst/>
                <a:latin typeface="__Karla_78bc08"/>
              </a:rPr>
              <a:t>Составные блоки </a:t>
            </a:r>
          </a:p>
          <a:p>
            <a:pPr marL="12700"/>
            <a:r>
              <a:rPr lang="ru-RU" sz="1600" b="0" i="0" dirty="0">
                <a:effectLst/>
                <a:latin typeface="__Karla_78bc08"/>
              </a:rPr>
              <a:t>1. Пользовательский интерфейс: - Достаточно удобный и интуитивный интерфейс для взаимодействия.</a:t>
            </a:r>
          </a:p>
          <a:p>
            <a:pPr marL="12700"/>
            <a:r>
              <a:rPr lang="ru-RU" sz="1600" b="0" i="0" dirty="0">
                <a:effectLst/>
                <a:latin typeface="__Karla_78bc08"/>
              </a:rPr>
              <a:t>2. База данных: - Хранение информации о пользователях, заказах, доставках и отзывах. </a:t>
            </a:r>
          </a:p>
          <a:p>
            <a:pPr marL="12700"/>
            <a:r>
              <a:rPr lang="ru-RU" sz="1600" b="0" i="0" dirty="0">
                <a:effectLst/>
                <a:latin typeface="__Karla_78bc08"/>
              </a:rPr>
              <a:t>3. Системы оплаты: - Интеграция с платежными системами для обеспечения безопасности транзакций.</a:t>
            </a:r>
          </a:p>
          <a:p>
            <a:pPr marL="12700"/>
            <a:r>
              <a:rPr lang="ru-RU" sz="1600" dirty="0">
                <a:latin typeface="__Karla_78bc08"/>
              </a:rPr>
              <a:t>4.</a:t>
            </a:r>
            <a:r>
              <a:rPr lang="ru-RU" sz="1600" b="0" i="0" dirty="0">
                <a:effectLst/>
                <a:latin typeface="__Karla_78bc08"/>
              </a:rPr>
              <a:t> Логистика: - Алгоритмы для управления маршрутами и расписаниями перевозки. </a:t>
            </a:r>
          </a:p>
          <a:p>
            <a:pPr marL="12700"/>
            <a:r>
              <a:rPr lang="ru-RU" sz="1600" dirty="0">
                <a:latin typeface="__Karla_78bc08"/>
              </a:rPr>
              <a:t>5. </a:t>
            </a:r>
            <a:r>
              <a:rPr lang="ru-RU" sz="1600" b="0" i="0" dirty="0">
                <a:effectLst/>
                <a:latin typeface="__Karla_78bc08"/>
              </a:rPr>
              <a:t>Системы отслеживания: - GPS-мониторинг для отслеживания местоположения автомобилей в реальном времени.</a:t>
            </a:r>
          </a:p>
          <a:p>
            <a:pPr marL="12700"/>
            <a:r>
              <a:rPr lang="ru-RU" sz="1600" b="0" i="0" dirty="0">
                <a:effectLst/>
                <a:latin typeface="__Karla_78bc08"/>
              </a:rPr>
              <a:t> </a:t>
            </a:r>
            <a:endParaRPr sz="1486" dirty="0">
              <a:latin typeface="Microsoft Sans Serif"/>
              <a:cs typeface="Microsoft Sans Serif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183885" y="64565"/>
            <a:ext cx="5783130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РЕШЕНИЕ</a:t>
            </a:r>
            <a:endParaRPr lang="ru-RU" sz="3600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xmlns="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xmlns="" id="{14E43816-88D4-466E-B28C-C296E1854C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xmlns="" id="{3FC522C3-5BE1-4773-8A61-083C6EFCF1C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xmlns="" id="{4A58C7F2-3199-4CA2-AB39-090B18FA85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C508F677-3A44-486C-B70D-563C732D26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xmlns="" id="{C724FDD4-293E-4F0A-A50F-1182734257E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1B45A451-EFE5-4DAD-83BD-E26CF34E732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38" y="460466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xmlns="" id="{73F50D8D-1DCB-40FF-97CF-7EAE583999DD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C55A74C9-62CC-B364-5769-AAF7C4454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3523776" y="219463"/>
            <a:ext cx="7830023" cy="14566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31354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xmlns="" id="{12A5BC3F-7875-4FCB-B299-6E9D7A95FCDB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1" name="object 6">
              <a:extLst>
                <a:ext uri="{FF2B5EF4-FFF2-40B4-BE49-F238E27FC236}">
                  <a16:creationId xmlns:a16="http://schemas.microsoft.com/office/drawing/2014/main" xmlns="" id="{36749BE9-7AE8-4FCC-A4E7-85E052460BE7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7">
              <a:extLst>
                <a:ext uri="{FF2B5EF4-FFF2-40B4-BE49-F238E27FC236}">
                  <a16:creationId xmlns:a16="http://schemas.microsoft.com/office/drawing/2014/main" xmlns="" id="{D8F0C742-A9D5-4E4E-A6E7-AC3DBEBB289A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xmlns="" id="{CDED378C-E64F-4B5F-B93B-DD419B83258D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xmlns="" id="{972D7C45-E5D4-489A-9FDB-764C784EBBCF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6" name="object 4">
              <a:extLst>
                <a:ext uri="{FF2B5EF4-FFF2-40B4-BE49-F238E27FC236}">
                  <a16:creationId xmlns:a16="http://schemas.microsoft.com/office/drawing/2014/main" xmlns="" id="{92ADEA06-1704-4A6A-B53F-C8D20C475423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5">
              <a:extLst>
                <a:ext uri="{FF2B5EF4-FFF2-40B4-BE49-F238E27FC236}">
                  <a16:creationId xmlns:a16="http://schemas.microsoft.com/office/drawing/2014/main" xmlns="" id="{C561268F-98F9-4167-86DA-E7CAABD4D6D9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7">
              <a:extLst>
                <a:ext uri="{FF2B5EF4-FFF2-40B4-BE49-F238E27FC236}">
                  <a16:creationId xmlns:a16="http://schemas.microsoft.com/office/drawing/2014/main" xmlns="" id="{E54F0F15-188F-4B72-B3ED-132D9510BD2A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8">
              <a:extLst>
                <a:ext uri="{FF2B5EF4-FFF2-40B4-BE49-F238E27FC236}">
                  <a16:creationId xmlns:a16="http://schemas.microsoft.com/office/drawing/2014/main" xmlns="" id="{D8803ABB-9754-4BE3-967C-08EF728A7122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0">
              <a:extLst>
                <a:ext uri="{FF2B5EF4-FFF2-40B4-BE49-F238E27FC236}">
                  <a16:creationId xmlns:a16="http://schemas.microsoft.com/office/drawing/2014/main" xmlns="" id="{D6F49BA0-98AE-46C4-AD39-4D03CAB8EBE5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1">
              <a:extLst>
                <a:ext uri="{FF2B5EF4-FFF2-40B4-BE49-F238E27FC236}">
                  <a16:creationId xmlns:a16="http://schemas.microsoft.com/office/drawing/2014/main" xmlns="" id="{CB097DEC-F56C-4219-AA18-53410E2C0480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2">
              <a:extLst>
                <a:ext uri="{FF2B5EF4-FFF2-40B4-BE49-F238E27FC236}">
                  <a16:creationId xmlns:a16="http://schemas.microsoft.com/office/drawing/2014/main" xmlns="" id="{BC120372-BA7F-4887-9008-71D4884EE778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4">
              <a:extLst>
                <a:ext uri="{FF2B5EF4-FFF2-40B4-BE49-F238E27FC236}">
                  <a16:creationId xmlns:a16="http://schemas.microsoft.com/office/drawing/2014/main" xmlns="" id="{83752FCA-F4BA-40A8-8DF6-2D8416B3B9BF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xmlns="" id="{4D1CE876-F7D8-4D2F-A33E-AF883D7327E7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:a16="http://schemas.microsoft.com/office/drawing/2014/main" xmlns="" id="{BB6FA4A7-3956-4A9B-A371-BCCC2BA0405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xmlns="" id="{A9356EB2-72F7-4972-A90F-EFAD23011EDD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6" name="object 16">
              <a:extLst>
                <a:ext uri="{FF2B5EF4-FFF2-40B4-BE49-F238E27FC236}">
                  <a16:creationId xmlns:a16="http://schemas.microsoft.com/office/drawing/2014/main" xmlns="" id="{2C89FC14-1545-4526-A889-21E3D16FB8BA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4">
              <a:extLst>
                <a:ext uri="{FF2B5EF4-FFF2-40B4-BE49-F238E27FC236}">
                  <a16:creationId xmlns:a16="http://schemas.microsoft.com/office/drawing/2014/main" xmlns="" id="{A7B767F4-6FE6-46FC-8504-C62C6F3385E6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5">
              <a:extLst>
                <a:ext uri="{FF2B5EF4-FFF2-40B4-BE49-F238E27FC236}">
                  <a16:creationId xmlns:a16="http://schemas.microsoft.com/office/drawing/2014/main" xmlns="" id="{FE851A5D-8F73-4C41-AEA8-3DA043A8EEE8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2">
              <a:extLst>
                <a:ext uri="{FF2B5EF4-FFF2-40B4-BE49-F238E27FC236}">
                  <a16:creationId xmlns:a16="http://schemas.microsoft.com/office/drawing/2014/main" xmlns="" id="{4FD3F465-C4C8-4E61-BBE3-519A950A9AAC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5">
              <a:extLst>
                <a:ext uri="{FF2B5EF4-FFF2-40B4-BE49-F238E27FC236}">
                  <a16:creationId xmlns:a16="http://schemas.microsoft.com/office/drawing/2014/main" xmlns="" id="{6A3EF6B1-A221-403D-A394-B082B37C031C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4">
              <a:extLst>
                <a:ext uri="{FF2B5EF4-FFF2-40B4-BE49-F238E27FC236}">
                  <a16:creationId xmlns:a16="http://schemas.microsoft.com/office/drawing/2014/main" xmlns="" id="{730903F9-A5D6-4417-9B9E-48997FADDA06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6">
              <a:extLst>
                <a:ext uri="{FF2B5EF4-FFF2-40B4-BE49-F238E27FC236}">
                  <a16:creationId xmlns:a16="http://schemas.microsoft.com/office/drawing/2014/main" xmlns="" id="{EF18F2C6-1EDB-4C91-8397-287E343BB4AA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3">
              <a:extLst>
                <a:ext uri="{FF2B5EF4-FFF2-40B4-BE49-F238E27FC236}">
                  <a16:creationId xmlns:a16="http://schemas.microsoft.com/office/drawing/2014/main" xmlns="" id="{52B41CF6-8420-4029-AC5A-99C1D7653D0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4">
              <a:extLst>
                <a:ext uri="{FF2B5EF4-FFF2-40B4-BE49-F238E27FC236}">
                  <a16:creationId xmlns:a16="http://schemas.microsoft.com/office/drawing/2014/main" xmlns="" id="{1C5503F4-BF40-49D2-8767-04EFAD8AF260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7" name="Описание"/>
          <p:cNvSpPr txBox="1"/>
          <p:nvPr/>
        </p:nvSpPr>
        <p:spPr>
          <a:xfrm>
            <a:off x="695325" y="1796442"/>
            <a:ext cx="5106726" cy="3867803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algn="l">
              <a:buFont typeface="+mj-lt"/>
              <a:buAutoNum type="arabicPeriod"/>
            </a:pPr>
            <a:r>
              <a:rPr lang="ru-RU" sz="2000" b="1" i="0" dirty="0">
                <a:effectLst/>
                <a:latin typeface="__Karla_78bc08"/>
              </a:rPr>
              <a:t>Упрощение процесса</a:t>
            </a:r>
            <a:r>
              <a:rPr lang="ru-RU" sz="2000" b="0" i="0" dirty="0">
                <a:effectLst/>
                <a:latin typeface="__Karla_78bc08"/>
              </a:rPr>
              <a:t>: Создание интуитивно понятного интерфейса для пользователей.</a:t>
            </a:r>
          </a:p>
          <a:p>
            <a:pPr algn="l">
              <a:buFont typeface="+mj-lt"/>
              <a:buAutoNum type="arabicPeriod"/>
            </a:pPr>
            <a:r>
              <a:rPr lang="ru-RU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</a:t>
            </a:r>
            <a:r>
              <a:rPr lang="ru-RU" sz="2000" b="1" i="0" dirty="0">
                <a:effectLst/>
                <a:latin typeface="__Karla_78bc08"/>
              </a:rPr>
              <a:t> услуг</a:t>
            </a:r>
            <a:r>
              <a:rPr lang="ru-RU" sz="2000" b="0" i="0" dirty="0">
                <a:effectLst/>
                <a:latin typeface="__Karla_78bc08"/>
              </a:rPr>
              <a:t>: Предоставление множества вариантов перевозки, включая разные регионы и типы </a:t>
            </a:r>
            <a:r>
              <a:rPr lang="ru-RU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транспорта</a:t>
            </a:r>
            <a:r>
              <a:rPr lang="ru-RU" sz="2000" b="0" i="0" dirty="0">
                <a:effectLst/>
                <a:latin typeface="__Karla_78bc08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ru-RU" sz="2000" b="1" i="0" dirty="0">
                <a:effectLst/>
                <a:latin typeface="__Karla_78bc08"/>
              </a:rPr>
              <a:t>Безопасность</a:t>
            </a:r>
            <a:r>
              <a:rPr lang="ru-RU" sz="2000" b="0" i="0" dirty="0">
                <a:effectLst/>
                <a:latin typeface="__Karla_78bc08"/>
              </a:rPr>
              <a:t>: Гарантия безопасности автомобилей во время перевозки.</a:t>
            </a:r>
          </a:p>
          <a:p>
            <a:pPr algn="l">
              <a:buFont typeface="+mj-lt"/>
              <a:buAutoNum type="arabicPeriod"/>
            </a:pPr>
            <a:r>
              <a:rPr lang="ru-RU" sz="2000" b="1" i="0" dirty="0">
                <a:effectLst/>
                <a:latin typeface="__Karla_78bc08"/>
              </a:rPr>
              <a:t>Прозрачность</a:t>
            </a:r>
            <a:r>
              <a:rPr lang="ru-RU" sz="2000" b="0" i="0" dirty="0">
                <a:effectLst/>
                <a:latin typeface="__Karla_78bc08"/>
              </a:rPr>
              <a:t>: Информирование пользователей о статусе заказа и возможностях отслеживания.</a:t>
            </a:r>
          </a:p>
          <a:p>
            <a:pPr marL="12700"/>
            <a:endParaRPr lang="ru-RU" sz="2000" dirty="0">
              <a:latin typeface="Gilroy-ExtraBold" panose="020B0604020202020204" charset="-52"/>
              <a:cs typeface="Microsoft Sans Serif"/>
            </a:endParaRPr>
          </a:p>
          <a:p>
            <a:pPr marL="12700"/>
            <a:endParaRPr lang="ru-RU" sz="1600" dirty="0">
              <a:latin typeface="Gilroy-ExtraBold" panose="020B0604020202020204" charset="-52"/>
              <a:cs typeface="Microsoft Sans Serif"/>
            </a:endParaRPr>
          </a:p>
          <a:p>
            <a:pPr marL="12700" marR="938530"/>
            <a:endParaRPr sz="1486" dirty="0">
              <a:latin typeface="Microsoft Sans Serif"/>
              <a:cs typeface="Microsoft Sans Serif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312870" y="936311"/>
            <a:ext cx="5783130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ЦЕЛЬ</a:t>
            </a:r>
            <a:endParaRPr lang="ru-RU"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 err="1">
                <a:solidFill>
                  <a:srgbClr val="000000"/>
                </a:solidFill>
                <a:latin typeface="Arial"/>
                <a:cs typeface="Arial"/>
              </a:rPr>
              <a:t>CarMoving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xmlns="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1EBBB835-2A74-4E1C-A7D1-9E53F3A91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969" y="2914505"/>
            <a:ext cx="4636874" cy="3676974"/>
          </a:xfrm>
          <a:prstGeom prst="rect">
            <a:avLst/>
          </a:prstGeom>
        </p:spPr>
      </p:pic>
      <p:sp>
        <p:nvSpPr>
          <p:cNvPr id="39" name="Тема">
            <a:extLst>
              <a:ext uri="{FF2B5EF4-FFF2-40B4-BE49-F238E27FC236}">
                <a16:creationId xmlns:a16="http://schemas.microsoft.com/office/drawing/2014/main" xmlns="" id="{C08DF701-3587-4E48-B875-52DAE56C58E6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xmlns="" id="{14E43816-88D4-466E-B28C-C296E1854C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xmlns="" id="{3FC522C3-5BE1-4773-8A61-083C6EFCF1CC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xmlns="" id="{4A58C7F2-3199-4CA2-AB39-090B18FA85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C508F677-3A44-486C-B70D-563C732D26D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xmlns="" id="{C724FDD4-293E-4F0A-A50F-1182734257E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1B45A451-EFE5-4DAD-83BD-E26CF34E732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38" y="460466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xmlns="" id="{73F50D8D-1DCB-40FF-97CF-7EAE583999DD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xmlns="" id="{E5B14CDE-7291-4477-9892-051283A5DD8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 xmlns="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47363" y="3922911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6673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xmlns="" id="{3DA6E234-43D4-4D49-9189-B20DE0C2E032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xmlns="" id="{1DC98009-DC5D-4CC7-9C0B-A61167915210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xmlns="" id="{E8E593FB-BD93-4242-8FCF-910D38171E2D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xmlns="" id="{DEF79C3B-66D5-410C-9892-9CB424D13C14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xmlns="" id="{3101C7EB-0100-4481-92AB-81BC62F59467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4" name="object 4">
              <a:extLst>
                <a:ext uri="{FF2B5EF4-FFF2-40B4-BE49-F238E27FC236}">
                  <a16:creationId xmlns:a16="http://schemas.microsoft.com/office/drawing/2014/main" xmlns="" id="{806FC2A3-B569-4A28-BC4B-3E704DF79FF8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5" name="object 5">
              <a:extLst>
                <a:ext uri="{FF2B5EF4-FFF2-40B4-BE49-F238E27FC236}">
                  <a16:creationId xmlns:a16="http://schemas.microsoft.com/office/drawing/2014/main" xmlns="" id="{0B78E7D5-7A98-4F1F-87C6-651188E24043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6" name="object 7">
              <a:extLst>
                <a:ext uri="{FF2B5EF4-FFF2-40B4-BE49-F238E27FC236}">
                  <a16:creationId xmlns:a16="http://schemas.microsoft.com/office/drawing/2014/main" xmlns="" id="{CC70F8DB-94F5-4D05-9E8D-8AFBAEAC8AC3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7" name="object 8">
              <a:extLst>
                <a:ext uri="{FF2B5EF4-FFF2-40B4-BE49-F238E27FC236}">
                  <a16:creationId xmlns:a16="http://schemas.microsoft.com/office/drawing/2014/main" xmlns="" id="{E911403A-87C7-4B9C-811E-738A423E3421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8" name="object 10">
              <a:extLst>
                <a:ext uri="{FF2B5EF4-FFF2-40B4-BE49-F238E27FC236}">
                  <a16:creationId xmlns:a16="http://schemas.microsoft.com/office/drawing/2014/main" xmlns="" id="{2DCC29A9-ABD7-427B-A006-C6B50CB48B98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9" name="object 11">
              <a:extLst>
                <a:ext uri="{FF2B5EF4-FFF2-40B4-BE49-F238E27FC236}">
                  <a16:creationId xmlns:a16="http://schemas.microsoft.com/office/drawing/2014/main" xmlns="" id="{01676FF1-5BD5-406F-AD8E-A410AFD56F6A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0" name="object 12">
              <a:extLst>
                <a:ext uri="{FF2B5EF4-FFF2-40B4-BE49-F238E27FC236}">
                  <a16:creationId xmlns:a16="http://schemas.microsoft.com/office/drawing/2014/main" xmlns="" id="{D9796762-8949-43B2-887C-A427FD409466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1" name="object 14">
              <a:extLst>
                <a:ext uri="{FF2B5EF4-FFF2-40B4-BE49-F238E27FC236}">
                  <a16:creationId xmlns:a16="http://schemas.microsoft.com/office/drawing/2014/main" xmlns="" id="{A1424449-60D3-452E-B4C7-50CDA14BF87B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2" name="object 4">
              <a:extLst>
                <a:ext uri="{FF2B5EF4-FFF2-40B4-BE49-F238E27FC236}">
                  <a16:creationId xmlns:a16="http://schemas.microsoft.com/office/drawing/2014/main" xmlns="" id="{085E4B4A-6285-4199-96FC-EA7A9BF2FAA3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3" name="object 4">
              <a:extLst>
                <a:ext uri="{FF2B5EF4-FFF2-40B4-BE49-F238E27FC236}">
                  <a16:creationId xmlns:a16="http://schemas.microsoft.com/office/drawing/2014/main" xmlns="" id="{2E2503B6-90B6-4E2A-B896-E2F8CEC8026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xmlns="" id="{3601C259-F30D-4B44-840B-6AEB1248778F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xmlns="" id="{4E0FD1FE-A3A9-4907-9CC9-CE28B495A007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xmlns="" id="{AD55ECD6-F623-4CCA-8A70-77997BD86E7B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xmlns="" id="{9C8C21AF-CA9A-4557-87E1-294BE8A6A292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xmlns="" id="{BD932902-2E5A-4546-97D7-942092853FFC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xmlns="" id="{517AD2A2-BF67-4594-BEAD-F75F2EC12C30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xmlns="" id="{D1210B19-5C15-479D-96C6-E47667316A0E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xmlns="" id="{B5D42480-8C65-4DE6-8D8A-E273B22E2598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xmlns="" id="{EA8BD9E9-6669-4F3B-9140-6CB6DE77168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xmlns="" id="{995DD00C-5A1A-4328-A983-EB98E789F6F2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10445" y="1048250"/>
            <a:ext cx="7952406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ПРОРАБОТКА ИДЕИ ПРОЕКТА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 err="1">
                <a:solidFill>
                  <a:srgbClr val="000000"/>
                </a:solidFill>
                <a:latin typeface="Arial"/>
                <a:cs typeface="Arial"/>
              </a:rPr>
              <a:t>CarMoving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8" name="Описание"/>
          <p:cNvSpPr txBox="1"/>
          <p:nvPr/>
        </p:nvSpPr>
        <p:spPr>
          <a:xfrm>
            <a:off x="306160" y="1468927"/>
            <a:ext cx="5574583" cy="4980894"/>
          </a:xfrm>
          <a:prstGeom prst="rect">
            <a:avLst/>
          </a:prstGeom>
        </p:spPr>
        <p:txBody>
          <a:bodyPr vert="horz" wrap="square" lIns="0" tIns="316908" rIns="0" bIns="0" rtlCol="0">
            <a:spAutoFit/>
          </a:bodyPr>
          <a:lstStyle/>
          <a:p>
            <a:pPr marL="12700" marR="938530"/>
            <a:r>
              <a:rPr lang="ru-RU" sz="1486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Целевая аудитория:</a:t>
            </a:r>
          </a:p>
          <a:p>
            <a:pPr marL="12700" marR="938530"/>
            <a:r>
              <a:rPr lang="ru-RU" sz="1486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-частные лица</a:t>
            </a:r>
          </a:p>
          <a:p>
            <a:pPr marL="12700" marR="938530"/>
            <a:r>
              <a:rPr lang="ru-RU" sz="1486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-автосалоны</a:t>
            </a:r>
          </a:p>
          <a:p>
            <a:pPr marL="12700" marR="938530"/>
            <a:endParaRPr lang="ru-RU" sz="1486" spc="-1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938530"/>
            <a:r>
              <a:rPr lang="ru-RU" sz="1486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В какой ситуации ваша целевая аудитория захочет купить ваш продукт?</a:t>
            </a:r>
          </a:p>
          <a:p>
            <a:pPr marL="12700" marR="938530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 бывают ситуации, когда из-за пробок или других аспектов гораздо выгоднее и удобнее воспользоваться такси или общественным транспортом, именно для таких моментов и придуман наш сервис</a:t>
            </a:r>
          </a:p>
          <a:p>
            <a:pPr marL="12700" marR="938530"/>
            <a:endParaRPr lang="ru-RU" sz="1486" spc="-1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938530"/>
            <a:r>
              <a:rPr lang="ru-RU" sz="1486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Способы продвижения проекта до целевой аудитории</a:t>
            </a:r>
          </a:p>
          <a:p>
            <a:pPr marL="12700" marR="938530"/>
            <a:r>
              <a:rPr lang="ru-RU" sz="1486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-социальные сети</a:t>
            </a:r>
          </a:p>
          <a:p>
            <a:pPr marL="12700" marR="938530"/>
            <a:r>
              <a:rPr lang="ru-RU" sz="1486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-реклама у блогеров</a:t>
            </a:r>
          </a:p>
          <a:p>
            <a:pPr marL="12700" marR="938530"/>
            <a:r>
              <a:rPr lang="ru-RU" sz="1486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-офлайн реклама</a:t>
            </a:r>
          </a:p>
          <a:p>
            <a:pPr marL="12700" marR="938530"/>
            <a:r>
              <a:rPr lang="ru-RU" sz="1486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-отзывы и кейсы</a:t>
            </a:r>
          </a:p>
          <a:p>
            <a:pPr marL="12700" marR="938530"/>
            <a:r>
              <a:rPr lang="ru-RU" sz="1486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-партнерство</a:t>
            </a:r>
          </a:p>
          <a:p>
            <a:pPr marL="12700" marR="938530"/>
            <a:endParaRPr lang="ru-RU" sz="1486" spc="-1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938530"/>
            <a:endParaRPr lang="ru-RU" sz="1486" spc="-1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xmlns="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4853B7B5-D342-4D10-ACAF-EA08EA8BF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2958" y="3232306"/>
            <a:ext cx="3359173" cy="3359173"/>
          </a:xfrm>
          <a:prstGeom prst="rect">
            <a:avLst/>
          </a:prstGeom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xmlns="" id="{68E9FA06-F6BB-43AB-8019-8D76847A0974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7FA2B7FE-A9D8-4458-AEC7-E152FA0877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3994" y="2127184"/>
            <a:ext cx="834606" cy="834606"/>
          </a:xfrm>
          <a:prstGeom prst="rect">
            <a:avLst/>
          </a:prstGeom>
        </p:spPr>
      </p:pic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xmlns="" id="{34518EB1-51CF-4FBC-B72B-033B9D51BDDB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93898F93-85C3-4AF1-9F50-AFB73E74E4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8699" y="377376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xmlns="" id="{94C81403-4BC8-4950-ACCB-9E3110B167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xmlns="" id="{D263CE57-4B63-4933-9FE1-0DD716E7630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EF61FD85-73E7-4BAA-847E-B9009D513FA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4426" y="3928336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xmlns="" id="{1503C543-C0E3-43C2-9CED-396DD76E64D6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xmlns="" id="{CD5BA7C1-B411-4109-A616-9C8B7750FAF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 xmlns="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493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xmlns="" id="{D5A9C5FD-1732-457C-AC5C-4F7969753720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1" name="object 6">
              <a:extLst>
                <a:ext uri="{FF2B5EF4-FFF2-40B4-BE49-F238E27FC236}">
                  <a16:creationId xmlns:a16="http://schemas.microsoft.com/office/drawing/2014/main" xmlns="" id="{67355370-7906-454D-ACD9-ADEB00FD4E5F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7">
              <a:extLst>
                <a:ext uri="{FF2B5EF4-FFF2-40B4-BE49-F238E27FC236}">
                  <a16:creationId xmlns:a16="http://schemas.microsoft.com/office/drawing/2014/main" xmlns="" id="{5F22FC07-0EA1-420E-A6B8-08131BFDFC15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xmlns="" id="{964AAAC9-694F-46CB-ABC1-B2C6CAE1491F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xmlns="" id="{603AA600-C224-4326-90C6-AD1AC7BECA50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6" name="object 4">
              <a:extLst>
                <a:ext uri="{FF2B5EF4-FFF2-40B4-BE49-F238E27FC236}">
                  <a16:creationId xmlns:a16="http://schemas.microsoft.com/office/drawing/2014/main" xmlns="" id="{56EA14D4-B16B-4911-8B91-39A7A1E77A70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5">
              <a:extLst>
                <a:ext uri="{FF2B5EF4-FFF2-40B4-BE49-F238E27FC236}">
                  <a16:creationId xmlns:a16="http://schemas.microsoft.com/office/drawing/2014/main" xmlns="" id="{251D6AF7-EEED-4561-9FEA-F34D6335F824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7">
              <a:extLst>
                <a:ext uri="{FF2B5EF4-FFF2-40B4-BE49-F238E27FC236}">
                  <a16:creationId xmlns:a16="http://schemas.microsoft.com/office/drawing/2014/main" xmlns="" id="{3DF6E899-838A-420E-BEC3-66548328D662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8">
              <a:extLst>
                <a:ext uri="{FF2B5EF4-FFF2-40B4-BE49-F238E27FC236}">
                  <a16:creationId xmlns:a16="http://schemas.microsoft.com/office/drawing/2014/main" xmlns="" id="{6469E37D-7B98-4C67-B687-17F86132660C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0">
              <a:extLst>
                <a:ext uri="{FF2B5EF4-FFF2-40B4-BE49-F238E27FC236}">
                  <a16:creationId xmlns:a16="http://schemas.microsoft.com/office/drawing/2014/main" xmlns="" id="{6B35DB2E-EA22-4571-8948-15228485D3B2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1">
              <a:extLst>
                <a:ext uri="{FF2B5EF4-FFF2-40B4-BE49-F238E27FC236}">
                  <a16:creationId xmlns:a16="http://schemas.microsoft.com/office/drawing/2014/main" xmlns="" id="{3C8CEBE8-F2D3-41CF-AA9D-A7ABDC6A792C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2">
              <a:extLst>
                <a:ext uri="{FF2B5EF4-FFF2-40B4-BE49-F238E27FC236}">
                  <a16:creationId xmlns:a16="http://schemas.microsoft.com/office/drawing/2014/main" xmlns="" id="{8932EE75-267E-4991-B3A5-1ACC451D32D8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4">
              <a:extLst>
                <a:ext uri="{FF2B5EF4-FFF2-40B4-BE49-F238E27FC236}">
                  <a16:creationId xmlns:a16="http://schemas.microsoft.com/office/drawing/2014/main" xmlns="" id="{8C2D42C2-9926-4767-9EFA-24B6EBAFA850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xmlns="" id="{E69646D2-C175-479D-9CBB-8B17D3BE0669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:a16="http://schemas.microsoft.com/office/drawing/2014/main" xmlns="" id="{5623C247-936F-4B09-968B-0D20E7D761D0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xmlns="" id="{40287214-AC1C-4BEA-A3C9-8EC5B7310530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6" name="object 16">
              <a:extLst>
                <a:ext uri="{FF2B5EF4-FFF2-40B4-BE49-F238E27FC236}">
                  <a16:creationId xmlns:a16="http://schemas.microsoft.com/office/drawing/2014/main" xmlns="" id="{3510CAD1-D941-4366-ADFB-4F2F17D1E067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4">
              <a:extLst>
                <a:ext uri="{FF2B5EF4-FFF2-40B4-BE49-F238E27FC236}">
                  <a16:creationId xmlns:a16="http://schemas.microsoft.com/office/drawing/2014/main" xmlns="" id="{0A1AF7DC-714E-4DA2-AAF4-0032BD0FAC69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5">
              <a:extLst>
                <a:ext uri="{FF2B5EF4-FFF2-40B4-BE49-F238E27FC236}">
                  <a16:creationId xmlns:a16="http://schemas.microsoft.com/office/drawing/2014/main" xmlns="" id="{FF0CF0EB-244C-44D6-86B4-FF87136F1C3E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2">
              <a:extLst>
                <a:ext uri="{FF2B5EF4-FFF2-40B4-BE49-F238E27FC236}">
                  <a16:creationId xmlns:a16="http://schemas.microsoft.com/office/drawing/2014/main" xmlns="" id="{3DA96C21-7061-45ED-901C-5CC04D40D137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5">
              <a:extLst>
                <a:ext uri="{FF2B5EF4-FFF2-40B4-BE49-F238E27FC236}">
                  <a16:creationId xmlns:a16="http://schemas.microsoft.com/office/drawing/2014/main" xmlns="" id="{E5061579-6B15-4B27-9866-972B0B898907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4">
              <a:extLst>
                <a:ext uri="{FF2B5EF4-FFF2-40B4-BE49-F238E27FC236}">
                  <a16:creationId xmlns:a16="http://schemas.microsoft.com/office/drawing/2014/main" xmlns="" id="{07EB61C5-8E50-43B1-B17A-174FDE252387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6">
              <a:extLst>
                <a:ext uri="{FF2B5EF4-FFF2-40B4-BE49-F238E27FC236}">
                  <a16:creationId xmlns:a16="http://schemas.microsoft.com/office/drawing/2014/main" xmlns="" id="{CD070E0C-FBB0-40AC-BF1D-519BAE986D79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3">
              <a:extLst>
                <a:ext uri="{FF2B5EF4-FFF2-40B4-BE49-F238E27FC236}">
                  <a16:creationId xmlns:a16="http://schemas.microsoft.com/office/drawing/2014/main" xmlns="" id="{4FA9E308-1017-4F0D-B737-7982FA7C2F6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4">
              <a:extLst>
                <a:ext uri="{FF2B5EF4-FFF2-40B4-BE49-F238E27FC236}">
                  <a16:creationId xmlns:a16="http://schemas.microsoft.com/office/drawing/2014/main" xmlns="" id="{383E5131-D80B-444F-ABB5-BA8C582A64FA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24257" y="962812"/>
            <a:ext cx="5783130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КОНКУРЕНТЫ</a:t>
            </a:r>
            <a:endParaRPr lang="ru-RU"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 err="1">
                <a:solidFill>
                  <a:srgbClr val="000000"/>
                </a:solidFill>
                <a:latin typeface="Arial"/>
                <a:cs typeface="Arial"/>
              </a:rPr>
              <a:t>CarMoving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7" name="Описание"/>
          <p:cNvSpPr txBox="1"/>
          <p:nvPr/>
        </p:nvSpPr>
        <p:spPr>
          <a:xfrm>
            <a:off x="116235" y="1753125"/>
            <a:ext cx="8301555" cy="5160465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algn="l"/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1. </a:t>
            </a:r>
            <a:r>
              <a:rPr lang="ru-RU" sz="1600" b="1" i="0" dirty="0" err="1">
                <a:solidFill>
                  <a:srgbClr val="141718"/>
                </a:solidFill>
                <a:effectLst/>
                <a:latin typeface="__Karla_78bc08"/>
              </a:rPr>
              <a:t>uShip</a:t>
            </a:r>
            <a:endParaRPr lang="ru-RU" sz="1600" b="1" i="0" dirty="0">
              <a:solidFill>
                <a:srgbClr val="141718"/>
              </a:solidFill>
              <a:effectLst/>
              <a:latin typeface="__Karla_78bc08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Описание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: Платформа для грузоперевозок, позволяющая пользователям находить перевозчиков для различных видов грузов, включая автомобили.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Преимущества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: Широкая база перевозчиков и возможность сравнения цен.</a:t>
            </a:r>
          </a:p>
          <a:p>
            <a:pPr algn="l"/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2. </a:t>
            </a:r>
            <a:r>
              <a:rPr lang="ru-RU" sz="1600" b="1" i="0" dirty="0" err="1">
                <a:solidFill>
                  <a:srgbClr val="141718"/>
                </a:solidFill>
                <a:effectLst/>
                <a:latin typeface="__Karla_78bc08"/>
              </a:rPr>
              <a:t>Ship</a:t>
            </a: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 </a:t>
            </a:r>
            <a:r>
              <a:rPr lang="ru-RU" sz="1600" b="1" i="0" dirty="0" err="1">
                <a:solidFill>
                  <a:srgbClr val="141718"/>
                </a:solidFill>
                <a:effectLst/>
                <a:latin typeface="__Karla_78bc08"/>
              </a:rPr>
              <a:t>Cars</a:t>
            </a: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 </a:t>
            </a:r>
            <a:r>
              <a:rPr lang="ru-RU" sz="1600" b="1" i="0" dirty="0" err="1">
                <a:solidFill>
                  <a:srgbClr val="141718"/>
                </a:solidFill>
                <a:effectLst/>
                <a:latin typeface="__Karla_78bc08"/>
              </a:rPr>
              <a:t>Now</a:t>
            </a:r>
            <a:endParaRPr lang="ru-RU" sz="1600" b="1" i="0" dirty="0">
              <a:solidFill>
                <a:srgbClr val="141718"/>
              </a:solidFill>
              <a:effectLst/>
              <a:latin typeface="__Karla_78bc08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Описание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: Услуга, 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фокусирующаяся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 на транспортировке автомобилей по всей стране.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Преимущества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: Быстрая доставка и специальные предложения для пользователей.</a:t>
            </a:r>
          </a:p>
          <a:p>
            <a:pPr algn="l"/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3. </a:t>
            </a:r>
            <a:r>
              <a:rPr lang="ru-RU" sz="1600" b="1" i="0" dirty="0" err="1">
                <a:solidFill>
                  <a:srgbClr val="141718"/>
                </a:solidFill>
                <a:effectLst/>
                <a:latin typeface="__Karla_78bc08"/>
              </a:rPr>
              <a:t>Montway</a:t>
            </a: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 Auto Transport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Описание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: Комплексное решение для транспортировки автомобилей с различными тарифами и услугами.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Преимущества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: Хорошая репутация и положительные отзывы клиентов.</a:t>
            </a:r>
          </a:p>
          <a:p>
            <a:pPr algn="l"/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4. Open Road Auto Transport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Описание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: Предоставляет услуги по перевозке автомобилей по всей стране и предлагает индивидуальные решения.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Преимущества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: Конкурентные цены и профессиональное обслуживание.</a:t>
            </a:r>
          </a:p>
          <a:p>
            <a:pPr algn="l"/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5. </a:t>
            </a:r>
            <a:r>
              <a:rPr lang="ru-RU" sz="1600" b="1" i="0" dirty="0" err="1">
                <a:solidFill>
                  <a:srgbClr val="141718"/>
                </a:solidFill>
                <a:effectLst/>
                <a:latin typeface="__Karla_78bc08"/>
              </a:rPr>
              <a:t>Ferndale</a:t>
            </a: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 Transport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Описание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: Компания предлагает услуги по перевозке автомобилей и других транспортных средств.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Преимущества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: Фокус на безопасной и надежной доставке.</a:t>
            </a:r>
          </a:p>
          <a:p>
            <a:pPr algn="l"/>
            <a:endParaRPr lang="ru-RU" sz="1600" dirty="0">
              <a:latin typeface="Gilroy-ExtraBold" panose="020B0604020202020204" charset="-52"/>
              <a:cs typeface="Microsoft Sans Serif"/>
            </a:endParaRPr>
          </a:p>
          <a:p>
            <a:pPr marL="12700" marR="938530"/>
            <a:endParaRPr sz="1486" dirty="0">
              <a:latin typeface="Microsoft Sans Serif"/>
              <a:cs typeface="Microsoft Sans Serif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xmlns="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xmlns="" id="{8FBC96DD-4C6D-4FA5-BDC5-BDEB5DE939EB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503EA3AB-3C79-4147-AC77-EA111C8E5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2464" y="1817670"/>
            <a:ext cx="2610248" cy="3694198"/>
          </a:xfrm>
          <a:prstGeom prst="rect">
            <a:avLst/>
          </a:prstGeom>
        </p:spPr>
      </p:pic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xmlns="" id="{7C368D1F-7A35-4EA5-A50E-CE3819BD9C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xmlns="" id="{5C47D1EC-826B-4CCB-9954-0A693EA6057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xmlns="" id="{3D1F0077-E62A-4D5D-8537-BED520717A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xmlns="" id="{2250187C-B20F-43AD-A202-457B0EAE4B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928581E4-BB10-4E19-992A-6C73579DB6F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xmlns="" id="{69BDDDA2-F9BD-40E4-BCE6-4C82E9C2CA3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7ECB07A5-39C6-4A99-982E-72C1FB489B51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xmlns="" id="{B8D394E2-FC50-469D-8F1A-4BF74FF5343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 xmlns="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7165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xmlns="" id="{D5A9C5FD-1732-457C-AC5C-4F7969753720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1" name="object 6">
              <a:extLst>
                <a:ext uri="{FF2B5EF4-FFF2-40B4-BE49-F238E27FC236}">
                  <a16:creationId xmlns:a16="http://schemas.microsoft.com/office/drawing/2014/main" xmlns="" id="{67355370-7906-454D-ACD9-ADEB00FD4E5F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7">
              <a:extLst>
                <a:ext uri="{FF2B5EF4-FFF2-40B4-BE49-F238E27FC236}">
                  <a16:creationId xmlns:a16="http://schemas.microsoft.com/office/drawing/2014/main" xmlns="" id="{5F22FC07-0EA1-420E-A6B8-08131BFDFC15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xmlns="" id="{964AAAC9-694F-46CB-ABC1-B2C6CAE1491F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xmlns="" id="{603AA600-C224-4326-90C6-AD1AC7BECA50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6" name="object 4">
              <a:extLst>
                <a:ext uri="{FF2B5EF4-FFF2-40B4-BE49-F238E27FC236}">
                  <a16:creationId xmlns:a16="http://schemas.microsoft.com/office/drawing/2014/main" xmlns="" id="{56EA14D4-B16B-4911-8B91-39A7A1E77A70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5">
              <a:extLst>
                <a:ext uri="{FF2B5EF4-FFF2-40B4-BE49-F238E27FC236}">
                  <a16:creationId xmlns:a16="http://schemas.microsoft.com/office/drawing/2014/main" xmlns="" id="{251D6AF7-EEED-4561-9FEA-F34D6335F824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7">
              <a:extLst>
                <a:ext uri="{FF2B5EF4-FFF2-40B4-BE49-F238E27FC236}">
                  <a16:creationId xmlns:a16="http://schemas.microsoft.com/office/drawing/2014/main" xmlns="" id="{3DF6E899-838A-420E-BEC3-66548328D662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8">
              <a:extLst>
                <a:ext uri="{FF2B5EF4-FFF2-40B4-BE49-F238E27FC236}">
                  <a16:creationId xmlns:a16="http://schemas.microsoft.com/office/drawing/2014/main" xmlns="" id="{6469E37D-7B98-4C67-B687-17F86132660C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0">
              <a:extLst>
                <a:ext uri="{FF2B5EF4-FFF2-40B4-BE49-F238E27FC236}">
                  <a16:creationId xmlns:a16="http://schemas.microsoft.com/office/drawing/2014/main" xmlns="" id="{6B35DB2E-EA22-4571-8948-15228485D3B2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1">
              <a:extLst>
                <a:ext uri="{FF2B5EF4-FFF2-40B4-BE49-F238E27FC236}">
                  <a16:creationId xmlns:a16="http://schemas.microsoft.com/office/drawing/2014/main" xmlns="" id="{3C8CEBE8-F2D3-41CF-AA9D-A7ABDC6A792C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2">
              <a:extLst>
                <a:ext uri="{FF2B5EF4-FFF2-40B4-BE49-F238E27FC236}">
                  <a16:creationId xmlns:a16="http://schemas.microsoft.com/office/drawing/2014/main" xmlns="" id="{8932EE75-267E-4991-B3A5-1ACC451D32D8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4">
              <a:extLst>
                <a:ext uri="{FF2B5EF4-FFF2-40B4-BE49-F238E27FC236}">
                  <a16:creationId xmlns:a16="http://schemas.microsoft.com/office/drawing/2014/main" xmlns="" id="{8C2D42C2-9926-4767-9EFA-24B6EBAFA850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xmlns="" id="{E69646D2-C175-479D-9CBB-8B17D3BE0669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:a16="http://schemas.microsoft.com/office/drawing/2014/main" xmlns="" id="{5623C247-936F-4B09-968B-0D20E7D761D0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xmlns="" id="{40287214-AC1C-4BEA-A3C9-8EC5B7310530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6" name="object 16">
              <a:extLst>
                <a:ext uri="{FF2B5EF4-FFF2-40B4-BE49-F238E27FC236}">
                  <a16:creationId xmlns:a16="http://schemas.microsoft.com/office/drawing/2014/main" xmlns="" id="{3510CAD1-D941-4366-ADFB-4F2F17D1E067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4">
              <a:extLst>
                <a:ext uri="{FF2B5EF4-FFF2-40B4-BE49-F238E27FC236}">
                  <a16:creationId xmlns:a16="http://schemas.microsoft.com/office/drawing/2014/main" xmlns="" id="{0A1AF7DC-714E-4DA2-AAF4-0032BD0FAC69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5">
              <a:extLst>
                <a:ext uri="{FF2B5EF4-FFF2-40B4-BE49-F238E27FC236}">
                  <a16:creationId xmlns:a16="http://schemas.microsoft.com/office/drawing/2014/main" xmlns="" id="{FF0CF0EB-244C-44D6-86B4-FF87136F1C3E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2">
              <a:extLst>
                <a:ext uri="{FF2B5EF4-FFF2-40B4-BE49-F238E27FC236}">
                  <a16:creationId xmlns:a16="http://schemas.microsoft.com/office/drawing/2014/main" xmlns="" id="{3DA96C21-7061-45ED-901C-5CC04D40D137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5">
              <a:extLst>
                <a:ext uri="{FF2B5EF4-FFF2-40B4-BE49-F238E27FC236}">
                  <a16:creationId xmlns:a16="http://schemas.microsoft.com/office/drawing/2014/main" xmlns="" id="{E5061579-6B15-4B27-9866-972B0B898907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4">
              <a:extLst>
                <a:ext uri="{FF2B5EF4-FFF2-40B4-BE49-F238E27FC236}">
                  <a16:creationId xmlns:a16="http://schemas.microsoft.com/office/drawing/2014/main" xmlns="" id="{07EB61C5-8E50-43B1-B17A-174FDE252387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6">
              <a:extLst>
                <a:ext uri="{FF2B5EF4-FFF2-40B4-BE49-F238E27FC236}">
                  <a16:creationId xmlns:a16="http://schemas.microsoft.com/office/drawing/2014/main" xmlns="" id="{CD070E0C-FBB0-40AC-BF1D-519BAE986D79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3">
              <a:extLst>
                <a:ext uri="{FF2B5EF4-FFF2-40B4-BE49-F238E27FC236}">
                  <a16:creationId xmlns:a16="http://schemas.microsoft.com/office/drawing/2014/main" xmlns="" id="{4FA9E308-1017-4F0D-B737-7982FA7C2F6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4">
              <a:extLst>
                <a:ext uri="{FF2B5EF4-FFF2-40B4-BE49-F238E27FC236}">
                  <a16:creationId xmlns:a16="http://schemas.microsoft.com/office/drawing/2014/main" xmlns="" id="{383E5131-D80B-444F-ABB5-BA8C582A64FA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210358" y="30133"/>
            <a:ext cx="7915071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ТЕХНИЧЕСКОЕ ОПИСАНИЕ ПРОЕКТА</a:t>
            </a:r>
            <a:endParaRPr lang="ru-RU"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3796950" y="443138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7" name="Описание"/>
          <p:cNvSpPr txBox="1"/>
          <p:nvPr/>
        </p:nvSpPr>
        <p:spPr>
          <a:xfrm>
            <a:off x="52412" y="855304"/>
            <a:ext cx="8441867" cy="5578143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algn="l"/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Технологии</a:t>
            </a:r>
          </a:p>
          <a:p>
            <a:pPr algn="l"/>
            <a:endParaRPr lang="ru-RU" b="1" i="0" dirty="0">
              <a:solidFill>
                <a:srgbClr val="141718"/>
              </a:solidFill>
              <a:effectLst/>
              <a:latin typeface="__Karla_78bc08"/>
            </a:endParaRPr>
          </a:p>
          <a:p>
            <a:pPr algn="l">
              <a:buFont typeface="+mj-lt"/>
              <a:buAutoNum type="arabicPeriod"/>
            </a:pPr>
            <a:r>
              <a:rPr lang="ru-RU" sz="1400" b="1" i="0" dirty="0">
                <a:solidFill>
                  <a:srgbClr val="141718"/>
                </a:solidFill>
                <a:effectLst/>
                <a:latin typeface="__Karla_78bc08"/>
              </a:rPr>
              <a:t>Веб-разработка</a:t>
            </a:r>
          </a:p>
          <a:p>
            <a:pPr algn="l">
              <a:buFont typeface="+mj-lt"/>
              <a:buAutoNum type="arabicPeriod"/>
            </a:pPr>
            <a:r>
              <a:rPr lang="ru-RU" sz="1400" b="1" dirty="0">
                <a:solidFill>
                  <a:srgbClr val="141718"/>
                </a:solidFill>
                <a:latin typeface="__Karla_78bc08"/>
              </a:rPr>
              <a:t>База данных</a:t>
            </a:r>
            <a:endParaRPr lang="ru-RU" sz="1400" b="0" i="0" dirty="0">
              <a:solidFill>
                <a:srgbClr val="141718"/>
              </a:solidFill>
              <a:effectLst/>
              <a:latin typeface="__Karla_78bc08"/>
            </a:endParaRPr>
          </a:p>
          <a:p>
            <a:pPr algn="l">
              <a:buFont typeface="+mj-lt"/>
              <a:buAutoNum type="arabicPeriod"/>
            </a:pPr>
            <a:r>
              <a:rPr lang="ru-RU" sz="1400" b="1" i="0" dirty="0">
                <a:solidFill>
                  <a:srgbClr val="141718"/>
                </a:solidFill>
                <a:effectLst/>
                <a:latin typeface="__Karla_78bc08"/>
              </a:rPr>
              <a:t>API и интеграции</a:t>
            </a:r>
            <a:endParaRPr lang="ru-RU" sz="1400" b="0" i="0" dirty="0">
              <a:solidFill>
                <a:srgbClr val="141718"/>
              </a:solidFill>
              <a:effectLst/>
              <a:latin typeface="__Karla_78bc08"/>
            </a:endParaRPr>
          </a:p>
          <a:p>
            <a:pPr algn="l">
              <a:buFont typeface="+mj-lt"/>
              <a:buAutoNum type="arabicPeriod"/>
            </a:pPr>
            <a:r>
              <a:rPr lang="ru-RU" sz="1400" b="1" i="0" dirty="0">
                <a:solidFill>
                  <a:srgbClr val="1417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Мобильные</a:t>
            </a:r>
            <a:r>
              <a:rPr lang="ru-RU" sz="1400" b="1" i="0" dirty="0">
                <a:solidFill>
                  <a:srgbClr val="141718"/>
                </a:solidFill>
                <a:effectLst/>
                <a:latin typeface="__Karla_78bc08"/>
              </a:rPr>
              <a:t> технологии</a:t>
            </a:r>
            <a:endParaRPr lang="ru-RU" sz="1400" b="0" i="0" dirty="0">
              <a:solidFill>
                <a:srgbClr val="141718"/>
              </a:solidFill>
              <a:effectLst/>
              <a:latin typeface="__Karla_78bc08"/>
            </a:endParaRPr>
          </a:p>
          <a:p>
            <a:pPr algn="l">
              <a:buFont typeface="+mj-lt"/>
              <a:buAutoNum type="arabicPeriod"/>
            </a:pPr>
            <a:r>
              <a:rPr lang="ru-RU" sz="1400" b="1" i="0" dirty="0">
                <a:solidFill>
                  <a:srgbClr val="141718"/>
                </a:solidFill>
                <a:effectLst/>
                <a:latin typeface="__Karla_78bc08"/>
              </a:rPr>
              <a:t>Облачные технологии</a:t>
            </a:r>
            <a:endParaRPr lang="ru-RU" sz="1400" b="0" i="0" dirty="0">
              <a:solidFill>
                <a:srgbClr val="141718"/>
              </a:solidFill>
              <a:effectLst/>
              <a:latin typeface="__Karla_78bc08"/>
            </a:endParaRPr>
          </a:p>
          <a:p>
            <a:pPr algn="l">
              <a:buFont typeface="+mj-lt"/>
              <a:buAutoNum type="arabicPeriod"/>
            </a:pPr>
            <a:r>
              <a:rPr lang="ru-RU" sz="1400" b="1" i="0" dirty="0">
                <a:solidFill>
                  <a:srgbClr val="141718"/>
                </a:solidFill>
                <a:effectLst/>
                <a:latin typeface="__Karla_78bc08"/>
              </a:rPr>
              <a:t>Аналитика и мониторинг</a:t>
            </a:r>
            <a:endParaRPr lang="ru-RU" sz="1400" b="0" i="0" dirty="0">
              <a:solidFill>
                <a:srgbClr val="141718"/>
              </a:solidFill>
              <a:effectLst/>
              <a:latin typeface="__Karla_78bc08"/>
            </a:endParaRPr>
          </a:p>
          <a:p>
            <a:pPr algn="l"/>
            <a:endParaRPr lang="ru-RU" sz="1400" b="1" i="0" dirty="0">
              <a:solidFill>
                <a:srgbClr val="141718"/>
              </a:solidFill>
              <a:effectLst/>
              <a:latin typeface="__Karla_78bc08"/>
            </a:endParaRPr>
          </a:p>
          <a:p>
            <a:pPr algn="l"/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Необходимые ресурсы</a:t>
            </a:r>
          </a:p>
          <a:p>
            <a:pPr algn="l">
              <a:buFont typeface="+mj-lt"/>
              <a:buAutoNum type="arabicPeriod"/>
            </a:pPr>
            <a:r>
              <a:rPr lang="ru-RU" sz="1400" b="1" i="0" dirty="0">
                <a:solidFill>
                  <a:srgbClr val="141718"/>
                </a:solidFill>
                <a:effectLst/>
                <a:latin typeface="__Karla_78bc08"/>
              </a:rPr>
              <a:t>Команда </a:t>
            </a:r>
            <a:r>
              <a:rPr lang="ru-RU" sz="1400" b="1" i="0" dirty="0">
                <a:solidFill>
                  <a:srgbClr val="1417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разработчиков</a:t>
            </a:r>
            <a:endParaRPr lang="ru-RU" sz="1400" b="0" i="0" dirty="0">
              <a:solidFill>
                <a:srgbClr val="141718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sz="1400" b="1" i="0" dirty="0">
                <a:solidFill>
                  <a:srgbClr val="141718"/>
                </a:solidFill>
                <a:effectLst/>
                <a:latin typeface="__Karla_78bc08"/>
              </a:rPr>
              <a:t>Веб-разработчики</a:t>
            </a:r>
            <a:r>
              <a:rPr lang="ru-RU" sz="1400" b="0" i="0" dirty="0">
                <a:solidFill>
                  <a:srgbClr val="141718"/>
                </a:solidFill>
                <a:effectLst/>
                <a:latin typeface="__Karla_78bc08"/>
              </a:rPr>
              <a:t>: </a:t>
            </a:r>
            <a:r>
              <a:rPr lang="ru-RU" sz="1400" b="0" i="0" dirty="0" err="1">
                <a:solidFill>
                  <a:srgbClr val="141718"/>
                </a:solidFill>
                <a:effectLst/>
                <a:latin typeface="__Karla_78bc08"/>
              </a:rPr>
              <a:t>Фронтенд</a:t>
            </a:r>
            <a:r>
              <a:rPr lang="ru-RU" sz="1400" b="0" i="0" dirty="0">
                <a:solidFill>
                  <a:srgbClr val="141718"/>
                </a:solidFill>
                <a:effectLst/>
                <a:latin typeface="__Karla_78bc08"/>
              </a:rPr>
              <a:t> и бэкенд разработчики для создания платформы.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sz="1400" b="1" i="0" dirty="0">
                <a:solidFill>
                  <a:srgbClr val="141718"/>
                </a:solidFill>
                <a:effectLst/>
                <a:latin typeface="__Karla_78bc08"/>
              </a:rPr>
              <a:t>Дизайнеры</a:t>
            </a:r>
            <a:r>
              <a:rPr lang="ru-RU" sz="1400" b="0" i="0" dirty="0">
                <a:solidFill>
                  <a:srgbClr val="141718"/>
                </a:solidFill>
                <a:effectLst/>
                <a:latin typeface="__Karla_78bc08"/>
              </a:rPr>
              <a:t>: UX/UI дизайнеры для разработки интуитивно понятного интерфейса.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sz="1400" b="1" i="0" dirty="0">
                <a:solidFill>
                  <a:srgbClr val="141718"/>
                </a:solidFill>
                <a:effectLst/>
                <a:latin typeface="__Karla_78bc08"/>
              </a:rPr>
              <a:t>QA-инженеры</a:t>
            </a:r>
            <a:r>
              <a:rPr lang="ru-RU" sz="1400" b="0" i="0" dirty="0">
                <a:solidFill>
                  <a:srgbClr val="141718"/>
                </a:solidFill>
                <a:effectLst/>
                <a:latin typeface="__Karla_78bc08"/>
              </a:rPr>
              <a:t>: Для тестирования платформы и устранения багов.</a:t>
            </a:r>
          </a:p>
          <a:p>
            <a:pPr algn="l">
              <a:buFont typeface="+mj-lt"/>
              <a:buAutoNum type="arabicPeriod"/>
            </a:pPr>
            <a:r>
              <a:rPr lang="ru-RU" sz="1400" b="1" i="0" dirty="0">
                <a:solidFill>
                  <a:srgbClr val="141718"/>
                </a:solidFill>
                <a:effectLst/>
                <a:latin typeface="__Karla_78bc08"/>
              </a:rPr>
              <a:t>Инфраструктура</a:t>
            </a:r>
            <a:endParaRPr lang="ru-RU" sz="1400" b="0" i="0" dirty="0">
              <a:solidFill>
                <a:srgbClr val="141718"/>
              </a:solidFill>
              <a:effectLst/>
              <a:latin typeface="__Karla_78bc08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sz="1400" b="1" i="0" dirty="0">
                <a:solidFill>
                  <a:srgbClr val="141718"/>
                </a:solidFill>
                <a:effectLst/>
                <a:latin typeface="__Karla_78bc08"/>
              </a:rPr>
              <a:t>Серверы</a:t>
            </a:r>
            <a:r>
              <a:rPr lang="ru-RU" sz="1400" b="0" i="0" dirty="0">
                <a:solidFill>
                  <a:srgbClr val="141718"/>
                </a:solidFill>
                <a:effectLst/>
                <a:latin typeface="__Karla_78bc08"/>
              </a:rPr>
              <a:t>: Облачные серверы для хостинга приложений и баз данных.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sz="1400" b="1" i="0" dirty="0">
                <a:solidFill>
                  <a:srgbClr val="141718"/>
                </a:solidFill>
                <a:effectLst/>
                <a:latin typeface="__Karla_78bc08"/>
              </a:rPr>
              <a:t>Оснащение для разработки</a:t>
            </a:r>
            <a:r>
              <a:rPr lang="ru-RU" sz="1400" b="0" i="0" dirty="0">
                <a:solidFill>
                  <a:srgbClr val="141718"/>
                </a:solidFill>
                <a:effectLst/>
                <a:latin typeface="__Karla_78bc08"/>
              </a:rPr>
              <a:t>: </a:t>
            </a:r>
            <a:r>
              <a:rPr lang="ru-RU" sz="1400" b="0" i="0" dirty="0" err="1">
                <a:solidFill>
                  <a:srgbClr val="141718"/>
                </a:solidFill>
                <a:effectLst/>
                <a:latin typeface="__Karla_78bc08"/>
              </a:rPr>
              <a:t>Лaptops</a:t>
            </a:r>
            <a:r>
              <a:rPr lang="ru-RU" sz="1400" b="0" i="0" dirty="0">
                <a:solidFill>
                  <a:srgbClr val="141718"/>
                </a:solidFill>
                <a:effectLst/>
                <a:latin typeface="__Karla_78bc08"/>
              </a:rPr>
              <a:t>, специализированные инструменты и ПО для разработки и дизайна.</a:t>
            </a:r>
          </a:p>
          <a:p>
            <a:pPr algn="l">
              <a:buFont typeface="+mj-lt"/>
              <a:buAutoNum type="arabicPeriod"/>
            </a:pPr>
            <a:r>
              <a:rPr lang="ru-RU" sz="1400" b="1" i="0" dirty="0">
                <a:solidFill>
                  <a:srgbClr val="141718"/>
                </a:solidFill>
                <a:effectLst/>
                <a:latin typeface="__Karla_78bc08"/>
              </a:rPr>
              <a:t>Финансовые ресурсы</a:t>
            </a:r>
            <a:endParaRPr lang="ru-RU" sz="1400" b="0" i="0" dirty="0">
              <a:solidFill>
                <a:srgbClr val="141718"/>
              </a:solidFill>
              <a:effectLst/>
              <a:latin typeface="__Karla_78bc08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sz="1400" b="1" i="0" dirty="0">
                <a:solidFill>
                  <a:srgbClr val="141718"/>
                </a:solidFill>
                <a:effectLst/>
                <a:latin typeface="__Karla_78bc08"/>
              </a:rPr>
              <a:t>Бюджет</a:t>
            </a:r>
            <a:r>
              <a:rPr lang="ru-RU" sz="1400" b="0" i="0" dirty="0">
                <a:solidFill>
                  <a:srgbClr val="141718"/>
                </a:solidFill>
                <a:effectLst/>
                <a:latin typeface="__Karla_78bc08"/>
              </a:rPr>
              <a:t>: Средства на зарплаты команды, услуги третьих сторон (например, за хостинг), инфраструктуру (серверы) и маркетинг.</a:t>
            </a:r>
          </a:p>
          <a:p>
            <a:pPr algn="l">
              <a:buFont typeface="+mj-lt"/>
              <a:buAutoNum type="arabicPeriod"/>
            </a:pPr>
            <a:r>
              <a:rPr lang="ru-RU" sz="1400" b="1" i="0" dirty="0">
                <a:solidFill>
                  <a:srgbClr val="141718"/>
                </a:solidFill>
                <a:effectLst/>
                <a:latin typeface="__Karla_78bc08"/>
              </a:rPr>
              <a:t>Временные ресурсы</a:t>
            </a:r>
            <a:endParaRPr lang="ru-RU" sz="1400" b="0" i="0" dirty="0">
              <a:solidFill>
                <a:srgbClr val="141718"/>
              </a:solidFill>
              <a:effectLst/>
              <a:latin typeface="__Karla_78bc08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sz="1400" b="1" i="0" dirty="0">
                <a:solidFill>
                  <a:srgbClr val="141718"/>
                </a:solidFill>
                <a:effectLst/>
                <a:latin typeface="__Karla_78bc08"/>
              </a:rPr>
              <a:t>График разработки</a:t>
            </a:r>
            <a:r>
              <a:rPr lang="ru-RU" sz="1400" b="0" i="0" dirty="0">
                <a:solidFill>
                  <a:srgbClr val="141718"/>
                </a:solidFill>
                <a:effectLst/>
                <a:latin typeface="__Karla_78bc08"/>
              </a:rPr>
              <a:t>: Определение сроков выполнения каждого этапа проекта.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sz="1400" b="1" i="0" dirty="0">
                <a:solidFill>
                  <a:srgbClr val="141718"/>
                </a:solidFill>
                <a:effectLst/>
                <a:latin typeface="__Karla_78bc08"/>
              </a:rPr>
              <a:t>Планирование</a:t>
            </a:r>
            <a:r>
              <a:rPr lang="ru-RU" sz="1400" b="0" i="0" dirty="0">
                <a:solidFill>
                  <a:srgbClr val="141718"/>
                </a:solidFill>
                <a:effectLst/>
                <a:latin typeface="__Karla_78bc08"/>
              </a:rPr>
              <a:t>: Регулярные встречи команды для оценки прогресса и корректировки задач.</a:t>
            </a:r>
          </a:p>
          <a:p>
            <a:pPr marL="12700"/>
            <a:endParaRPr sz="1400" dirty="0">
              <a:latin typeface="Microsoft Sans Serif"/>
              <a:cs typeface="Microsoft Sans Serif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xmlns="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xmlns="" id="{8FBC96DD-4C6D-4FA5-BDC5-BDEB5DE939EB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503EA3AB-3C79-4147-AC77-EA111C8E5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4070" y="1456177"/>
            <a:ext cx="2610248" cy="3694198"/>
          </a:xfrm>
          <a:prstGeom prst="rect">
            <a:avLst/>
          </a:prstGeom>
        </p:spPr>
      </p:pic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xmlns="" id="{7C368D1F-7A35-4EA5-A50E-CE3819BD9C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xmlns="" id="{5C47D1EC-826B-4CCB-9954-0A693EA6057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xmlns="" id="{3D1F0077-E62A-4D5D-8537-BED520717A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xmlns="" id="{2250187C-B20F-43AD-A202-457B0EAE4B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928581E4-BB10-4E19-992A-6C73579DB6F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xmlns="" id="{69BDDDA2-F9BD-40E4-BCE6-4C82E9C2CA3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7ECB07A5-39C6-4A99-982E-72C1FB489B51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xmlns="" id="{B8D394E2-FC50-469D-8F1A-4BF74FF5343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 xmlns="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709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2A26596C-3F3C-4394-8AF7-F3F79514F95B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26" name="object 6">
              <a:extLst>
                <a:ext uri="{FF2B5EF4-FFF2-40B4-BE49-F238E27FC236}">
                  <a16:creationId xmlns:a16="http://schemas.microsoft.com/office/drawing/2014/main" xmlns="" id="{1E9BD7B3-95ED-47CB-8F58-693355982FD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3" name="object 17">
              <a:extLst>
                <a:ext uri="{FF2B5EF4-FFF2-40B4-BE49-F238E27FC236}">
                  <a16:creationId xmlns:a16="http://schemas.microsoft.com/office/drawing/2014/main" xmlns="" id="{D8255D00-2A6A-49DF-85EE-188F075D54B4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4" name="object 15">
              <a:extLst>
                <a:ext uri="{FF2B5EF4-FFF2-40B4-BE49-F238E27FC236}">
                  <a16:creationId xmlns:a16="http://schemas.microsoft.com/office/drawing/2014/main" xmlns="" id="{8EFBB284-CAC8-4A10-B6F3-F5C93B656E54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xmlns="" id="{9563E7A6-2474-4F7E-83B0-F51B227C7EEA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5" name="object 4">
              <a:extLst>
                <a:ext uri="{FF2B5EF4-FFF2-40B4-BE49-F238E27FC236}">
                  <a16:creationId xmlns:a16="http://schemas.microsoft.com/office/drawing/2014/main" xmlns="" id="{0ED8A119-377D-4496-A8DA-7089889913F9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6" name="object 5">
              <a:extLst>
                <a:ext uri="{FF2B5EF4-FFF2-40B4-BE49-F238E27FC236}">
                  <a16:creationId xmlns:a16="http://schemas.microsoft.com/office/drawing/2014/main" xmlns="" id="{B93F8DDD-21C4-4FEB-A2DE-6B8A4CD25837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7" name="object 7">
              <a:extLst>
                <a:ext uri="{FF2B5EF4-FFF2-40B4-BE49-F238E27FC236}">
                  <a16:creationId xmlns:a16="http://schemas.microsoft.com/office/drawing/2014/main" xmlns="" id="{5B1A13FB-3F47-4941-B782-2331131C619F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8" name="object 8">
              <a:extLst>
                <a:ext uri="{FF2B5EF4-FFF2-40B4-BE49-F238E27FC236}">
                  <a16:creationId xmlns:a16="http://schemas.microsoft.com/office/drawing/2014/main" xmlns="" id="{3C5224F1-5AB8-4F7E-93DE-96E52E586076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9" name="object 10">
              <a:extLst>
                <a:ext uri="{FF2B5EF4-FFF2-40B4-BE49-F238E27FC236}">
                  <a16:creationId xmlns:a16="http://schemas.microsoft.com/office/drawing/2014/main" xmlns="" id="{C09A962B-2EE5-4210-A782-6276E906316B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0" name="object 11">
              <a:extLst>
                <a:ext uri="{FF2B5EF4-FFF2-40B4-BE49-F238E27FC236}">
                  <a16:creationId xmlns:a16="http://schemas.microsoft.com/office/drawing/2014/main" xmlns="" id="{A9013B3C-BBDD-4113-A523-2A1E20BCA13B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1" name="object 12">
              <a:extLst>
                <a:ext uri="{FF2B5EF4-FFF2-40B4-BE49-F238E27FC236}">
                  <a16:creationId xmlns:a16="http://schemas.microsoft.com/office/drawing/2014/main" xmlns="" id="{BD2147F8-68C4-4EA7-BFDB-5B50D6D382C6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2" name="object 14">
              <a:extLst>
                <a:ext uri="{FF2B5EF4-FFF2-40B4-BE49-F238E27FC236}">
                  <a16:creationId xmlns:a16="http://schemas.microsoft.com/office/drawing/2014/main" xmlns="" id="{44687D47-9AAB-459D-BB77-F072413175A2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3" name="object 4">
              <a:extLst>
                <a:ext uri="{FF2B5EF4-FFF2-40B4-BE49-F238E27FC236}">
                  <a16:creationId xmlns:a16="http://schemas.microsoft.com/office/drawing/2014/main" xmlns="" id="{EDE592F4-9302-4CEE-A1F0-515A6CC8E9B8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4" name="object 4">
              <a:extLst>
                <a:ext uri="{FF2B5EF4-FFF2-40B4-BE49-F238E27FC236}">
                  <a16:creationId xmlns:a16="http://schemas.microsoft.com/office/drawing/2014/main" xmlns="" id="{CF18E655-3999-479C-95EC-DA9C1696D32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A23857D7-7F51-4EA6-BADD-C73ECB306568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43" name="object 16">
              <a:extLst>
                <a:ext uri="{FF2B5EF4-FFF2-40B4-BE49-F238E27FC236}">
                  <a16:creationId xmlns:a16="http://schemas.microsoft.com/office/drawing/2014/main" xmlns="" id="{79B99E04-C1E9-4128-AABA-4A580B232DA2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4" name="object 4">
              <a:extLst>
                <a:ext uri="{FF2B5EF4-FFF2-40B4-BE49-F238E27FC236}">
                  <a16:creationId xmlns:a16="http://schemas.microsoft.com/office/drawing/2014/main" xmlns="" id="{8F9F3F27-62E5-43E9-8DEB-205346E9DF9F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5" name="object 5">
              <a:extLst>
                <a:ext uri="{FF2B5EF4-FFF2-40B4-BE49-F238E27FC236}">
                  <a16:creationId xmlns:a16="http://schemas.microsoft.com/office/drawing/2014/main" xmlns="" id="{25D7C806-DD5F-490A-812D-640A22B3396C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8" name="object 12">
              <a:extLst>
                <a:ext uri="{FF2B5EF4-FFF2-40B4-BE49-F238E27FC236}">
                  <a16:creationId xmlns:a16="http://schemas.microsoft.com/office/drawing/2014/main" xmlns="" id="{F0A1F968-F3B1-47CB-A836-3B9CBFDEA247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1" name="object 15">
              <a:extLst>
                <a:ext uri="{FF2B5EF4-FFF2-40B4-BE49-F238E27FC236}">
                  <a16:creationId xmlns:a16="http://schemas.microsoft.com/office/drawing/2014/main" xmlns="" id="{B81399BF-3C8A-4029-AB32-A4534B25A431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0" name="object 14">
              <a:extLst>
                <a:ext uri="{FF2B5EF4-FFF2-40B4-BE49-F238E27FC236}">
                  <a16:creationId xmlns:a16="http://schemas.microsoft.com/office/drawing/2014/main" xmlns="" id="{545B00B2-B027-4FD0-8FCC-CCDEC9A99199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2" name="object 16">
              <a:extLst>
                <a:ext uri="{FF2B5EF4-FFF2-40B4-BE49-F238E27FC236}">
                  <a16:creationId xmlns:a16="http://schemas.microsoft.com/office/drawing/2014/main" xmlns="" id="{5D141953-15E4-4D17-9476-E1957DE4C307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3" name="object 3">
              <a:extLst>
                <a:ext uri="{FF2B5EF4-FFF2-40B4-BE49-F238E27FC236}">
                  <a16:creationId xmlns:a16="http://schemas.microsoft.com/office/drawing/2014/main" xmlns="" id="{0FC4D791-44C5-44D8-A71D-95DD9A17026C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42" name="object 4">
              <a:extLst>
                <a:ext uri="{FF2B5EF4-FFF2-40B4-BE49-F238E27FC236}">
                  <a16:creationId xmlns:a16="http://schemas.microsoft.com/office/drawing/2014/main" xmlns="" id="{0B979B0A-31D7-42DC-90BA-4BAAA31C2464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261013" y="756706"/>
            <a:ext cx="8163912" cy="50294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2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БИЗНЕС-МОДЕЛЬ и ЮНИТ-ЭКОНОМИКА</a:t>
            </a:r>
            <a:endParaRPr sz="32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 err="1">
                <a:solidFill>
                  <a:srgbClr val="000000"/>
                </a:solidFill>
                <a:latin typeface="Arial"/>
                <a:cs typeface="Arial"/>
              </a:rPr>
              <a:t>CarMoving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7" name="Описание"/>
          <p:cNvSpPr txBox="1"/>
          <p:nvPr/>
        </p:nvSpPr>
        <p:spPr>
          <a:xfrm>
            <a:off x="611606" y="1293092"/>
            <a:ext cx="6629400" cy="5652907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algn="l"/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1. Заработная плата команды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Разработчики (</a:t>
            </a:r>
            <a:r>
              <a:rPr lang="ru-RU" sz="1600" b="1" i="0" dirty="0" err="1">
                <a:solidFill>
                  <a:srgbClr val="141718"/>
                </a:solidFill>
                <a:effectLst/>
                <a:latin typeface="__Karla_78bc08"/>
              </a:rPr>
              <a:t>фронтенд</a:t>
            </a: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 и бэкенд)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: 750000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UX/UI дизайнеры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: 500000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QA-инженеры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: 300000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Менеджер проекта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: 250000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Итого (при условии работы в течение года)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: 1800000</a:t>
            </a:r>
          </a:p>
          <a:p>
            <a:pPr algn="l"/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2. </a:t>
            </a:r>
            <a:r>
              <a:rPr lang="ru-RU" sz="1600" b="1" i="0" dirty="0">
                <a:solidFill>
                  <a:srgbClr val="1417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</a:t>
            </a: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 и технологии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Облачные серверы и хостинг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: 15000 в год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Лицензии на программное обеспечение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: 170000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Домен и SSL сертификаты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: 10000в год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Инструменты для разработки и дизайна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: 72000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Итого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: 267000</a:t>
            </a:r>
          </a:p>
          <a:p>
            <a:pPr algn="l"/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3. Маркетинг и продвижение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</a:t>
            </a: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 (онлайн и оффлайн)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: 320000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Расходы на содержание сайта и контент-менеджмент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: 150000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Итого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: 470000</a:t>
            </a:r>
          </a:p>
          <a:p>
            <a:pPr algn="l"/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4. Непредвиденные расходы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Резервный фонд (10-15% от общего бюджета)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: 500000</a:t>
            </a:r>
          </a:p>
          <a:p>
            <a:pPr algn="l"/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Общая сумма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Минимум: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 примерно 3037000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141718"/>
                </a:solidFill>
                <a:effectLst/>
                <a:latin typeface="__Karla_78bc08"/>
              </a:rPr>
              <a:t>Максимум:</a:t>
            </a:r>
            <a:r>
              <a:rPr lang="ru-RU" sz="1600" b="0" i="0" dirty="0">
                <a:solidFill>
                  <a:srgbClr val="141718"/>
                </a:solidFill>
                <a:effectLst/>
                <a:latin typeface="__Karla_78bc08"/>
              </a:rPr>
              <a:t> примерно 4000000</a:t>
            </a:r>
          </a:p>
          <a:p>
            <a:pPr marL="12700"/>
            <a:endParaRPr lang="ru-RU" sz="1600" dirty="0">
              <a:latin typeface="Gilroy-ExtraBold" panose="020B0604020202020204" charset="-52"/>
              <a:cs typeface="Microsoft Sans Serif"/>
            </a:endParaRPr>
          </a:p>
          <a:p>
            <a:pPr marL="12700" marR="938530"/>
            <a:endParaRPr sz="1486" dirty="0">
              <a:latin typeface="Microsoft Sans Serif"/>
              <a:cs typeface="Microsoft Sans Serif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97214" y="324174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xmlns="" id="{A874F8A1-40D3-478D-9F7F-D69F92B72E79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414CDD36-A07D-450F-8BC7-53DA5A767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3081" y="1094972"/>
            <a:ext cx="3953930" cy="279555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B7B0BB14-D62C-46F8-9E4F-0192BFC4B1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7264" y="2202145"/>
            <a:ext cx="752853" cy="75285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6EA54444-EF8E-4155-9835-595B19E040E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40461" y="2193253"/>
            <a:ext cx="802393" cy="802393"/>
          </a:xfrm>
          <a:prstGeom prst="rect">
            <a:avLst/>
          </a:prstGeom>
          <a:noFill/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xmlns="" id="{5ABB4078-959E-4CC6-958B-9E9244997E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xmlns="" id="{06D008A6-7833-4297-AB57-7FD3FB245B7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6917" y="422298"/>
            <a:ext cx="884766" cy="884766"/>
          </a:xfrm>
          <a:prstGeom prst="rect">
            <a:avLst/>
          </a:prstGeom>
        </p:spPr>
      </p:pic>
      <p:pic>
        <p:nvPicPr>
          <p:cNvPr id="50" name="Рисунок 49" hidden="1">
            <a:extLst>
              <a:ext uri="{FF2B5EF4-FFF2-40B4-BE49-F238E27FC236}">
                <a16:creationId xmlns:a16="http://schemas.microsoft.com/office/drawing/2014/main" xmlns="" id="{22A0AB6A-D5A8-4D7E-BB95-4B703110315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2294" y="2124974"/>
            <a:ext cx="956961" cy="956961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9A6DB207-4C67-40A9-851A-AE045F77CCC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52" name="Рисунок 51" hidden="1">
            <a:extLst>
              <a:ext uri="{FF2B5EF4-FFF2-40B4-BE49-F238E27FC236}">
                <a16:creationId xmlns:a16="http://schemas.microsoft.com/office/drawing/2014/main" xmlns="" id="{127A38EA-FB38-45D1-B915-5ED72604DF6A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2476" y="3838368"/>
            <a:ext cx="933759" cy="933759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xmlns="" id="{6505B32F-9AAA-49B8-8618-ABB802D5539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 xmlns="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54035" y="3913274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16709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2A26596C-3F3C-4394-8AF7-F3F79514F95B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26" name="object 6">
              <a:extLst>
                <a:ext uri="{FF2B5EF4-FFF2-40B4-BE49-F238E27FC236}">
                  <a16:creationId xmlns:a16="http://schemas.microsoft.com/office/drawing/2014/main" xmlns="" id="{1E9BD7B3-95ED-47CB-8F58-693355982FD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3" name="object 17">
              <a:extLst>
                <a:ext uri="{FF2B5EF4-FFF2-40B4-BE49-F238E27FC236}">
                  <a16:creationId xmlns:a16="http://schemas.microsoft.com/office/drawing/2014/main" xmlns="" id="{D8255D00-2A6A-49DF-85EE-188F075D54B4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4" name="object 15">
              <a:extLst>
                <a:ext uri="{FF2B5EF4-FFF2-40B4-BE49-F238E27FC236}">
                  <a16:creationId xmlns:a16="http://schemas.microsoft.com/office/drawing/2014/main" xmlns="" id="{8EFBB284-CAC8-4A10-B6F3-F5C93B656E54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xmlns="" id="{9563E7A6-2474-4F7E-83B0-F51B227C7EEA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5" name="object 4">
              <a:extLst>
                <a:ext uri="{FF2B5EF4-FFF2-40B4-BE49-F238E27FC236}">
                  <a16:creationId xmlns:a16="http://schemas.microsoft.com/office/drawing/2014/main" xmlns="" id="{0ED8A119-377D-4496-A8DA-7089889913F9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6" name="object 5">
              <a:extLst>
                <a:ext uri="{FF2B5EF4-FFF2-40B4-BE49-F238E27FC236}">
                  <a16:creationId xmlns:a16="http://schemas.microsoft.com/office/drawing/2014/main" xmlns="" id="{B93F8DDD-21C4-4FEB-A2DE-6B8A4CD25837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7" name="object 7">
              <a:extLst>
                <a:ext uri="{FF2B5EF4-FFF2-40B4-BE49-F238E27FC236}">
                  <a16:creationId xmlns:a16="http://schemas.microsoft.com/office/drawing/2014/main" xmlns="" id="{5B1A13FB-3F47-4941-B782-2331131C619F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8" name="object 8">
              <a:extLst>
                <a:ext uri="{FF2B5EF4-FFF2-40B4-BE49-F238E27FC236}">
                  <a16:creationId xmlns:a16="http://schemas.microsoft.com/office/drawing/2014/main" xmlns="" id="{3C5224F1-5AB8-4F7E-93DE-96E52E586076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9" name="object 10">
              <a:extLst>
                <a:ext uri="{FF2B5EF4-FFF2-40B4-BE49-F238E27FC236}">
                  <a16:creationId xmlns:a16="http://schemas.microsoft.com/office/drawing/2014/main" xmlns="" id="{C09A962B-2EE5-4210-A782-6276E906316B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0" name="object 11">
              <a:extLst>
                <a:ext uri="{FF2B5EF4-FFF2-40B4-BE49-F238E27FC236}">
                  <a16:creationId xmlns:a16="http://schemas.microsoft.com/office/drawing/2014/main" xmlns="" id="{A9013B3C-BBDD-4113-A523-2A1E20BCA13B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1" name="object 12">
              <a:extLst>
                <a:ext uri="{FF2B5EF4-FFF2-40B4-BE49-F238E27FC236}">
                  <a16:creationId xmlns:a16="http://schemas.microsoft.com/office/drawing/2014/main" xmlns="" id="{BD2147F8-68C4-4EA7-BFDB-5B50D6D382C6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2" name="object 14">
              <a:extLst>
                <a:ext uri="{FF2B5EF4-FFF2-40B4-BE49-F238E27FC236}">
                  <a16:creationId xmlns:a16="http://schemas.microsoft.com/office/drawing/2014/main" xmlns="" id="{44687D47-9AAB-459D-BB77-F072413175A2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3" name="object 4">
              <a:extLst>
                <a:ext uri="{FF2B5EF4-FFF2-40B4-BE49-F238E27FC236}">
                  <a16:creationId xmlns:a16="http://schemas.microsoft.com/office/drawing/2014/main" xmlns="" id="{EDE592F4-9302-4CEE-A1F0-515A6CC8E9B8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4" name="object 4">
              <a:extLst>
                <a:ext uri="{FF2B5EF4-FFF2-40B4-BE49-F238E27FC236}">
                  <a16:creationId xmlns:a16="http://schemas.microsoft.com/office/drawing/2014/main" xmlns="" id="{CF18E655-3999-479C-95EC-DA9C1696D32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A23857D7-7F51-4EA6-BADD-C73ECB306568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43" name="object 16">
              <a:extLst>
                <a:ext uri="{FF2B5EF4-FFF2-40B4-BE49-F238E27FC236}">
                  <a16:creationId xmlns:a16="http://schemas.microsoft.com/office/drawing/2014/main" xmlns="" id="{79B99E04-C1E9-4128-AABA-4A580B232DA2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4" name="object 4">
              <a:extLst>
                <a:ext uri="{FF2B5EF4-FFF2-40B4-BE49-F238E27FC236}">
                  <a16:creationId xmlns:a16="http://schemas.microsoft.com/office/drawing/2014/main" xmlns="" id="{8F9F3F27-62E5-43E9-8DEB-205346E9DF9F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5" name="object 5">
              <a:extLst>
                <a:ext uri="{FF2B5EF4-FFF2-40B4-BE49-F238E27FC236}">
                  <a16:creationId xmlns:a16="http://schemas.microsoft.com/office/drawing/2014/main" xmlns="" id="{25D7C806-DD5F-490A-812D-640A22B3396C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8" name="object 12">
              <a:extLst>
                <a:ext uri="{FF2B5EF4-FFF2-40B4-BE49-F238E27FC236}">
                  <a16:creationId xmlns:a16="http://schemas.microsoft.com/office/drawing/2014/main" xmlns="" id="{F0A1F968-F3B1-47CB-A836-3B9CBFDEA247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1" name="object 15">
              <a:extLst>
                <a:ext uri="{FF2B5EF4-FFF2-40B4-BE49-F238E27FC236}">
                  <a16:creationId xmlns:a16="http://schemas.microsoft.com/office/drawing/2014/main" xmlns="" id="{B81399BF-3C8A-4029-AB32-A4534B25A431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0" name="object 14">
              <a:extLst>
                <a:ext uri="{FF2B5EF4-FFF2-40B4-BE49-F238E27FC236}">
                  <a16:creationId xmlns:a16="http://schemas.microsoft.com/office/drawing/2014/main" xmlns="" id="{545B00B2-B027-4FD0-8FCC-CCDEC9A99199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2" name="object 16">
              <a:extLst>
                <a:ext uri="{FF2B5EF4-FFF2-40B4-BE49-F238E27FC236}">
                  <a16:creationId xmlns:a16="http://schemas.microsoft.com/office/drawing/2014/main" xmlns="" id="{5D141953-15E4-4D17-9476-E1957DE4C307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3" name="object 3">
              <a:extLst>
                <a:ext uri="{FF2B5EF4-FFF2-40B4-BE49-F238E27FC236}">
                  <a16:creationId xmlns:a16="http://schemas.microsoft.com/office/drawing/2014/main" xmlns="" id="{0FC4D791-44C5-44D8-A71D-95DD9A17026C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42" name="object 4">
              <a:extLst>
                <a:ext uri="{FF2B5EF4-FFF2-40B4-BE49-F238E27FC236}">
                  <a16:creationId xmlns:a16="http://schemas.microsoft.com/office/drawing/2014/main" xmlns="" id="{0B979B0A-31D7-42DC-90BA-4BAAA31C2464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249288" y="566513"/>
            <a:ext cx="8163912" cy="50294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2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 </a:t>
            </a:r>
            <a:r>
              <a:rPr lang="ru-RU" sz="28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ОРГАНИЗАЦИОННЫЙ / СОЦИАЛЬНЫЙ АНАЛИЗ</a:t>
            </a:r>
            <a:endParaRPr sz="28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499864" y="92386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 err="1">
                <a:solidFill>
                  <a:srgbClr val="000000"/>
                </a:solidFill>
                <a:latin typeface="Arial"/>
                <a:cs typeface="Arial"/>
              </a:rPr>
              <a:t>CarMoving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7" name="Описание"/>
          <p:cNvSpPr txBox="1"/>
          <p:nvPr/>
        </p:nvSpPr>
        <p:spPr>
          <a:xfrm>
            <a:off x="125868" y="1259307"/>
            <a:ext cx="11340449" cy="602223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algn="l"/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Организационный анализ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Структура компании</a:t>
            </a:r>
            <a:endParaRPr lang="ru-RU" b="0" i="0" dirty="0">
              <a:solidFill>
                <a:srgbClr val="141718"/>
              </a:solidFill>
              <a:effectLst/>
              <a:latin typeface="__Karla_78bc08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141718"/>
                </a:solidFill>
                <a:effectLst/>
                <a:latin typeface="__Karla_78bc08"/>
              </a:rPr>
              <a:t>Определение ключевых ролей и ответственности в команде.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Процессы и процедуры</a:t>
            </a:r>
            <a:endParaRPr lang="ru-RU" b="0" i="0" dirty="0">
              <a:solidFill>
                <a:srgbClr val="141718"/>
              </a:solidFill>
              <a:effectLst/>
              <a:latin typeface="__Karla_78bc08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141718"/>
                </a:solidFill>
                <a:effectLst/>
                <a:latin typeface="__Karla_78bc08"/>
              </a:rPr>
              <a:t>Разработка стандартных операционных процедур (СОП) для перевозки автомобилей.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Технологическая инфраструктура</a:t>
            </a:r>
            <a:endParaRPr lang="ru-RU" b="0" i="0" dirty="0">
              <a:solidFill>
                <a:srgbClr val="141718"/>
              </a:solidFill>
              <a:effectLst/>
              <a:latin typeface="__Karla_78bc08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141718"/>
                </a:solidFill>
                <a:effectLst/>
                <a:latin typeface="__Karla_78bc08"/>
              </a:rPr>
              <a:t>Оценка используемых технологий и платформ для управления процессами.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Финансовая устойчивость</a:t>
            </a:r>
            <a:endParaRPr lang="ru-RU" b="0" i="0" dirty="0">
              <a:solidFill>
                <a:srgbClr val="141718"/>
              </a:solidFill>
              <a:effectLst/>
              <a:latin typeface="__Karla_78bc08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141718"/>
                </a:solidFill>
                <a:effectLst/>
                <a:latin typeface="__Karla_78bc08"/>
              </a:rPr>
              <a:t>Оценка </a:t>
            </a:r>
            <a:r>
              <a:rPr lang="ru-RU" b="0" i="0" dirty="0">
                <a:solidFill>
                  <a:srgbClr val="1417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финансового</a:t>
            </a:r>
            <a:r>
              <a:rPr lang="ru-RU" b="0" i="0" dirty="0">
                <a:solidFill>
                  <a:srgbClr val="141718"/>
                </a:solidFill>
                <a:effectLst/>
                <a:latin typeface="__Karla_78bc08"/>
              </a:rPr>
              <a:t> положения и возможностей для роста.</a:t>
            </a:r>
          </a:p>
          <a:p>
            <a:pPr algn="l"/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3. Социальный анализ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Влияние на общество</a:t>
            </a:r>
            <a:endParaRPr lang="ru-RU" b="0" i="0" dirty="0">
              <a:solidFill>
                <a:srgbClr val="141718"/>
              </a:solidFill>
              <a:effectLst/>
              <a:latin typeface="__Karla_78bc08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141718"/>
                </a:solidFill>
                <a:effectLst/>
                <a:latin typeface="__Karla_78bc08"/>
              </a:rPr>
              <a:t>Оценка потребностей и ожиданий целевой аудитории.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141718"/>
                </a:solidFill>
                <a:effectLst/>
                <a:latin typeface="__Karla_78bc08"/>
              </a:rPr>
              <a:t>Анализ общественного мнения о перевозке автомобилей.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Создание рабочих мест</a:t>
            </a:r>
            <a:endParaRPr lang="ru-RU" b="0" i="0" dirty="0">
              <a:solidFill>
                <a:srgbClr val="141718"/>
              </a:solidFill>
              <a:effectLst/>
              <a:latin typeface="__Karla_78bc08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141718"/>
                </a:solidFill>
                <a:effectLst/>
                <a:latin typeface="__Karla_78bc08"/>
              </a:rPr>
              <a:t>Оценка количества созданных рабочих мест в процессе реализации проекта.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Общественные инициативы</a:t>
            </a:r>
            <a:endParaRPr lang="ru-RU" b="0" i="0" dirty="0">
              <a:solidFill>
                <a:srgbClr val="141718"/>
              </a:solidFill>
              <a:effectLst/>
              <a:latin typeface="__Karla_78bc08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141718"/>
                </a:solidFill>
                <a:effectLst/>
                <a:latin typeface="__Karla_78bc08"/>
              </a:rPr>
              <a:t>Возможности для участия в корпоративной социальной ответственности (КСО).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Обратная связь от клиентов</a:t>
            </a:r>
            <a:endParaRPr lang="ru-RU" b="0" i="0" dirty="0">
              <a:solidFill>
                <a:srgbClr val="141718"/>
              </a:solidFill>
              <a:effectLst/>
              <a:latin typeface="__Karla_78bc08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141718"/>
                </a:solidFill>
                <a:effectLst/>
                <a:latin typeface="__Karla_78bc08"/>
              </a:rPr>
              <a:t>Сбор отзывов и предложений для улучшения сервиса.</a:t>
            </a:r>
          </a:p>
          <a:p>
            <a:pPr algn="l"/>
            <a:endParaRPr lang="ru-RU" b="0" i="0" dirty="0">
              <a:solidFill>
                <a:srgbClr val="141718"/>
              </a:solidFill>
              <a:effectLst/>
              <a:latin typeface="__Karla_78bc08"/>
            </a:endParaRPr>
          </a:p>
          <a:p>
            <a:pPr marL="12700"/>
            <a:endParaRPr lang="ru-RU" sz="1600" dirty="0">
              <a:latin typeface="Gilroy-ExtraBold" panose="020B0604020202020204" charset="-52"/>
              <a:cs typeface="Microsoft Sans Serif"/>
            </a:endParaRPr>
          </a:p>
          <a:p>
            <a:pPr marL="12700" marR="938530"/>
            <a:endParaRPr sz="1486" dirty="0">
              <a:latin typeface="Microsoft Sans Serif"/>
              <a:cs typeface="Microsoft Sans Serif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97214" y="324174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xmlns="" id="{A874F8A1-40D3-478D-9F7F-D69F92B72E79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B7B0BB14-D62C-46F8-9E4F-0192BFC4B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7264" y="2202145"/>
            <a:ext cx="752853" cy="75285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6EA54444-EF8E-4155-9835-595B19E040E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40461" y="2193253"/>
            <a:ext cx="802393" cy="802393"/>
          </a:xfrm>
          <a:prstGeom prst="rect">
            <a:avLst/>
          </a:prstGeom>
          <a:noFill/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xmlns="" id="{5ABB4078-959E-4CC6-958B-9E9244997E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xmlns="" id="{06D008A6-7833-4297-AB57-7FD3FB245B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6917" y="422298"/>
            <a:ext cx="884766" cy="884766"/>
          </a:xfrm>
          <a:prstGeom prst="rect">
            <a:avLst/>
          </a:prstGeom>
        </p:spPr>
      </p:pic>
      <p:pic>
        <p:nvPicPr>
          <p:cNvPr id="50" name="Рисунок 49" hidden="1">
            <a:extLst>
              <a:ext uri="{FF2B5EF4-FFF2-40B4-BE49-F238E27FC236}">
                <a16:creationId xmlns:a16="http://schemas.microsoft.com/office/drawing/2014/main" xmlns="" id="{22A0AB6A-D5A8-4D7E-BB95-4B703110315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2294" y="2124974"/>
            <a:ext cx="956961" cy="956961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9A6DB207-4C67-40A9-851A-AE045F77CCC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52" name="Рисунок 51" hidden="1">
            <a:extLst>
              <a:ext uri="{FF2B5EF4-FFF2-40B4-BE49-F238E27FC236}">
                <a16:creationId xmlns:a16="http://schemas.microsoft.com/office/drawing/2014/main" xmlns="" id="{127A38EA-FB38-45D1-B915-5ED72604DF6A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2476" y="3838368"/>
            <a:ext cx="933759" cy="933759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xmlns="" id="{6505B32F-9AAA-49B8-8618-ABB802D5539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 xmlns="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54035" y="3913274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59252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2A26596C-3F3C-4394-8AF7-F3F79514F95B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26" name="object 6">
              <a:extLst>
                <a:ext uri="{FF2B5EF4-FFF2-40B4-BE49-F238E27FC236}">
                  <a16:creationId xmlns:a16="http://schemas.microsoft.com/office/drawing/2014/main" xmlns="" id="{1E9BD7B3-95ED-47CB-8F58-693355982FD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3" name="object 17">
              <a:extLst>
                <a:ext uri="{FF2B5EF4-FFF2-40B4-BE49-F238E27FC236}">
                  <a16:creationId xmlns:a16="http://schemas.microsoft.com/office/drawing/2014/main" xmlns="" id="{D8255D00-2A6A-49DF-85EE-188F075D54B4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4" name="object 15">
              <a:extLst>
                <a:ext uri="{FF2B5EF4-FFF2-40B4-BE49-F238E27FC236}">
                  <a16:creationId xmlns:a16="http://schemas.microsoft.com/office/drawing/2014/main" xmlns="" id="{8EFBB284-CAC8-4A10-B6F3-F5C93B656E54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xmlns="" id="{9563E7A6-2474-4F7E-83B0-F51B227C7EEA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5" name="object 4">
              <a:extLst>
                <a:ext uri="{FF2B5EF4-FFF2-40B4-BE49-F238E27FC236}">
                  <a16:creationId xmlns:a16="http://schemas.microsoft.com/office/drawing/2014/main" xmlns="" id="{0ED8A119-377D-4496-A8DA-7089889913F9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6" name="object 5">
              <a:extLst>
                <a:ext uri="{FF2B5EF4-FFF2-40B4-BE49-F238E27FC236}">
                  <a16:creationId xmlns:a16="http://schemas.microsoft.com/office/drawing/2014/main" xmlns="" id="{B93F8DDD-21C4-4FEB-A2DE-6B8A4CD25837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7" name="object 7">
              <a:extLst>
                <a:ext uri="{FF2B5EF4-FFF2-40B4-BE49-F238E27FC236}">
                  <a16:creationId xmlns:a16="http://schemas.microsoft.com/office/drawing/2014/main" xmlns="" id="{5B1A13FB-3F47-4941-B782-2331131C619F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8" name="object 8">
              <a:extLst>
                <a:ext uri="{FF2B5EF4-FFF2-40B4-BE49-F238E27FC236}">
                  <a16:creationId xmlns:a16="http://schemas.microsoft.com/office/drawing/2014/main" xmlns="" id="{3C5224F1-5AB8-4F7E-93DE-96E52E586076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9" name="object 10">
              <a:extLst>
                <a:ext uri="{FF2B5EF4-FFF2-40B4-BE49-F238E27FC236}">
                  <a16:creationId xmlns:a16="http://schemas.microsoft.com/office/drawing/2014/main" xmlns="" id="{C09A962B-2EE5-4210-A782-6276E906316B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0" name="object 11">
              <a:extLst>
                <a:ext uri="{FF2B5EF4-FFF2-40B4-BE49-F238E27FC236}">
                  <a16:creationId xmlns:a16="http://schemas.microsoft.com/office/drawing/2014/main" xmlns="" id="{A9013B3C-BBDD-4113-A523-2A1E20BCA13B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1" name="object 12">
              <a:extLst>
                <a:ext uri="{FF2B5EF4-FFF2-40B4-BE49-F238E27FC236}">
                  <a16:creationId xmlns:a16="http://schemas.microsoft.com/office/drawing/2014/main" xmlns="" id="{BD2147F8-68C4-4EA7-BFDB-5B50D6D382C6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2" name="object 14">
              <a:extLst>
                <a:ext uri="{FF2B5EF4-FFF2-40B4-BE49-F238E27FC236}">
                  <a16:creationId xmlns:a16="http://schemas.microsoft.com/office/drawing/2014/main" xmlns="" id="{44687D47-9AAB-459D-BB77-F072413175A2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3" name="object 4">
              <a:extLst>
                <a:ext uri="{FF2B5EF4-FFF2-40B4-BE49-F238E27FC236}">
                  <a16:creationId xmlns:a16="http://schemas.microsoft.com/office/drawing/2014/main" xmlns="" id="{EDE592F4-9302-4CEE-A1F0-515A6CC8E9B8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4" name="object 4">
              <a:extLst>
                <a:ext uri="{FF2B5EF4-FFF2-40B4-BE49-F238E27FC236}">
                  <a16:creationId xmlns:a16="http://schemas.microsoft.com/office/drawing/2014/main" xmlns="" id="{CF18E655-3999-479C-95EC-DA9C1696D32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A23857D7-7F51-4EA6-BADD-C73ECB306568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43" name="object 16">
              <a:extLst>
                <a:ext uri="{FF2B5EF4-FFF2-40B4-BE49-F238E27FC236}">
                  <a16:creationId xmlns:a16="http://schemas.microsoft.com/office/drawing/2014/main" xmlns="" id="{79B99E04-C1E9-4128-AABA-4A580B232DA2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4" name="object 4">
              <a:extLst>
                <a:ext uri="{FF2B5EF4-FFF2-40B4-BE49-F238E27FC236}">
                  <a16:creationId xmlns:a16="http://schemas.microsoft.com/office/drawing/2014/main" xmlns="" id="{8F9F3F27-62E5-43E9-8DEB-205346E9DF9F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5" name="object 5">
              <a:extLst>
                <a:ext uri="{FF2B5EF4-FFF2-40B4-BE49-F238E27FC236}">
                  <a16:creationId xmlns:a16="http://schemas.microsoft.com/office/drawing/2014/main" xmlns="" id="{25D7C806-DD5F-490A-812D-640A22B3396C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8" name="object 12">
              <a:extLst>
                <a:ext uri="{FF2B5EF4-FFF2-40B4-BE49-F238E27FC236}">
                  <a16:creationId xmlns:a16="http://schemas.microsoft.com/office/drawing/2014/main" xmlns="" id="{F0A1F968-F3B1-47CB-A836-3B9CBFDEA247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1" name="object 15">
              <a:extLst>
                <a:ext uri="{FF2B5EF4-FFF2-40B4-BE49-F238E27FC236}">
                  <a16:creationId xmlns:a16="http://schemas.microsoft.com/office/drawing/2014/main" xmlns="" id="{B81399BF-3C8A-4029-AB32-A4534B25A431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0" name="object 14">
              <a:extLst>
                <a:ext uri="{FF2B5EF4-FFF2-40B4-BE49-F238E27FC236}">
                  <a16:creationId xmlns:a16="http://schemas.microsoft.com/office/drawing/2014/main" xmlns="" id="{545B00B2-B027-4FD0-8FCC-CCDEC9A99199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2" name="object 16">
              <a:extLst>
                <a:ext uri="{FF2B5EF4-FFF2-40B4-BE49-F238E27FC236}">
                  <a16:creationId xmlns:a16="http://schemas.microsoft.com/office/drawing/2014/main" xmlns="" id="{5D141953-15E4-4D17-9476-E1957DE4C307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3" name="object 3">
              <a:extLst>
                <a:ext uri="{FF2B5EF4-FFF2-40B4-BE49-F238E27FC236}">
                  <a16:creationId xmlns:a16="http://schemas.microsoft.com/office/drawing/2014/main" xmlns="" id="{0FC4D791-44C5-44D8-A71D-95DD9A17026C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42" name="object 4">
              <a:extLst>
                <a:ext uri="{FF2B5EF4-FFF2-40B4-BE49-F238E27FC236}">
                  <a16:creationId xmlns:a16="http://schemas.microsoft.com/office/drawing/2014/main" xmlns="" id="{0B979B0A-31D7-42DC-90BA-4BAAA31C2464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241371" y="752070"/>
            <a:ext cx="8163912" cy="995384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2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СТРУКТУРНАЯ ДЕКОМПОЗИЦИЯ РАБОТ ПО ПРОЕКТУ</a:t>
            </a:r>
            <a:endParaRPr sz="32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 err="1">
                <a:solidFill>
                  <a:srgbClr val="000000"/>
                </a:solidFill>
                <a:latin typeface="Arial"/>
                <a:cs typeface="Arial"/>
              </a:rPr>
              <a:t>CarMoving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97214" y="324174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xmlns="" id="{A874F8A1-40D3-478D-9F7F-D69F92B72E79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B7B0BB14-D62C-46F8-9E4F-0192BFC4B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7264" y="2202145"/>
            <a:ext cx="752853" cy="75285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6EA54444-EF8E-4155-9835-595B19E040E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40461" y="2193253"/>
            <a:ext cx="802393" cy="802393"/>
          </a:xfrm>
          <a:prstGeom prst="rect">
            <a:avLst/>
          </a:prstGeom>
          <a:noFill/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xmlns="" id="{5ABB4078-959E-4CC6-958B-9E9244997E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xmlns="" id="{06D008A6-7833-4297-AB57-7FD3FB245B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6917" y="422298"/>
            <a:ext cx="884766" cy="884766"/>
          </a:xfrm>
          <a:prstGeom prst="rect">
            <a:avLst/>
          </a:prstGeom>
        </p:spPr>
      </p:pic>
      <p:pic>
        <p:nvPicPr>
          <p:cNvPr id="50" name="Рисунок 49" hidden="1">
            <a:extLst>
              <a:ext uri="{FF2B5EF4-FFF2-40B4-BE49-F238E27FC236}">
                <a16:creationId xmlns:a16="http://schemas.microsoft.com/office/drawing/2014/main" xmlns="" id="{22A0AB6A-D5A8-4D7E-BB95-4B703110315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2294" y="2124974"/>
            <a:ext cx="956961" cy="956961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9A6DB207-4C67-40A9-851A-AE045F77CCC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52" name="Рисунок 51" hidden="1">
            <a:extLst>
              <a:ext uri="{FF2B5EF4-FFF2-40B4-BE49-F238E27FC236}">
                <a16:creationId xmlns:a16="http://schemas.microsoft.com/office/drawing/2014/main" xmlns="" id="{127A38EA-FB38-45D1-B915-5ED72604DF6A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2476" y="3838368"/>
            <a:ext cx="933759" cy="933759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xmlns="" id="{6505B32F-9AAA-49B8-8618-ABB802D5539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 xmlns="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54035" y="3913274"/>
            <a:ext cx="812097" cy="81209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0" y="1646773"/>
            <a:ext cx="7804150" cy="339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Прямоугольник 43"/>
          <p:cNvSpPr/>
          <p:nvPr/>
        </p:nvSpPr>
        <p:spPr>
          <a:xfrm>
            <a:off x="0" y="5068389"/>
            <a:ext cx="755381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Н</a:t>
            </a:r>
            <a:r>
              <a:rPr lang="ru-RU" sz="1400" dirty="0" smtClean="0"/>
              <a:t>абор </a:t>
            </a:r>
            <a:r>
              <a:rPr lang="ru-RU" sz="1400" dirty="0" smtClean="0"/>
              <a:t>и обучение водителей, операторов поддержки клиентов</a:t>
            </a:r>
          </a:p>
          <a:p>
            <a:r>
              <a:rPr lang="ru-RU" sz="1400" dirty="0" smtClean="0"/>
              <a:t>С</a:t>
            </a:r>
            <a:r>
              <a:rPr lang="ru-RU" sz="1400" dirty="0" smtClean="0"/>
              <a:t>оздание </a:t>
            </a:r>
            <a:r>
              <a:rPr lang="ru-RU" sz="1400" dirty="0" smtClean="0"/>
              <a:t>системы управления качеством</a:t>
            </a:r>
          </a:p>
          <a:p>
            <a:r>
              <a:rPr lang="ru-RU" sz="1400" dirty="0" smtClean="0"/>
              <a:t>У</a:t>
            </a:r>
            <a:r>
              <a:rPr lang="ru-RU" sz="1400" dirty="0" smtClean="0"/>
              <a:t>становление </a:t>
            </a:r>
            <a:r>
              <a:rPr lang="ru-RU" sz="1400" dirty="0" smtClean="0"/>
              <a:t>стандартов качества</a:t>
            </a:r>
          </a:p>
          <a:p>
            <a:r>
              <a:rPr lang="ru-RU" sz="1400" dirty="0" smtClean="0"/>
              <a:t>З</a:t>
            </a:r>
            <a:r>
              <a:rPr lang="ru-RU" sz="1400" dirty="0" smtClean="0"/>
              <a:t>апуск </a:t>
            </a:r>
            <a:r>
              <a:rPr lang="ru-RU" sz="1400" dirty="0" smtClean="0"/>
              <a:t>рекламных кампаний и создание </a:t>
            </a:r>
            <a:r>
              <a:rPr lang="ru-RU" sz="1400" dirty="0" err="1" smtClean="0"/>
              <a:t>контента</a:t>
            </a:r>
            <a:r>
              <a:rPr lang="ru-RU" sz="1400" dirty="0" smtClean="0"/>
              <a:t> для </a:t>
            </a:r>
            <a:r>
              <a:rPr lang="ru-RU" sz="1400" dirty="0" err="1" smtClean="0"/>
              <a:t>соц</a:t>
            </a:r>
            <a:r>
              <a:rPr lang="ru-RU" sz="1400" dirty="0" smtClean="0"/>
              <a:t> сетей</a:t>
            </a:r>
          </a:p>
          <a:p>
            <a:r>
              <a:rPr lang="ru-RU" sz="1400" dirty="0" smtClean="0"/>
              <a:t>К</a:t>
            </a:r>
            <a:r>
              <a:rPr lang="ru-RU" sz="1400" dirty="0" smtClean="0"/>
              <a:t>онтроль </a:t>
            </a:r>
            <a:r>
              <a:rPr lang="ru-RU" sz="1400" dirty="0" smtClean="0"/>
              <a:t>финансовых потов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4170697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xmlns="" id="{DE6C9674-0CAB-47A4-8535-1043FE6785B5}"/>
              </a:ext>
            </a:extLst>
          </p:cNvPr>
          <p:cNvGrpSpPr/>
          <p:nvPr/>
        </p:nvGrpSpPr>
        <p:grpSpPr>
          <a:xfrm>
            <a:off x="8540207" y="-1354"/>
            <a:ext cx="3660849" cy="5143095"/>
            <a:chOff x="8540207" y="-1354"/>
            <a:chExt cx="3660849" cy="5143095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xmlns="" id="{F8EDC4C9-450C-4941-9CAF-6CEDD9B8A3EC}"/>
                </a:ext>
              </a:extLst>
            </p:cNvPr>
            <p:cNvSpPr/>
            <p:nvPr/>
          </p:nvSpPr>
          <p:spPr>
            <a:xfrm>
              <a:off x="9763192" y="342523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xmlns="" id="{47561FE7-450C-4011-964E-6F10F214B7C9}"/>
                </a:ext>
              </a:extLst>
            </p:cNvPr>
            <p:cNvSpPr/>
            <p:nvPr/>
          </p:nvSpPr>
          <p:spPr>
            <a:xfrm>
              <a:off x="8540207" y="3425234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xmlns="" id="{60895F61-F169-4934-B609-0BEE443C12BA}"/>
                </a:ext>
              </a:extLst>
            </p:cNvPr>
            <p:cNvSpPr/>
            <p:nvPr/>
          </p:nvSpPr>
          <p:spPr>
            <a:xfrm>
              <a:off x="10981540" y="3425234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xmlns="" id="{11A57793-0B6A-4B9A-A778-6A5A99C5B62F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xmlns="" id="{7F341433-BAFA-496A-A591-3D6C18662793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xmlns="" id="{0F68DC1D-E2A3-4D30-BF07-2C632AD4C496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xmlns="" id="{18CB1489-A772-4282-836F-32A3F60274DC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xmlns="" id="{BF8936CB-EF82-4AD7-8073-1D30833F700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xmlns="" id="{38E11785-6AB0-4C0E-8E81-5C19451FCAEF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xmlns="" id="{6A0F19FD-BAC3-42FD-90DB-9DFEE551909F}"/>
              </a:ext>
            </a:extLst>
          </p:cNvPr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xmlns="" id="{0BDD3C02-C0BD-45C6-BF88-F07BF51B70C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xmlns="" id="{8A018343-2837-47B7-A0AB-C57949E77D8E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xmlns="" id="{21770921-118B-479D-91C4-4FFDAAF5211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xmlns="" id="{E66C04C1-1F5D-4CB6-94FD-D32732371747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xmlns="" id="{C294AA2B-538A-4A92-BB4B-46B2B4A12BFE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xmlns="" id="{6DEFEEBF-6E91-443C-888B-FA2DE097EA03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xmlns="" id="{6608BABB-14A5-41D5-83BF-4A8B47119BB1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xmlns="" id="{3C5112D1-329A-4B6E-B3CC-54EBBFACD5A4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xmlns="" id="{A0037505-F7F2-49A2-92B2-6170D3DB1CF5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xmlns="" id="{D108A73F-3CE4-4241-87E0-6E165F7F97B3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xmlns="" id="{54EF101C-7C74-4C12-8872-B8F5B1505BC0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xmlns="" id="{630731D2-9FFA-4D2D-884C-3CC01AD2F428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xmlns="" id="{75555F9B-1E5B-4CEC-9FEF-8969CDBB1993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xmlns="" id="{1D350897-3A52-42C8-8C7A-B9CA2E6BF75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01A7D44-4F1F-EED3-F9CA-5FEB19A3A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9899" y="1717978"/>
            <a:ext cx="2441157" cy="3424737"/>
          </a:xfrm>
          <a:prstGeom prst="rect">
            <a:avLst/>
          </a:prstGeom>
        </p:spPr>
      </p:pic>
      <p:pic>
        <p:nvPicPr>
          <p:cNvPr id="35" name="Лого ГУУ">
            <a:extLst>
              <a:ext uri="{FF2B5EF4-FFF2-40B4-BE49-F238E27FC236}">
                <a16:creationId xmlns:a16="http://schemas.microsoft.com/office/drawing/2014/main" xmlns="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Описание"/>
          <p:cNvSpPr txBox="1"/>
          <p:nvPr/>
        </p:nvSpPr>
        <p:spPr>
          <a:xfrm>
            <a:off x="1210068" y="2372112"/>
            <a:ext cx="6485425" cy="2821363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r>
              <a:rPr lang="ru-RU" sz="2400" b="1" u="sng" dirty="0">
                <a:latin typeface="Gilroy-ExtraBold" panose="020B0604020202020204" charset="-52"/>
                <a:ea typeface="Raleway"/>
                <a:cs typeface="Raleway"/>
                <a:sym typeface="Raleway"/>
              </a:rPr>
              <a:t>Мишустина Елизавета Сергеевна (89524322492)-организатор</a:t>
            </a:r>
          </a:p>
          <a:p>
            <a:r>
              <a:rPr lang="ru-RU" sz="2400" b="1" u="sng" dirty="0">
                <a:latin typeface="Gilroy-ExtraBold" panose="020B0604020202020204" charset="-52"/>
                <a:ea typeface="Raleway"/>
                <a:cs typeface="Raleway"/>
                <a:sym typeface="Raleway"/>
              </a:rPr>
              <a:t>Володина Мария </a:t>
            </a:r>
            <a:r>
              <a:rPr lang="ru-RU" sz="2400" b="1" u="sng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Максимовна</a:t>
            </a:r>
            <a:r>
              <a:rPr lang="ru-RU" sz="2400" b="1" u="sng" dirty="0">
                <a:latin typeface="Gilroy-ExtraBold" panose="020B0604020202020204" charset="-52"/>
                <a:ea typeface="Raleway"/>
                <a:cs typeface="Raleway"/>
                <a:sym typeface="Raleway"/>
              </a:rPr>
              <a:t>(89362307755)-ответственная за </a:t>
            </a:r>
            <a:r>
              <a:rPr lang="en-US" sz="2400" b="1" u="sng" dirty="0">
                <a:latin typeface="Gilroy-ExtraBold" panose="020B0604020202020204" charset="-52"/>
                <a:ea typeface="Raleway"/>
                <a:cs typeface="Raleway"/>
                <a:sym typeface="Raleway"/>
              </a:rPr>
              <a:t>IT</a:t>
            </a:r>
            <a:r>
              <a:rPr lang="ru-RU" sz="2400" b="1" u="sng" dirty="0">
                <a:latin typeface="Gilroy-ExtraBold" panose="020B0604020202020204" charset="-52"/>
                <a:ea typeface="Raleway"/>
                <a:cs typeface="Raleway"/>
                <a:sym typeface="Raleway"/>
              </a:rPr>
              <a:t> часть </a:t>
            </a:r>
          </a:p>
          <a:p>
            <a:r>
              <a:rPr lang="ru-RU" sz="2400" b="1" u="sng" dirty="0">
                <a:latin typeface="Gilroy-ExtraBold" panose="020B0604020202020204" charset="-52"/>
                <a:ea typeface="Raleway"/>
                <a:cs typeface="Raleway"/>
                <a:sym typeface="Raleway"/>
              </a:rPr>
              <a:t>Маркелова Яна Александровна(89167700313)-главный маркетолог</a:t>
            </a:r>
          </a:p>
          <a:p>
            <a:pPr marL="12700" marR="938530"/>
            <a:endParaRPr sz="1486" dirty="0">
              <a:latin typeface="Microsoft Sans Serif"/>
              <a:cs typeface="Microsoft Sans Serif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308543" y="990479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КОМАНДА СТАРТАПА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US" sz="1789" dirty="0" err="1">
                <a:solidFill>
                  <a:srgbClr val="000000"/>
                </a:solidFill>
                <a:latin typeface="Arial"/>
                <a:cs typeface="Arial"/>
              </a:rPr>
              <a:t>CarMoving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36" name="Тема">
            <a:extLst>
              <a:ext uri="{FF2B5EF4-FFF2-40B4-BE49-F238E27FC236}">
                <a16:creationId xmlns:a16="http://schemas.microsoft.com/office/drawing/2014/main" xmlns="" id="{50156583-B2EF-4C9F-A4F3-EB5BF563DB05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 hidden="1">
            <a:extLst>
              <a:ext uri="{FF2B5EF4-FFF2-40B4-BE49-F238E27FC236}">
                <a16:creationId xmlns:a16="http://schemas.microsoft.com/office/drawing/2014/main" xmlns="" id="{71FC1F68-ADCC-4E88-B0C2-71686C65A9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D3FA6C7D-DC99-4529-92F4-2411C3B5C11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xmlns="" id="{D025025A-CC75-491D-AA0D-8C9D1ABF5A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xmlns="" id="{990E1124-B4FC-4AF2-A943-2B39AD668D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xmlns="" id="{716D2507-0667-4E7B-BF6A-A91C2052DE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xmlns="" id="{ABE85D63-24B3-4F69-BCAC-A00B7DE73EB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xmlns="" id="{F6D2BDA3-6680-4828-95E7-96DC8AE19D75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xmlns="" id="{6502303D-7E9D-4180-A8CB-B1D0A298806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 xmlns="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6300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xmlns="" id="{DE6C9674-0CAB-47A4-8535-1043FE6785B5}"/>
              </a:ext>
            </a:extLst>
          </p:cNvPr>
          <p:cNvGrpSpPr/>
          <p:nvPr/>
        </p:nvGrpSpPr>
        <p:grpSpPr>
          <a:xfrm>
            <a:off x="8540207" y="-1354"/>
            <a:ext cx="3660849" cy="5143095"/>
            <a:chOff x="8540207" y="-1354"/>
            <a:chExt cx="3660849" cy="5143095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xmlns="" id="{F8EDC4C9-450C-4941-9CAF-6CEDD9B8A3EC}"/>
                </a:ext>
              </a:extLst>
            </p:cNvPr>
            <p:cNvSpPr/>
            <p:nvPr/>
          </p:nvSpPr>
          <p:spPr>
            <a:xfrm>
              <a:off x="9763192" y="342523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xmlns="" id="{47561FE7-450C-4011-964E-6F10F214B7C9}"/>
                </a:ext>
              </a:extLst>
            </p:cNvPr>
            <p:cNvSpPr/>
            <p:nvPr/>
          </p:nvSpPr>
          <p:spPr>
            <a:xfrm>
              <a:off x="8540207" y="3425234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xmlns="" id="{60895F61-F169-4934-B609-0BEE443C12BA}"/>
                </a:ext>
              </a:extLst>
            </p:cNvPr>
            <p:cNvSpPr/>
            <p:nvPr/>
          </p:nvSpPr>
          <p:spPr>
            <a:xfrm>
              <a:off x="10981540" y="3425234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xmlns="" id="{11A57793-0B6A-4B9A-A778-6A5A99C5B62F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xmlns="" id="{7F341433-BAFA-496A-A591-3D6C18662793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xmlns="" id="{0F68DC1D-E2A3-4D30-BF07-2C632AD4C496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xmlns="" id="{18CB1489-A772-4282-836F-32A3F60274DC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xmlns="" id="{BF8936CB-EF82-4AD7-8073-1D30833F700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xmlns="" id="{38E11785-6AB0-4C0E-8E81-5C19451FCAEF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xmlns="" id="{6A0F19FD-BAC3-42FD-90DB-9DFEE551909F}"/>
              </a:ext>
            </a:extLst>
          </p:cNvPr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xmlns="" id="{0BDD3C02-C0BD-45C6-BF88-F07BF51B70C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xmlns="" id="{8A018343-2837-47B7-A0AB-C57949E77D8E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xmlns="" id="{21770921-118B-479D-91C4-4FFDAAF5211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xmlns="" id="{E66C04C1-1F5D-4CB6-94FD-D32732371747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xmlns="" id="{C294AA2B-538A-4A92-BB4B-46B2B4A12BFE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xmlns="" id="{6DEFEEBF-6E91-443C-888B-FA2DE097EA03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xmlns="" id="{6608BABB-14A5-41D5-83BF-4A8B47119BB1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xmlns="" id="{3C5112D1-329A-4B6E-B3CC-54EBBFACD5A4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xmlns="" id="{A0037505-F7F2-49A2-92B2-6170D3DB1CF5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xmlns="" id="{D108A73F-3CE4-4241-87E0-6E165F7F97B3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xmlns="" id="{54EF101C-7C74-4C12-8872-B8F5B1505BC0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xmlns="" id="{630731D2-9FFA-4D2D-884C-3CC01AD2F428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xmlns="" id="{75555F9B-1E5B-4CEC-9FEF-8969CDBB1993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xmlns="" id="{1D350897-3A52-42C8-8C7A-B9CA2E6BF75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01A7D44-4F1F-EED3-F9CA-5FEB19A3A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9899" y="1717978"/>
            <a:ext cx="2441157" cy="3424737"/>
          </a:xfrm>
          <a:prstGeom prst="rect">
            <a:avLst/>
          </a:prstGeom>
        </p:spPr>
      </p:pic>
      <p:pic>
        <p:nvPicPr>
          <p:cNvPr id="35" name="Лого ГУУ">
            <a:extLst>
              <a:ext uri="{FF2B5EF4-FFF2-40B4-BE49-F238E27FC236}">
                <a16:creationId xmlns:a16="http://schemas.microsoft.com/office/drawing/2014/main" xmlns="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Описание"/>
          <p:cNvSpPr txBox="1"/>
          <p:nvPr/>
        </p:nvSpPr>
        <p:spPr>
          <a:xfrm>
            <a:off x="695325" y="1728097"/>
            <a:ext cx="6485425" cy="728482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endParaRPr lang="ru-RU" sz="3200" b="1" u="sng" dirty="0">
              <a:solidFill>
                <a:srgbClr val="FF0000"/>
              </a:solidFill>
              <a:latin typeface="Gilroy-ExtraBold" panose="020B0604020202020204" charset="-52"/>
              <a:ea typeface="Raleway"/>
              <a:cs typeface="Raleway"/>
              <a:sym typeface="Raleway"/>
            </a:endParaRPr>
          </a:p>
          <a:p>
            <a:pPr marL="12700" marR="938530"/>
            <a:endParaRPr sz="1486" dirty="0">
              <a:latin typeface="Microsoft Sans Serif"/>
              <a:cs typeface="Microsoft Sans Serif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1703656" y="65629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МАТРИЦА ОТВЕТСТВЕННОСТИ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125403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AU" sz="1789" dirty="0" err="1" smtClean="0">
                <a:solidFill>
                  <a:srgbClr val="000000"/>
                </a:solidFill>
                <a:latin typeface="Arial"/>
                <a:cs typeface="Arial"/>
              </a:rPr>
              <a:t>CarMoving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36" name="Тема">
            <a:extLst>
              <a:ext uri="{FF2B5EF4-FFF2-40B4-BE49-F238E27FC236}">
                <a16:creationId xmlns:a16="http://schemas.microsoft.com/office/drawing/2014/main" xmlns="" id="{50156583-B2EF-4C9F-A4F3-EB5BF563DB05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 hidden="1">
            <a:extLst>
              <a:ext uri="{FF2B5EF4-FFF2-40B4-BE49-F238E27FC236}">
                <a16:creationId xmlns:a16="http://schemas.microsoft.com/office/drawing/2014/main" xmlns="" id="{71FC1F68-ADCC-4E88-B0C2-71686C65A9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D3FA6C7D-DC99-4529-92F4-2411C3B5C11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xmlns="" id="{D025025A-CC75-491D-AA0D-8C9D1ABF5A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xmlns="" id="{990E1124-B4FC-4AF2-A943-2B39AD668D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xmlns="" id="{716D2507-0667-4E7B-BF6A-A91C2052DE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xmlns="" id="{ABE85D63-24B3-4F69-BCAC-A00B7DE73EB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xmlns="" id="{F6D2BDA3-6680-4828-95E7-96DC8AE19D75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xmlns="" id="{6502303D-7E9D-4180-A8CB-B1D0A298806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 xmlns="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54" name="Рисунок 53" descr="2024-10-31_19-27-35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" y="731521"/>
            <a:ext cx="12178983" cy="612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14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xmlns="" id="{DE6C9674-0CAB-47A4-8535-1043FE6785B5}"/>
              </a:ext>
            </a:extLst>
          </p:cNvPr>
          <p:cNvGrpSpPr/>
          <p:nvPr/>
        </p:nvGrpSpPr>
        <p:grpSpPr>
          <a:xfrm>
            <a:off x="8540207" y="-1354"/>
            <a:ext cx="3660849" cy="5143095"/>
            <a:chOff x="8540207" y="-1354"/>
            <a:chExt cx="3660849" cy="5143095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xmlns="" id="{F8EDC4C9-450C-4941-9CAF-6CEDD9B8A3EC}"/>
                </a:ext>
              </a:extLst>
            </p:cNvPr>
            <p:cNvSpPr/>
            <p:nvPr/>
          </p:nvSpPr>
          <p:spPr>
            <a:xfrm>
              <a:off x="9763192" y="342523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xmlns="" id="{47561FE7-450C-4011-964E-6F10F214B7C9}"/>
                </a:ext>
              </a:extLst>
            </p:cNvPr>
            <p:cNvSpPr/>
            <p:nvPr/>
          </p:nvSpPr>
          <p:spPr>
            <a:xfrm>
              <a:off x="8540207" y="3425234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xmlns="" id="{60895F61-F169-4934-B609-0BEE443C12BA}"/>
                </a:ext>
              </a:extLst>
            </p:cNvPr>
            <p:cNvSpPr/>
            <p:nvPr/>
          </p:nvSpPr>
          <p:spPr>
            <a:xfrm>
              <a:off x="10981540" y="3425234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xmlns="" id="{11A57793-0B6A-4B9A-A778-6A5A99C5B62F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xmlns="" id="{7F341433-BAFA-496A-A591-3D6C18662793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xmlns="" id="{0F68DC1D-E2A3-4D30-BF07-2C632AD4C496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xmlns="" id="{18CB1489-A772-4282-836F-32A3F60274DC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xmlns="" id="{BF8936CB-EF82-4AD7-8073-1D30833F700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xmlns="" id="{38E11785-6AB0-4C0E-8E81-5C19451FCAEF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xmlns="" id="{6A0F19FD-BAC3-42FD-90DB-9DFEE551909F}"/>
              </a:ext>
            </a:extLst>
          </p:cNvPr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xmlns="" id="{0BDD3C02-C0BD-45C6-BF88-F07BF51B70C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xmlns="" id="{8A018343-2837-47B7-A0AB-C57949E77D8E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xmlns="" id="{21770921-118B-479D-91C4-4FFDAAF5211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xmlns="" id="{E66C04C1-1F5D-4CB6-94FD-D32732371747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xmlns="" id="{C294AA2B-538A-4A92-BB4B-46B2B4A12BFE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xmlns="" id="{6DEFEEBF-6E91-443C-888B-FA2DE097EA03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xmlns="" id="{6608BABB-14A5-41D5-83BF-4A8B47119BB1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xmlns="" id="{3C5112D1-329A-4B6E-B3CC-54EBBFACD5A4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xmlns="" id="{A0037505-F7F2-49A2-92B2-6170D3DB1CF5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xmlns="" id="{D108A73F-3CE4-4241-87E0-6E165F7F97B3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xmlns="" id="{54EF101C-7C74-4C12-8872-B8F5B1505BC0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xmlns="" id="{630731D2-9FFA-4D2D-884C-3CC01AD2F428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xmlns="" id="{75555F9B-1E5B-4CEC-9FEF-8969CDBB1993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xmlns="" id="{1D350897-3A52-42C8-8C7A-B9CA2E6BF75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01A7D44-4F1F-EED3-F9CA-5FEB19A3A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9899" y="1717978"/>
            <a:ext cx="2441157" cy="3424737"/>
          </a:xfrm>
          <a:prstGeom prst="rect">
            <a:avLst/>
          </a:prstGeom>
        </p:spPr>
      </p:pic>
      <p:pic>
        <p:nvPicPr>
          <p:cNvPr id="35" name="Лого ГУУ">
            <a:extLst>
              <a:ext uri="{FF2B5EF4-FFF2-40B4-BE49-F238E27FC236}">
                <a16:creationId xmlns:a16="http://schemas.microsoft.com/office/drawing/2014/main" xmlns="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Заголовок"/>
          <p:cNvSpPr txBox="1"/>
          <p:nvPr/>
        </p:nvSpPr>
        <p:spPr>
          <a:xfrm>
            <a:off x="3353649" y="56502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СМЕТА ПРОЕКТА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AU" sz="1789" dirty="0" err="1">
                <a:solidFill>
                  <a:srgbClr val="000000"/>
                </a:solidFill>
                <a:latin typeface="Arial"/>
                <a:cs typeface="Arial"/>
              </a:rPr>
              <a:t>CarMoving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36" name="Тема">
            <a:extLst>
              <a:ext uri="{FF2B5EF4-FFF2-40B4-BE49-F238E27FC236}">
                <a16:creationId xmlns:a16="http://schemas.microsoft.com/office/drawing/2014/main" xmlns="" id="{50156583-B2EF-4C9F-A4F3-EB5BF563DB05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 hidden="1">
            <a:extLst>
              <a:ext uri="{FF2B5EF4-FFF2-40B4-BE49-F238E27FC236}">
                <a16:creationId xmlns:a16="http://schemas.microsoft.com/office/drawing/2014/main" xmlns="" id="{71FC1F68-ADCC-4E88-B0C2-71686C65A9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D3FA6C7D-DC99-4529-92F4-2411C3B5C11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xmlns="" id="{D025025A-CC75-491D-AA0D-8C9D1ABF5A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xmlns="" id="{990E1124-B4FC-4AF2-A943-2B39AD668D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xmlns="" id="{716D2507-0667-4E7B-BF6A-A91C2052DE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xmlns="" id="{ABE85D63-24B3-4F69-BCAC-A00B7DE73EB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xmlns="" id="{F6D2BDA3-6680-4828-95E7-96DC8AE19D75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xmlns="" id="{6502303D-7E9D-4180-A8CB-B1D0A298806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 xmlns="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8ED8475-DEC9-C60E-E712-F4CCFA2F5C81}"/>
              </a:ext>
            </a:extLst>
          </p:cNvPr>
          <p:cNvSpPr txBox="1"/>
          <p:nvPr/>
        </p:nvSpPr>
        <p:spPr>
          <a:xfrm>
            <a:off x="127252" y="694011"/>
            <a:ext cx="9807858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. Заработная плата команды</a:t>
            </a:r>
          </a:p>
          <a:p>
            <a:r>
              <a:rPr lang="ru-RU" dirty="0"/>
              <a:t>Разработчики (</a:t>
            </a:r>
            <a:r>
              <a:rPr lang="ru-RU" dirty="0" err="1"/>
              <a:t>фронтенд</a:t>
            </a:r>
            <a:r>
              <a:rPr lang="ru-RU" dirty="0"/>
              <a:t> и бэкенд): 750000</a:t>
            </a:r>
          </a:p>
          <a:p>
            <a:r>
              <a:rPr lang="ru-RU" dirty="0"/>
              <a:t>UX/UI дизайнеры: 500000</a:t>
            </a:r>
          </a:p>
          <a:p>
            <a:r>
              <a:rPr lang="ru-RU" dirty="0"/>
              <a:t>QA-инженеры: 300000</a:t>
            </a:r>
          </a:p>
          <a:p>
            <a:r>
              <a:rPr lang="ru-RU" dirty="0"/>
              <a:t>Менеджер проекта: 250000</a:t>
            </a:r>
          </a:p>
          <a:p>
            <a:r>
              <a:rPr lang="ru-RU" dirty="0"/>
              <a:t>Итого (при условии работы в течение года): 1800000</a:t>
            </a:r>
          </a:p>
          <a:p>
            <a:r>
              <a:rPr lang="ru-RU" dirty="0"/>
              <a:t>2. Инфраструктура и технологии</a:t>
            </a:r>
          </a:p>
          <a:p>
            <a:r>
              <a:rPr lang="ru-RU" dirty="0"/>
              <a:t>Облачные серверы и хостинг: 15000 в год</a:t>
            </a:r>
          </a:p>
          <a:p>
            <a:r>
              <a:rPr lang="ru-RU" dirty="0"/>
              <a:t>Лицензии на программное обеспечение: 170000</a:t>
            </a:r>
          </a:p>
          <a:p>
            <a:r>
              <a:rPr lang="ru-RU" dirty="0"/>
              <a:t>Домен и SSL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сертификаты</a:t>
            </a:r>
            <a:r>
              <a:rPr lang="ru-RU" dirty="0"/>
              <a:t>: 10000в год</a:t>
            </a:r>
          </a:p>
          <a:p>
            <a:r>
              <a:rPr lang="ru-RU" dirty="0"/>
              <a:t>Инструменты для разработки и дизайна: 72000</a:t>
            </a:r>
          </a:p>
          <a:p>
            <a:r>
              <a:rPr lang="ru-RU" dirty="0"/>
              <a:t>Итого: 267000</a:t>
            </a:r>
          </a:p>
          <a:p>
            <a:r>
              <a:rPr lang="ru-RU" dirty="0"/>
              <a:t>3. Маркетинг и продвижение</a:t>
            </a:r>
          </a:p>
          <a:p>
            <a:r>
              <a:rPr lang="ru-RU" dirty="0"/>
              <a:t>Реклама (онлайн и оффлайн): 320000</a:t>
            </a:r>
          </a:p>
          <a:p>
            <a:r>
              <a:rPr lang="ru-RU" dirty="0"/>
              <a:t>Расходы на содержание сайта и контент-менеджмент: 150000</a:t>
            </a:r>
          </a:p>
          <a:p>
            <a:r>
              <a:rPr lang="ru-RU" dirty="0"/>
              <a:t>Итого: 470000</a:t>
            </a:r>
          </a:p>
          <a:p>
            <a:r>
              <a:rPr lang="ru-RU" dirty="0"/>
              <a:t>4. Непредвиденные расходы</a:t>
            </a:r>
          </a:p>
          <a:p>
            <a:r>
              <a:rPr lang="ru-RU" dirty="0"/>
              <a:t>Резервный фонд (10-15% от общего бюджета): 500000</a:t>
            </a:r>
          </a:p>
          <a:p>
            <a:r>
              <a:rPr lang="ru-RU" dirty="0"/>
              <a:t>Общая сумма</a:t>
            </a:r>
          </a:p>
          <a:p>
            <a:r>
              <a:rPr lang="ru-RU" dirty="0"/>
              <a:t>Минимум: примерно 3037000</a:t>
            </a:r>
          </a:p>
          <a:p>
            <a:r>
              <a:rPr lang="ru-RU" dirty="0"/>
              <a:t>Максимум: примерно 4000000</a:t>
            </a:r>
          </a:p>
        </p:txBody>
      </p:sp>
    </p:spTree>
    <p:extLst>
      <p:ext uri="{BB962C8B-B14F-4D97-AF65-F5344CB8AC3E}">
        <p14:creationId xmlns:p14="http://schemas.microsoft.com/office/powerpoint/2010/main" xmlns="" val="4168431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xmlns="" id="{DE6C9674-0CAB-47A4-8535-1043FE6785B5}"/>
              </a:ext>
            </a:extLst>
          </p:cNvPr>
          <p:cNvGrpSpPr/>
          <p:nvPr/>
        </p:nvGrpSpPr>
        <p:grpSpPr>
          <a:xfrm>
            <a:off x="8540207" y="-1354"/>
            <a:ext cx="3660849" cy="5143095"/>
            <a:chOff x="8540207" y="-1354"/>
            <a:chExt cx="3660849" cy="5143095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xmlns="" id="{F8EDC4C9-450C-4941-9CAF-6CEDD9B8A3EC}"/>
                </a:ext>
              </a:extLst>
            </p:cNvPr>
            <p:cNvSpPr/>
            <p:nvPr/>
          </p:nvSpPr>
          <p:spPr>
            <a:xfrm>
              <a:off x="9763192" y="342523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xmlns="" id="{47561FE7-450C-4011-964E-6F10F214B7C9}"/>
                </a:ext>
              </a:extLst>
            </p:cNvPr>
            <p:cNvSpPr/>
            <p:nvPr/>
          </p:nvSpPr>
          <p:spPr>
            <a:xfrm>
              <a:off x="8540207" y="3425234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xmlns="" id="{60895F61-F169-4934-B609-0BEE443C12BA}"/>
                </a:ext>
              </a:extLst>
            </p:cNvPr>
            <p:cNvSpPr/>
            <p:nvPr/>
          </p:nvSpPr>
          <p:spPr>
            <a:xfrm>
              <a:off x="10981540" y="3425234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xmlns="" id="{11A57793-0B6A-4B9A-A778-6A5A99C5B62F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xmlns="" id="{7F341433-BAFA-496A-A591-3D6C18662793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xmlns="" id="{0F68DC1D-E2A3-4D30-BF07-2C632AD4C496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xmlns="" id="{18CB1489-A772-4282-836F-32A3F60274DC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xmlns="" id="{BF8936CB-EF82-4AD7-8073-1D30833F700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xmlns="" id="{38E11785-6AB0-4C0E-8E81-5C19451FCAEF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xmlns="" id="{6A0F19FD-BAC3-42FD-90DB-9DFEE551909F}"/>
              </a:ext>
            </a:extLst>
          </p:cNvPr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xmlns="" id="{0BDD3C02-C0BD-45C6-BF88-F07BF51B70C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xmlns="" id="{8A018343-2837-47B7-A0AB-C57949E77D8E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xmlns="" id="{21770921-118B-479D-91C4-4FFDAAF5211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xmlns="" id="{E66C04C1-1F5D-4CB6-94FD-D32732371747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xmlns="" id="{C294AA2B-538A-4A92-BB4B-46B2B4A12BFE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xmlns="" id="{6DEFEEBF-6E91-443C-888B-FA2DE097EA03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xmlns="" id="{6608BABB-14A5-41D5-83BF-4A8B47119BB1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xmlns="" id="{3C5112D1-329A-4B6E-B3CC-54EBBFACD5A4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xmlns="" id="{A0037505-F7F2-49A2-92B2-6170D3DB1CF5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xmlns="" id="{D108A73F-3CE4-4241-87E0-6E165F7F97B3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xmlns="" id="{54EF101C-7C74-4C12-8872-B8F5B1505BC0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xmlns="" id="{630731D2-9FFA-4D2D-884C-3CC01AD2F428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xmlns="" id="{75555F9B-1E5B-4CEC-9FEF-8969CDBB1993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xmlns="" id="{1D350897-3A52-42C8-8C7A-B9CA2E6BF75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01A7D44-4F1F-EED3-F9CA-5FEB19A3A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9899" y="1717978"/>
            <a:ext cx="2441157" cy="3424737"/>
          </a:xfrm>
          <a:prstGeom prst="rect">
            <a:avLst/>
          </a:prstGeom>
        </p:spPr>
      </p:pic>
      <p:pic>
        <p:nvPicPr>
          <p:cNvPr id="35" name="Лого ГУУ">
            <a:extLst>
              <a:ext uri="{FF2B5EF4-FFF2-40B4-BE49-F238E27FC236}">
                <a16:creationId xmlns:a16="http://schemas.microsoft.com/office/drawing/2014/main" xmlns="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Описание"/>
          <p:cNvSpPr txBox="1"/>
          <p:nvPr/>
        </p:nvSpPr>
        <p:spPr>
          <a:xfrm>
            <a:off x="233164" y="1068694"/>
            <a:ext cx="8056186" cy="5855142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algn="l"/>
            <a:endParaRPr lang="ru-RU" sz="2800" b="1" i="0" dirty="0">
              <a:solidFill>
                <a:srgbClr val="141718"/>
              </a:solidFill>
              <a:effectLst/>
              <a:latin typeface="__Karla_78bc08"/>
            </a:endParaRPr>
          </a:p>
          <a:p>
            <a:pPr algn="l">
              <a:buFont typeface="+mj-lt"/>
              <a:buAutoNum type="arabicPeriod"/>
            </a:pPr>
            <a:r>
              <a:rPr lang="ru-RU" sz="2800" b="1" i="0" dirty="0">
                <a:solidFill>
                  <a:srgbClr val="141718"/>
                </a:solidFill>
                <a:effectLst/>
                <a:latin typeface="__Karla_78bc08"/>
              </a:rPr>
              <a:t>Собственные средства</a:t>
            </a:r>
            <a:r>
              <a:rPr lang="ru-RU" sz="2800" b="0" i="0" dirty="0">
                <a:solidFill>
                  <a:srgbClr val="141718"/>
                </a:solidFill>
                <a:effectLst/>
                <a:latin typeface="__Karla_78bc08"/>
              </a:rPr>
              <a:t>: Вклад предпринимателей или основателей проекта.</a:t>
            </a:r>
          </a:p>
          <a:p>
            <a:pPr algn="l">
              <a:buFont typeface="+mj-lt"/>
              <a:buAutoNum type="arabicPeriod"/>
            </a:pPr>
            <a:r>
              <a:rPr lang="ru-RU" sz="2800" b="1" i="0" dirty="0">
                <a:solidFill>
                  <a:srgbClr val="141718"/>
                </a:solidFill>
                <a:effectLst/>
                <a:latin typeface="__Karla_78bc08"/>
              </a:rPr>
              <a:t>Инвестиции от частных инвесторов</a:t>
            </a:r>
            <a:r>
              <a:rPr lang="ru-RU" sz="2800" b="0" i="0" dirty="0">
                <a:solidFill>
                  <a:srgbClr val="141718"/>
                </a:solidFill>
                <a:effectLst/>
                <a:latin typeface="__Karla_78bc08"/>
              </a:rPr>
              <a:t>: Поиск </a:t>
            </a:r>
            <a:r>
              <a:rPr lang="ru-RU" sz="2800" b="0" i="0" dirty="0">
                <a:solidFill>
                  <a:srgbClr val="1417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бизнес-ангелов</a:t>
            </a:r>
            <a:r>
              <a:rPr lang="ru-RU" sz="2800" b="0" i="0" dirty="0">
                <a:solidFill>
                  <a:srgbClr val="141718"/>
                </a:solidFill>
                <a:effectLst/>
                <a:latin typeface="__Karla_78bc08"/>
              </a:rPr>
              <a:t> или венчурных капиталистов.</a:t>
            </a:r>
          </a:p>
          <a:p>
            <a:pPr algn="l">
              <a:buFont typeface="+mj-lt"/>
              <a:buAutoNum type="arabicPeriod"/>
            </a:pPr>
            <a:r>
              <a:rPr lang="ru-RU" sz="2800" b="1" i="0" dirty="0">
                <a:solidFill>
                  <a:srgbClr val="141718"/>
                </a:solidFill>
                <a:effectLst/>
                <a:latin typeface="__Karla_78bc08"/>
              </a:rPr>
              <a:t>Государственные гранты и субсидии</a:t>
            </a:r>
            <a:r>
              <a:rPr lang="ru-RU" sz="2800" b="0" i="0" dirty="0">
                <a:solidFill>
                  <a:srgbClr val="141718"/>
                </a:solidFill>
                <a:effectLst/>
                <a:latin typeface="__Karla_78bc08"/>
              </a:rPr>
              <a:t>: Программы поддержки стартапов и новых технологий.</a:t>
            </a:r>
          </a:p>
          <a:p>
            <a:pPr algn="l">
              <a:buFont typeface="+mj-lt"/>
              <a:buAutoNum type="arabicPeriod"/>
            </a:pPr>
            <a:r>
              <a:rPr lang="ru-RU" sz="2800" b="1" i="0" dirty="0">
                <a:solidFill>
                  <a:srgbClr val="141718"/>
                </a:solidFill>
                <a:effectLst/>
                <a:latin typeface="__Karla_78bc08"/>
              </a:rPr>
              <a:t>Краудфандинг</a:t>
            </a:r>
            <a:r>
              <a:rPr lang="ru-RU" sz="2800" b="0" i="0" dirty="0">
                <a:solidFill>
                  <a:srgbClr val="141718"/>
                </a:solidFill>
                <a:effectLst/>
                <a:latin typeface="__Karla_78bc08"/>
              </a:rPr>
              <a:t>: Платформы для массового финансирования.</a:t>
            </a:r>
          </a:p>
          <a:p>
            <a:pPr algn="l">
              <a:buFont typeface="+mj-lt"/>
              <a:buAutoNum type="arabicPeriod"/>
            </a:pPr>
            <a:r>
              <a:rPr lang="ru-RU" sz="2800" b="1" i="0" dirty="0">
                <a:solidFill>
                  <a:srgbClr val="141718"/>
                </a:solidFill>
                <a:effectLst/>
                <a:latin typeface="__Karla_78bc08"/>
              </a:rPr>
              <a:t>Банковские кредиты</a:t>
            </a:r>
            <a:r>
              <a:rPr lang="ru-RU" sz="2800" b="0" i="0" dirty="0">
                <a:solidFill>
                  <a:srgbClr val="141718"/>
                </a:solidFill>
                <a:effectLst/>
                <a:latin typeface="__Karla_78bc08"/>
              </a:rPr>
              <a:t>: Долгосрочные или краткосрочные кредиты от финансовых учреждений.</a:t>
            </a:r>
          </a:p>
          <a:p>
            <a:endParaRPr lang="ru-RU" sz="2800" b="1" u="sng" dirty="0">
              <a:solidFill>
                <a:srgbClr val="FF0000"/>
              </a:solidFill>
              <a:latin typeface="Gilroy-ExtraBold" panose="020B0604020202020204" charset="-52"/>
              <a:ea typeface="Raleway"/>
              <a:cs typeface="Raleway"/>
              <a:sym typeface="Raleway"/>
            </a:endParaRPr>
          </a:p>
          <a:p>
            <a:pPr marL="12700" marR="938530"/>
            <a:endParaRPr sz="1600" dirty="0">
              <a:latin typeface="Microsoft Sans Serif"/>
              <a:cs typeface="Microsoft Sans Serif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107448" y="786446"/>
            <a:ext cx="919459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Возможные источники финансирования</a:t>
            </a:r>
            <a:endParaRPr lang="ru-RU"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AU" sz="1789" dirty="0" err="1">
                <a:solidFill>
                  <a:srgbClr val="000000"/>
                </a:solidFill>
                <a:latin typeface="Arial"/>
                <a:cs typeface="Arial"/>
              </a:rPr>
              <a:t>CarMoving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36" name="Тема">
            <a:extLst>
              <a:ext uri="{FF2B5EF4-FFF2-40B4-BE49-F238E27FC236}">
                <a16:creationId xmlns:a16="http://schemas.microsoft.com/office/drawing/2014/main" xmlns="" id="{50156583-B2EF-4C9F-A4F3-EB5BF563DB05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 hidden="1">
            <a:extLst>
              <a:ext uri="{FF2B5EF4-FFF2-40B4-BE49-F238E27FC236}">
                <a16:creationId xmlns:a16="http://schemas.microsoft.com/office/drawing/2014/main" xmlns="" id="{71FC1F68-ADCC-4E88-B0C2-71686C65A9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D3FA6C7D-DC99-4529-92F4-2411C3B5C11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xmlns="" id="{D025025A-CC75-491D-AA0D-8C9D1ABF5A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xmlns="" id="{990E1124-B4FC-4AF2-A943-2B39AD668D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xmlns="" id="{716D2507-0667-4E7B-BF6A-A91C2052DE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xmlns="" id="{ABE85D63-24B3-4F69-BCAC-A00B7DE73EB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xmlns="" id="{F6D2BDA3-6680-4828-95E7-96DC8AE19D75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xmlns="" id="{6502303D-7E9D-4180-A8CB-B1D0A298806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 xmlns="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3465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xmlns="" id="{DE6C9674-0CAB-47A4-8535-1043FE6785B5}"/>
              </a:ext>
            </a:extLst>
          </p:cNvPr>
          <p:cNvGrpSpPr/>
          <p:nvPr/>
        </p:nvGrpSpPr>
        <p:grpSpPr>
          <a:xfrm>
            <a:off x="8540207" y="-1354"/>
            <a:ext cx="3660849" cy="5143095"/>
            <a:chOff x="8540207" y="-1354"/>
            <a:chExt cx="3660849" cy="5143095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xmlns="" id="{F8EDC4C9-450C-4941-9CAF-6CEDD9B8A3EC}"/>
                </a:ext>
              </a:extLst>
            </p:cNvPr>
            <p:cNvSpPr/>
            <p:nvPr/>
          </p:nvSpPr>
          <p:spPr>
            <a:xfrm>
              <a:off x="9763192" y="342523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xmlns="" id="{47561FE7-450C-4011-964E-6F10F214B7C9}"/>
                </a:ext>
              </a:extLst>
            </p:cNvPr>
            <p:cNvSpPr/>
            <p:nvPr/>
          </p:nvSpPr>
          <p:spPr>
            <a:xfrm>
              <a:off x="8540207" y="3425234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xmlns="" id="{60895F61-F169-4934-B609-0BEE443C12BA}"/>
                </a:ext>
              </a:extLst>
            </p:cNvPr>
            <p:cNvSpPr/>
            <p:nvPr/>
          </p:nvSpPr>
          <p:spPr>
            <a:xfrm>
              <a:off x="10981540" y="3425234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xmlns="" id="{11A57793-0B6A-4B9A-A778-6A5A99C5B62F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xmlns="" id="{7F341433-BAFA-496A-A591-3D6C18662793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xmlns="" id="{0F68DC1D-E2A3-4D30-BF07-2C632AD4C496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xmlns="" id="{18CB1489-A772-4282-836F-32A3F60274DC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xmlns="" id="{BF8936CB-EF82-4AD7-8073-1D30833F700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xmlns="" id="{38E11785-6AB0-4C0E-8E81-5C19451FCAEF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xmlns="" id="{6A0F19FD-BAC3-42FD-90DB-9DFEE551909F}"/>
              </a:ext>
            </a:extLst>
          </p:cNvPr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xmlns="" id="{0BDD3C02-C0BD-45C6-BF88-F07BF51B70C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xmlns="" id="{8A018343-2837-47B7-A0AB-C57949E77D8E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xmlns="" id="{21770921-118B-479D-91C4-4FFDAAF5211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xmlns="" id="{E66C04C1-1F5D-4CB6-94FD-D32732371747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xmlns="" id="{C294AA2B-538A-4A92-BB4B-46B2B4A12BFE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xmlns="" id="{6DEFEEBF-6E91-443C-888B-FA2DE097EA03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xmlns="" id="{6608BABB-14A5-41D5-83BF-4A8B47119BB1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xmlns="" id="{3C5112D1-329A-4B6E-B3CC-54EBBFACD5A4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xmlns="" id="{A0037505-F7F2-49A2-92B2-6170D3DB1CF5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xmlns="" id="{D108A73F-3CE4-4241-87E0-6E165F7F97B3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xmlns="" id="{54EF101C-7C74-4C12-8872-B8F5B1505BC0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xmlns="" id="{630731D2-9FFA-4D2D-884C-3CC01AD2F428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xmlns="" id="{75555F9B-1E5B-4CEC-9FEF-8969CDBB1993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xmlns="" id="{1D350897-3A52-42C8-8C7A-B9CA2E6BF75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01A7D44-4F1F-EED3-F9CA-5FEB19A3A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9899" y="1717978"/>
            <a:ext cx="2441157" cy="3424737"/>
          </a:xfrm>
          <a:prstGeom prst="rect">
            <a:avLst/>
          </a:prstGeom>
        </p:spPr>
      </p:pic>
      <p:pic>
        <p:nvPicPr>
          <p:cNvPr id="35" name="Лого ГУУ">
            <a:extLst>
              <a:ext uri="{FF2B5EF4-FFF2-40B4-BE49-F238E27FC236}">
                <a16:creationId xmlns:a16="http://schemas.microsoft.com/office/drawing/2014/main" xmlns="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Описание"/>
          <p:cNvSpPr txBox="1"/>
          <p:nvPr/>
        </p:nvSpPr>
        <p:spPr>
          <a:xfrm>
            <a:off x="23214" y="1554975"/>
            <a:ext cx="8163912" cy="522202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algn="l">
              <a:buFont typeface="+mj-lt"/>
              <a:buAutoNum type="arabicPeriod"/>
            </a:pP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Риски разработки программного обеспечения</a:t>
            </a:r>
            <a:endParaRPr lang="ru-RU" b="0" i="0" dirty="0">
              <a:solidFill>
                <a:srgbClr val="141718"/>
              </a:solidFill>
              <a:effectLst/>
              <a:latin typeface="__Karla_78bc08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Описание</a:t>
            </a:r>
            <a:r>
              <a:rPr lang="ru-RU" b="0" i="0" dirty="0">
                <a:solidFill>
                  <a:srgbClr val="141718"/>
                </a:solidFill>
                <a:effectLst/>
                <a:latin typeface="__Karla_78bc08"/>
              </a:rPr>
              <a:t>: Задержки в разработке веб-платформы или мобильного приложения из-за технических сложностей или неправильного понимания требований.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Меры по </a:t>
            </a:r>
            <a:r>
              <a:rPr lang="ru-RU" b="1" i="0" dirty="0">
                <a:solidFill>
                  <a:srgbClr val="1417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минимизации</a:t>
            </a:r>
            <a:r>
              <a:rPr lang="ru-RU" b="0" i="0" dirty="0">
                <a:solidFill>
                  <a:srgbClr val="141718"/>
                </a:solidFill>
                <a:effectLst/>
                <a:latin typeface="__Karla_78bc08"/>
              </a:rPr>
              <a:t>: Подробное планирование этапов разработки, регулярные встречи с командой для обсуждения прогресса и выявления проблем. Тестирование на каждом этапе.</a:t>
            </a:r>
          </a:p>
          <a:p>
            <a:pPr algn="l">
              <a:buFont typeface="+mj-lt"/>
              <a:buAutoNum type="arabicPeriod"/>
            </a:pP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Финансовые риски</a:t>
            </a:r>
            <a:endParaRPr lang="ru-RU" b="0" i="0" dirty="0">
              <a:solidFill>
                <a:srgbClr val="141718"/>
              </a:solidFill>
              <a:effectLst/>
              <a:latin typeface="__Karla_78bc08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Описание</a:t>
            </a:r>
            <a:r>
              <a:rPr lang="ru-RU" b="0" i="0" dirty="0">
                <a:solidFill>
                  <a:srgbClr val="141718"/>
                </a:solidFill>
                <a:effectLst/>
                <a:latin typeface="__Karla_78bc08"/>
              </a:rPr>
              <a:t>: Непредвиденные расходы или недостаток финансирования могут </a:t>
            </a:r>
            <a:r>
              <a:rPr lang="ru-RU" b="0" i="0" dirty="0">
                <a:solidFill>
                  <a:srgbClr val="1417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негативно</a:t>
            </a:r>
            <a:r>
              <a:rPr lang="ru-RU" b="0" i="0" dirty="0">
                <a:solidFill>
                  <a:srgbClr val="141718"/>
                </a:solidFill>
                <a:effectLst/>
                <a:latin typeface="__Karla_78bc08"/>
              </a:rPr>
              <a:t> сказаться на проекте.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Меры по минимизации</a:t>
            </a:r>
            <a:r>
              <a:rPr lang="ru-RU" b="0" i="0" dirty="0">
                <a:solidFill>
                  <a:srgbClr val="141718"/>
                </a:solidFill>
                <a:effectLst/>
                <a:latin typeface="__Karla_78bc08"/>
              </a:rPr>
              <a:t>: Создание резервного фонда и подробный бюджет. Регулярный финансовый мониторинг и пересмотр сметы.</a:t>
            </a:r>
          </a:p>
          <a:p>
            <a:pPr algn="l">
              <a:buFont typeface="+mj-lt"/>
              <a:buAutoNum type="arabicPeriod"/>
            </a:pP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Социальные риски</a:t>
            </a:r>
            <a:endParaRPr lang="ru-RU" b="0" i="0" dirty="0">
              <a:solidFill>
                <a:srgbClr val="141718"/>
              </a:solidFill>
              <a:effectLst/>
              <a:latin typeface="__Karla_78bc08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Описание</a:t>
            </a:r>
            <a:r>
              <a:rPr lang="ru-RU" b="0" i="0" dirty="0">
                <a:solidFill>
                  <a:srgbClr val="141718"/>
                </a:solidFill>
                <a:effectLst/>
                <a:latin typeface="__Karla_78bc08"/>
              </a:rPr>
              <a:t>: Негативное восприятие проекта общественностью может ограничить клиентскую базу.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Меры по минимизации</a:t>
            </a:r>
            <a:r>
              <a:rPr lang="ru-RU" b="0" i="0" dirty="0">
                <a:solidFill>
                  <a:srgbClr val="141718"/>
                </a:solidFill>
                <a:effectLst/>
                <a:latin typeface="__Karla_78bc08"/>
              </a:rPr>
              <a:t>: Проведение исследований мнений населения и активное взаимодействие с целевой аудиторией. Прозрачность в коммуникациях и вовлечение в социальные инициативы.</a:t>
            </a:r>
            <a:endParaRPr lang="ru-RU" sz="3200" b="1" u="sng" dirty="0">
              <a:solidFill>
                <a:srgbClr val="FF0000"/>
              </a:solidFill>
              <a:latin typeface="Gilroy-ExtraBold" panose="020B0604020202020204" charset="-52"/>
              <a:ea typeface="Raleway"/>
              <a:cs typeface="Raleway"/>
              <a:sym typeface="Raleway"/>
            </a:endParaRPr>
          </a:p>
          <a:p>
            <a:pPr marL="12700" marR="938530"/>
            <a:endParaRPr sz="1486" dirty="0">
              <a:latin typeface="Microsoft Sans Serif"/>
              <a:cs typeface="Microsoft Sans Serif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308543" y="990479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АНАЛИЗ РИСКОВ ПРОЕКТА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AU" sz="1789" dirty="0" err="1">
                <a:solidFill>
                  <a:srgbClr val="000000"/>
                </a:solidFill>
                <a:latin typeface="Arial"/>
                <a:cs typeface="Arial"/>
              </a:rPr>
              <a:t>CarMoving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36" name="Тема">
            <a:extLst>
              <a:ext uri="{FF2B5EF4-FFF2-40B4-BE49-F238E27FC236}">
                <a16:creationId xmlns:a16="http://schemas.microsoft.com/office/drawing/2014/main" xmlns="" id="{50156583-B2EF-4C9F-A4F3-EB5BF563DB05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 hidden="1">
            <a:extLst>
              <a:ext uri="{FF2B5EF4-FFF2-40B4-BE49-F238E27FC236}">
                <a16:creationId xmlns:a16="http://schemas.microsoft.com/office/drawing/2014/main" xmlns="" id="{71FC1F68-ADCC-4E88-B0C2-71686C65A9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D3FA6C7D-DC99-4529-92F4-2411C3B5C11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xmlns="" id="{D025025A-CC75-491D-AA0D-8C9D1ABF5A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xmlns="" id="{990E1124-B4FC-4AF2-A943-2B39AD668D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xmlns="" id="{716D2507-0667-4E7B-BF6A-A91C2052DE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xmlns="" id="{ABE85D63-24B3-4F69-BCAC-A00B7DE73EB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xmlns="" id="{F6D2BDA3-6680-4828-95E7-96DC8AE19D75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xmlns="" id="{6502303D-7E9D-4180-A8CB-B1D0A298806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 xmlns="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33052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xmlns="" id="{DE6C9674-0CAB-47A4-8535-1043FE6785B5}"/>
              </a:ext>
            </a:extLst>
          </p:cNvPr>
          <p:cNvGrpSpPr/>
          <p:nvPr/>
        </p:nvGrpSpPr>
        <p:grpSpPr>
          <a:xfrm>
            <a:off x="8540207" y="-1354"/>
            <a:ext cx="3660849" cy="5143095"/>
            <a:chOff x="8540207" y="-1354"/>
            <a:chExt cx="3660849" cy="5143095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xmlns="" id="{F8EDC4C9-450C-4941-9CAF-6CEDD9B8A3EC}"/>
                </a:ext>
              </a:extLst>
            </p:cNvPr>
            <p:cNvSpPr/>
            <p:nvPr/>
          </p:nvSpPr>
          <p:spPr>
            <a:xfrm>
              <a:off x="9763192" y="342523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xmlns="" id="{47561FE7-450C-4011-964E-6F10F214B7C9}"/>
                </a:ext>
              </a:extLst>
            </p:cNvPr>
            <p:cNvSpPr/>
            <p:nvPr/>
          </p:nvSpPr>
          <p:spPr>
            <a:xfrm>
              <a:off x="8540207" y="3425234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xmlns="" id="{60895F61-F169-4934-B609-0BEE443C12BA}"/>
                </a:ext>
              </a:extLst>
            </p:cNvPr>
            <p:cNvSpPr/>
            <p:nvPr/>
          </p:nvSpPr>
          <p:spPr>
            <a:xfrm>
              <a:off x="10981540" y="3425234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xmlns="" id="{11A57793-0B6A-4B9A-A778-6A5A99C5B62F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xmlns="" id="{7F341433-BAFA-496A-A591-3D6C18662793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xmlns="" id="{0F68DC1D-E2A3-4D30-BF07-2C632AD4C496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xmlns="" id="{18CB1489-A772-4282-836F-32A3F60274DC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xmlns="" id="{BF8936CB-EF82-4AD7-8073-1D30833F700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xmlns="" id="{38E11785-6AB0-4C0E-8E81-5C19451FCAEF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xmlns="" id="{6A0F19FD-BAC3-42FD-90DB-9DFEE551909F}"/>
              </a:ext>
            </a:extLst>
          </p:cNvPr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xmlns="" id="{0BDD3C02-C0BD-45C6-BF88-F07BF51B70C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xmlns="" id="{8A018343-2837-47B7-A0AB-C57949E77D8E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xmlns="" id="{21770921-118B-479D-91C4-4FFDAAF5211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xmlns="" id="{E66C04C1-1F5D-4CB6-94FD-D32732371747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xmlns="" id="{C294AA2B-538A-4A92-BB4B-46B2B4A12BFE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xmlns="" id="{6DEFEEBF-6E91-443C-888B-FA2DE097EA03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xmlns="" id="{6608BABB-14A5-41D5-83BF-4A8B47119BB1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xmlns="" id="{3C5112D1-329A-4B6E-B3CC-54EBBFACD5A4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xmlns="" id="{A0037505-F7F2-49A2-92B2-6170D3DB1CF5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xmlns="" id="{D108A73F-3CE4-4241-87E0-6E165F7F97B3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xmlns="" id="{54EF101C-7C74-4C12-8872-B8F5B1505BC0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xmlns="" id="{630731D2-9FFA-4D2D-884C-3CC01AD2F428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xmlns="" id="{75555F9B-1E5B-4CEC-9FEF-8969CDBB1993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xmlns="" id="{1D350897-3A52-42C8-8C7A-B9CA2E6BF75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01A7D44-4F1F-EED3-F9CA-5FEB19A3A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9899" y="1717978"/>
            <a:ext cx="2441157" cy="3424737"/>
          </a:xfrm>
          <a:prstGeom prst="rect">
            <a:avLst/>
          </a:prstGeom>
        </p:spPr>
      </p:pic>
      <p:pic>
        <p:nvPicPr>
          <p:cNvPr id="35" name="Лого ГУУ">
            <a:extLst>
              <a:ext uri="{FF2B5EF4-FFF2-40B4-BE49-F238E27FC236}">
                <a16:creationId xmlns:a16="http://schemas.microsoft.com/office/drawing/2014/main" xmlns="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Описание"/>
          <p:cNvSpPr txBox="1"/>
          <p:nvPr/>
        </p:nvSpPr>
        <p:spPr>
          <a:xfrm>
            <a:off x="90990" y="1012600"/>
            <a:ext cx="8312909" cy="5714463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algn="l"/>
            <a:endParaRPr lang="ru-RU" b="0" i="0" dirty="0">
              <a:solidFill>
                <a:srgbClr val="141718"/>
              </a:solidFill>
              <a:effectLst/>
              <a:latin typeface="__Karla_78bc08"/>
            </a:endParaRPr>
          </a:p>
          <a:p>
            <a:pPr algn="l"/>
            <a:r>
              <a:rPr lang="ru-RU" b="1" dirty="0">
                <a:solidFill>
                  <a:srgbClr val="141718"/>
                </a:solidFill>
                <a:latin typeface="__Karla_78bc08"/>
              </a:rPr>
              <a:t>4</a:t>
            </a: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 Риски рынка</a:t>
            </a:r>
            <a:endParaRPr lang="ru-RU" b="0" i="0" dirty="0">
              <a:solidFill>
                <a:srgbClr val="141718"/>
              </a:solidFill>
              <a:effectLst/>
              <a:latin typeface="__Karla_78bc08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Описание</a:t>
            </a:r>
            <a:r>
              <a:rPr lang="ru-RU" b="0" i="0" dirty="0">
                <a:solidFill>
                  <a:srgbClr val="141718"/>
                </a:solidFill>
                <a:effectLst/>
                <a:latin typeface="__Karla_78bc08"/>
              </a:rPr>
              <a:t>: Конкуренция может увеличить давление на цены и уменьшить долю рынка.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Меры по минимизации</a:t>
            </a:r>
            <a:r>
              <a:rPr lang="ru-RU" b="0" i="0" dirty="0">
                <a:solidFill>
                  <a:srgbClr val="141718"/>
                </a:solidFill>
                <a:effectLst/>
                <a:latin typeface="__Karla_78bc08"/>
              </a:rPr>
              <a:t>: Анализ конкурентов, разработка уникальных предложений и акций для привлечения клиентов. Улучшение сервиса и качество обслуживания.</a:t>
            </a:r>
          </a:p>
          <a:p>
            <a:pPr algn="l"/>
            <a:r>
              <a:rPr lang="ru-RU" b="1" dirty="0">
                <a:solidFill>
                  <a:srgbClr val="141718"/>
                </a:solidFill>
                <a:latin typeface="__Karla_78bc08"/>
              </a:rPr>
              <a:t>5</a:t>
            </a: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 </a:t>
            </a:r>
            <a:r>
              <a:rPr lang="ru-RU" b="1" i="0" dirty="0">
                <a:solidFill>
                  <a:srgbClr val="1417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</a:t>
            </a: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 риски</a:t>
            </a:r>
            <a:endParaRPr lang="ru-RU" b="0" i="0" dirty="0">
              <a:solidFill>
                <a:srgbClr val="141718"/>
              </a:solidFill>
              <a:effectLst/>
              <a:latin typeface="__Karla_78bc08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Описание</a:t>
            </a:r>
            <a:r>
              <a:rPr lang="ru-RU" b="0" i="0" dirty="0">
                <a:solidFill>
                  <a:srgbClr val="141718"/>
                </a:solidFill>
                <a:effectLst/>
                <a:latin typeface="__Karla_78bc08"/>
              </a:rPr>
              <a:t>: </a:t>
            </a:r>
            <a:r>
              <a:rPr lang="ru-RU" b="0" i="0" dirty="0">
                <a:solidFill>
                  <a:srgbClr val="1417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Потеря</a:t>
            </a:r>
            <a:r>
              <a:rPr lang="ru-RU" b="0" i="0" dirty="0">
                <a:solidFill>
                  <a:srgbClr val="141718"/>
                </a:solidFill>
                <a:effectLst/>
                <a:latin typeface="__Karla_78bc08"/>
              </a:rPr>
              <a:t> данных или сбои в работе программного обеспечения могут привести к значительным потерям.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Меры по минимизации</a:t>
            </a:r>
            <a:r>
              <a:rPr lang="ru-RU" b="0" i="0" dirty="0">
                <a:solidFill>
                  <a:srgbClr val="141718"/>
                </a:solidFill>
                <a:effectLst/>
                <a:latin typeface="__Karla_78bc08"/>
              </a:rPr>
              <a:t>: Регулярные резервные копии данных и использование надежных хостинг-платформ. Обеспечение безопасности данных клиентов.</a:t>
            </a:r>
          </a:p>
          <a:p>
            <a:pPr algn="l"/>
            <a:r>
              <a:rPr lang="ru-RU" b="1" dirty="0">
                <a:solidFill>
                  <a:srgbClr val="141718"/>
                </a:solidFill>
                <a:latin typeface="__Karla_78bc08"/>
              </a:rPr>
              <a:t>6 </a:t>
            </a: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Правовые риски</a:t>
            </a:r>
            <a:endParaRPr lang="ru-RU" b="0" i="0" dirty="0">
              <a:solidFill>
                <a:srgbClr val="141718"/>
              </a:solidFill>
              <a:effectLst/>
              <a:latin typeface="__Karla_78bc08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Описание</a:t>
            </a:r>
            <a:r>
              <a:rPr lang="ru-RU" b="0" i="0" dirty="0">
                <a:solidFill>
                  <a:srgbClr val="141718"/>
                </a:solidFill>
                <a:effectLst/>
                <a:latin typeface="__Karla_78bc08"/>
              </a:rPr>
              <a:t>: Нарушения законодательства, связанные с перевозкой автомобилей, могут привести к штрафам и потерям репутации.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b="1" i="0" dirty="0">
                <a:solidFill>
                  <a:srgbClr val="141718"/>
                </a:solidFill>
                <a:effectLst/>
                <a:latin typeface="__Karla_78bc08"/>
              </a:rPr>
              <a:t>Меры по минимизации</a:t>
            </a:r>
            <a:r>
              <a:rPr lang="ru-RU" b="0" i="0" dirty="0">
                <a:solidFill>
                  <a:srgbClr val="141718"/>
                </a:solidFill>
                <a:effectLst/>
                <a:latin typeface="__Karla_78bc08"/>
              </a:rPr>
              <a:t>: Консультации с юридическими специалистами и соблюдение всех нормативных актов и требований.</a:t>
            </a:r>
          </a:p>
          <a:p>
            <a:pPr algn="l"/>
            <a:endParaRPr lang="ru-RU" sz="3200" b="1" u="sng" dirty="0">
              <a:solidFill>
                <a:srgbClr val="FF0000"/>
              </a:solidFill>
              <a:latin typeface="Gilroy-ExtraBold" panose="020B0604020202020204" charset="-52"/>
              <a:ea typeface="Raleway"/>
              <a:cs typeface="Raleway"/>
              <a:sym typeface="Raleway"/>
            </a:endParaRPr>
          </a:p>
          <a:p>
            <a:pPr marL="12700" marR="938530"/>
            <a:endParaRPr sz="1486" dirty="0">
              <a:latin typeface="Microsoft Sans Serif"/>
              <a:cs typeface="Microsoft Sans Serif"/>
            </a:endParaRPr>
          </a:p>
        </p:txBody>
      </p:sp>
      <p:sp>
        <p:nvSpPr>
          <p:cNvPr id="36" name="Тема">
            <a:extLst>
              <a:ext uri="{FF2B5EF4-FFF2-40B4-BE49-F238E27FC236}">
                <a16:creationId xmlns:a16="http://schemas.microsoft.com/office/drawing/2014/main" xmlns="" id="{50156583-B2EF-4C9F-A4F3-EB5BF563DB05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 hidden="1">
            <a:extLst>
              <a:ext uri="{FF2B5EF4-FFF2-40B4-BE49-F238E27FC236}">
                <a16:creationId xmlns:a16="http://schemas.microsoft.com/office/drawing/2014/main" xmlns="" id="{71FC1F68-ADCC-4E88-B0C2-71686C65A9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D3FA6C7D-DC99-4529-92F4-2411C3B5C11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xmlns="" id="{D025025A-CC75-491D-AA0D-8C9D1ABF5A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xmlns="" id="{990E1124-B4FC-4AF2-A943-2B39AD668D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xmlns="" id="{716D2507-0667-4E7B-BF6A-A91C2052DE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xmlns="" id="{ABE85D63-24B3-4F69-BCAC-A00B7DE73EB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xmlns="" id="{F6D2BDA3-6680-4828-95E7-96DC8AE19D75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xmlns="" id="{6502303D-7E9D-4180-A8CB-B1D0A298806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 xmlns="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69B8DDE-CEFF-396E-9F73-1C665C297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127252" y="46122"/>
            <a:ext cx="4335694" cy="461431"/>
          </a:xfrm>
        </p:spPr>
        <p:txBody>
          <a:bodyPr>
            <a:normAutofit/>
          </a:bodyPr>
          <a:lstStyle/>
          <a:p>
            <a:r>
              <a:rPr lang="en-AU" sz="2400" dirty="0" err="1">
                <a:solidFill>
                  <a:schemeClr val="tx1"/>
                </a:solidFill>
              </a:rPr>
              <a:t>CarMoving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5959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xmlns="" id="{DE6C9674-0CAB-47A4-8535-1043FE6785B5}"/>
              </a:ext>
            </a:extLst>
          </p:cNvPr>
          <p:cNvGrpSpPr/>
          <p:nvPr/>
        </p:nvGrpSpPr>
        <p:grpSpPr>
          <a:xfrm>
            <a:off x="8540207" y="-1354"/>
            <a:ext cx="3660849" cy="5143095"/>
            <a:chOff x="8540207" y="-1354"/>
            <a:chExt cx="3660849" cy="5143095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xmlns="" id="{F8EDC4C9-450C-4941-9CAF-6CEDD9B8A3EC}"/>
                </a:ext>
              </a:extLst>
            </p:cNvPr>
            <p:cNvSpPr/>
            <p:nvPr/>
          </p:nvSpPr>
          <p:spPr>
            <a:xfrm>
              <a:off x="9763192" y="342523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xmlns="" id="{47561FE7-450C-4011-964E-6F10F214B7C9}"/>
                </a:ext>
              </a:extLst>
            </p:cNvPr>
            <p:cNvSpPr/>
            <p:nvPr/>
          </p:nvSpPr>
          <p:spPr>
            <a:xfrm>
              <a:off x="8540207" y="3425234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xmlns="" id="{60895F61-F169-4934-B609-0BEE443C12BA}"/>
                </a:ext>
              </a:extLst>
            </p:cNvPr>
            <p:cNvSpPr/>
            <p:nvPr/>
          </p:nvSpPr>
          <p:spPr>
            <a:xfrm>
              <a:off x="10981540" y="3425234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xmlns="" id="{11A57793-0B6A-4B9A-A778-6A5A99C5B62F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xmlns="" id="{7F341433-BAFA-496A-A591-3D6C18662793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xmlns="" id="{0F68DC1D-E2A3-4D30-BF07-2C632AD4C496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xmlns="" id="{18CB1489-A772-4282-836F-32A3F60274DC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xmlns="" id="{BF8936CB-EF82-4AD7-8073-1D30833F700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xmlns="" id="{38E11785-6AB0-4C0E-8E81-5C19451FCAEF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xmlns="" id="{6A0F19FD-BAC3-42FD-90DB-9DFEE551909F}"/>
              </a:ext>
            </a:extLst>
          </p:cNvPr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xmlns="" id="{0BDD3C02-C0BD-45C6-BF88-F07BF51B70C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xmlns="" id="{8A018343-2837-47B7-A0AB-C57949E77D8E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xmlns="" id="{21770921-118B-479D-91C4-4FFDAAF5211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xmlns="" id="{E66C04C1-1F5D-4CB6-94FD-D32732371747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xmlns="" id="{C294AA2B-538A-4A92-BB4B-46B2B4A12BFE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xmlns="" id="{6DEFEEBF-6E91-443C-888B-FA2DE097EA03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xmlns="" id="{6608BABB-14A5-41D5-83BF-4A8B47119BB1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xmlns="" id="{3C5112D1-329A-4B6E-B3CC-54EBBFACD5A4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xmlns="" id="{A0037505-F7F2-49A2-92B2-6170D3DB1CF5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xmlns="" id="{D108A73F-3CE4-4241-87E0-6E165F7F97B3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xmlns="" id="{54EF101C-7C74-4C12-8872-B8F5B1505BC0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xmlns="" id="{630731D2-9FFA-4D2D-884C-3CC01AD2F428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xmlns="" id="{75555F9B-1E5B-4CEC-9FEF-8969CDBB1993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xmlns="" id="{1D350897-3A52-42C8-8C7A-B9CA2E6BF75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01A7D44-4F1F-EED3-F9CA-5FEB19A3A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9899" y="1717978"/>
            <a:ext cx="2441157" cy="3424737"/>
          </a:xfrm>
          <a:prstGeom prst="rect">
            <a:avLst/>
          </a:prstGeom>
        </p:spPr>
      </p:pic>
      <p:pic>
        <p:nvPicPr>
          <p:cNvPr id="35" name="Лого ГУУ">
            <a:extLst>
              <a:ext uri="{FF2B5EF4-FFF2-40B4-BE49-F238E27FC236}">
                <a16:creationId xmlns:a16="http://schemas.microsoft.com/office/drawing/2014/main" xmlns="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Описание"/>
          <p:cNvSpPr txBox="1"/>
          <p:nvPr/>
        </p:nvSpPr>
        <p:spPr>
          <a:xfrm>
            <a:off x="0" y="922559"/>
            <a:ext cx="9789344" cy="6181001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2700" marR="938530"/>
            <a:r>
              <a:rPr lang="ru-RU" sz="1486" dirty="0">
                <a:latin typeface="Microsoft Sans Serif"/>
                <a:cs typeface="Microsoft Sans Serif"/>
              </a:rPr>
              <a:t>1. Онлайн-маркетинг 🌐</a:t>
            </a:r>
          </a:p>
          <a:p>
            <a:pPr marL="12700" marR="938530"/>
            <a:r>
              <a:rPr lang="ru-RU" sz="1486" dirty="0">
                <a:latin typeface="Microsoft Sans Serif"/>
                <a:cs typeface="Microsoft Sans Serif"/>
              </a:rPr>
              <a:t>SEO (Поисковая оптимизация): Оптимизация веб-сайта для повышения видимости в поисковых системах.</a:t>
            </a:r>
          </a:p>
          <a:p>
            <a:pPr marL="12700" marR="938530"/>
            <a:r>
              <a:rPr lang="ru-RU" sz="1486" dirty="0">
                <a:latin typeface="Microsoft Sans Serif"/>
                <a:cs typeface="Microsoft Sans Serif"/>
              </a:rPr>
              <a:t>Контент-маркетинг: Создание полезного и информативного контента (блоги, видео, статьи) для привлечения целевой аудитории.</a:t>
            </a:r>
          </a:p>
          <a:p>
            <a:pPr marL="12700" marR="938530"/>
            <a:r>
              <a:rPr lang="ru-RU" sz="1486" dirty="0">
                <a:latin typeface="Microsoft Sans Serif"/>
                <a:cs typeface="Microsoft Sans Serif"/>
              </a:rPr>
              <a:t>Социальные сети: Активное ведение страниц в социальных сетях (Facebook, Instagram, TikTok) для взаимодействия с клиентами и распространения информации.</a:t>
            </a:r>
          </a:p>
          <a:p>
            <a:pPr marL="12700" marR="938530"/>
            <a:r>
              <a:rPr lang="ru-RU" sz="1486" dirty="0">
                <a:latin typeface="Microsoft Sans Serif"/>
                <a:cs typeface="Microsoft Sans Serif"/>
              </a:rPr>
              <a:t>2. Рекламные кампании 📢</a:t>
            </a:r>
          </a:p>
          <a:p>
            <a:pPr marL="12700" marR="938530"/>
            <a:r>
              <a:rPr lang="ru-RU" sz="1486" dirty="0">
                <a:latin typeface="Microsoft Sans Serif"/>
                <a:cs typeface="Microsoft Sans Serif"/>
              </a:rPr>
              <a:t>Контекстная реклама: Использование Google </a:t>
            </a:r>
            <a:r>
              <a:rPr lang="ru-RU" sz="1486" dirty="0" err="1">
                <a:latin typeface="Microsoft Sans Serif"/>
                <a:cs typeface="Microsoft Sans Serif"/>
              </a:rPr>
              <a:t>Ads</a:t>
            </a:r>
            <a:r>
              <a:rPr lang="ru-RU" sz="1486" dirty="0">
                <a:latin typeface="Microsoft Sans Serif"/>
                <a:cs typeface="Microsoft Sans Serif"/>
              </a:rPr>
              <a:t> и других платформ для таргетированной рекламы.</a:t>
            </a:r>
          </a:p>
          <a:p>
            <a:pPr marL="12700" marR="938530"/>
            <a:r>
              <a:rPr lang="ru-RU" sz="1486" dirty="0">
                <a:latin typeface="Microsoft Sans Serif"/>
                <a:cs typeface="Microsoft Sans Serif"/>
              </a:rPr>
              <a:t>Реклама в социальных сетях: Запуск платных рекламных кампаний на Facebook, Instagram и других платформах.</a:t>
            </a:r>
          </a:p>
          <a:p>
            <a:pPr marL="12700" marR="938530"/>
            <a:r>
              <a:rPr lang="ru-RU" sz="1486" dirty="0">
                <a:latin typeface="Microsoft Sans Serif"/>
                <a:cs typeface="Microsoft Sans Serif"/>
              </a:rPr>
              <a:t>3. Партнёрства и сотрудничество 🤝</a:t>
            </a:r>
          </a:p>
          <a:p>
            <a:pPr marL="12700" marR="938530"/>
            <a:r>
              <a:rPr lang="ru-RU" sz="1486" dirty="0">
                <a:latin typeface="Microsoft Sans Serif"/>
                <a:cs typeface="Microsoft Sans Serif"/>
              </a:rPr>
              <a:t>Коллаборации с автоэкспертами и блогерами: Привлечение влиятельных лиц для продвижения услуг.</a:t>
            </a:r>
          </a:p>
          <a:p>
            <a:pPr marL="12700" marR="938530"/>
            <a:r>
              <a:rPr lang="ru-RU" sz="1486" dirty="0">
                <a:latin typeface="Microsoft Sans Serif"/>
                <a:cs typeface="Microsoft Sans Serif"/>
              </a:rPr>
              <a:t>Сотрудничество с автомобильными сервисами: Предложение комплексных услуг, включая техническое обслуживание и перевозку</a:t>
            </a:r>
          </a:p>
          <a:p>
            <a:pPr marL="12700" marR="938530"/>
            <a:r>
              <a:rPr lang="ru-RU" sz="1486" dirty="0">
                <a:latin typeface="Microsoft Sans Serif"/>
                <a:cs typeface="Microsoft Sans Serif"/>
              </a:rPr>
              <a:t>Промо-акции: Проведение акций и распродаж для привлечения новых клиентов.</a:t>
            </a:r>
          </a:p>
          <a:p>
            <a:pPr marL="12700" marR="938530"/>
            <a:r>
              <a:rPr lang="ru-RU" sz="1486" dirty="0">
                <a:latin typeface="Microsoft Sans Serif"/>
                <a:cs typeface="Microsoft Sans Serif"/>
              </a:rPr>
              <a:t>4  </a:t>
            </a:r>
            <a:r>
              <a:rPr lang="ru-RU" sz="1486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Реферальные</a:t>
            </a:r>
            <a:r>
              <a:rPr lang="ru-RU" sz="1486" dirty="0">
                <a:latin typeface="Microsoft Sans Serif"/>
                <a:cs typeface="Microsoft Sans Serif"/>
              </a:rPr>
              <a:t> программы 👥</a:t>
            </a:r>
          </a:p>
          <a:p>
            <a:pPr marL="12700" marR="938530"/>
            <a:r>
              <a:rPr lang="ru-RU" sz="1486" dirty="0">
                <a:latin typeface="Microsoft Sans Serif"/>
                <a:cs typeface="Microsoft Sans Serif"/>
              </a:rPr>
              <a:t>Бонусы за приглашения: Предложение скидок или бонусов клиентам за привлечение новых пользователей.</a:t>
            </a:r>
          </a:p>
          <a:p>
            <a:pPr marL="12700" marR="938530"/>
            <a:r>
              <a:rPr lang="ru-RU" sz="1486" dirty="0">
                <a:latin typeface="Microsoft Sans Serif"/>
                <a:cs typeface="Microsoft Sans Serif"/>
              </a:rPr>
              <a:t>5  Отзывы и репутация ⭐</a:t>
            </a:r>
          </a:p>
          <a:p>
            <a:pPr marL="12700" marR="938530"/>
            <a:r>
              <a:rPr lang="ru-RU" sz="1486" dirty="0">
                <a:latin typeface="Microsoft Sans Serif"/>
                <a:cs typeface="Microsoft Sans Serif"/>
              </a:rPr>
              <a:t>Сбор и публикация отзывов: Стимулирование клиентов оставлять отзывы, что повысит доверие к сервису.</a:t>
            </a:r>
          </a:p>
          <a:p>
            <a:pPr marL="12700" marR="938530"/>
            <a:r>
              <a:rPr lang="ru-RU" sz="1486" dirty="0">
                <a:latin typeface="Microsoft Sans Serif"/>
                <a:cs typeface="Microsoft Sans Serif"/>
              </a:rPr>
              <a:t>Работа с репутацией: Мониторинг отзывов и ответ на них для защиты имиджа компании.</a:t>
            </a:r>
          </a:p>
          <a:p>
            <a:pPr marL="12700" marR="938530"/>
            <a:endParaRPr lang="ru-RU" sz="1486" dirty="0">
              <a:latin typeface="Microsoft Sans Serif"/>
              <a:cs typeface="Microsoft Sans Serif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1950036" y="573280"/>
            <a:ext cx="8163912" cy="379830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24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СПОСОБЫ ПРОДВИЖЕНИЯ ПРОЕКТА</a:t>
            </a:r>
            <a:endParaRPr sz="24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127252" y="91718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AU" sz="1789" dirty="0" err="1">
                <a:latin typeface="Gilroy-ExtraBold" panose="020B0604020202020204" charset="-52"/>
                <a:cs typeface="Arial"/>
              </a:rPr>
              <a:t>c</a:t>
            </a:r>
            <a:r>
              <a:rPr lang="en-AU" sz="1789" dirty="0" err="1">
                <a:solidFill>
                  <a:schemeClr val="tx1"/>
                </a:solidFill>
                <a:latin typeface="Gilroy-ExtraBold" panose="020B0604020202020204" charset="-52"/>
                <a:cs typeface="Arial"/>
              </a:rPr>
              <a:t>CarMoving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36" name="Тема">
            <a:extLst>
              <a:ext uri="{FF2B5EF4-FFF2-40B4-BE49-F238E27FC236}">
                <a16:creationId xmlns:a16="http://schemas.microsoft.com/office/drawing/2014/main" xmlns="" id="{50156583-B2EF-4C9F-A4F3-EB5BF563DB05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 hidden="1">
            <a:extLst>
              <a:ext uri="{FF2B5EF4-FFF2-40B4-BE49-F238E27FC236}">
                <a16:creationId xmlns:a16="http://schemas.microsoft.com/office/drawing/2014/main" xmlns="" id="{71FC1F68-ADCC-4E88-B0C2-71686C65A9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D3FA6C7D-DC99-4529-92F4-2411C3B5C11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xmlns="" id="{D025025A-CC75-491D-AA0D-8C9D1ABF5A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xmlns="" id="{990E1124-B4FC-4AF2-A943-2B39AD668D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xmlns="" id="{716D2507-0667-4E7B-BF6A-A91C2052DE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xmlns="" id="{ABE85D63-24B3-4F69-BCAC-A00B7DE73EB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xmlns="" id="{F6D2BDA3-6680-4828-95E7-96DC8AE19D75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xmlns="" id="{6502303D-7E9D-4180-A8CB-B1D0A298806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 xmlns="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7921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xmlns="" id="{3367019F-E867-48C3-AF5A-D574DF2F5A6E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xmlns="" id="{11FA6119-F898-498E-AC95-90163321F4D7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xmlns="" id="{6DC33C43-BF79-440E-9BFB-5060D53F3811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xmlns="" id="{2224F9D1-CE5D-48BC-A7EC-4C65FAF87E9F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xmlns="" id="{B3473CAD-9832-42F8-A99E-911EE7ABDA5C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xmlns="" id="{1674A1D6-22E6-4C41-B1BA-AAA7E6FC7541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xmlns="" id="{56D6C79D-6E8B-44C1-A92B-140B8066DB4D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xmlns="" id="{45FB92D1-04FF-4EC6-8AFF-AF95D204B6E6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xmlns="" id="{54469D5D-89E2-4861-8774-0C7EB3896829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xmlns="" id="{E6DE326D-54A6-4DDE-99CA-B597C9DF4459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xmlns="" id="{23286FE8-3120-42DC-8DDE-27A91966E19C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xmlns="" id="{DFCAD10E-9B43-4492-9ED4-8B94DDD64FFB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xmlns="" id="{F84C12D9-15EB-4E4C-9692-3EF4C065C25B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xmlns="" id="{EFE1B788-3321-4244-84E1-1452A2C96307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xmlns="" id="{BBF0326B-5DAA-4291-8B62-1592A341E147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4" name="Группа 23">
            <a:extLst>
              <a:ext uri="{FF2B5EF4-FFF2-40B4-BE49-F238E27FC236}">
                <a16:creationId xmlns:a16="http://schemas.microsoft.com/office/drawing/2014/main" xmlns="" id="{4A86A2D3-DA89-494F-9653-F37FE63FA4D7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xmlns="" id="{13C6D368-FECF-45BD-9F5F-499919EDEB8C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xmlns="" id="{8944DC30-C566-4EF8-BCFC-04A791680F95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xmlns="" id="{255CEC9D-3219-45F5-A7AC-E7C20F304883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xmlns="" id="{9E11307C-F0FB-4980-B4A8-0A380DF33C84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xmlns="" id="{C688F0CB-44D0-4509-BD85-51981501F319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xmlns="" id="{DD00B0D8-396E-45A1-A708-8967599A5B8E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xmlns="" id="{D852AE72-9756-4701-BF35-F74BCBDB992E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xmlns="" id="{FB3C530B-D7FC-4A72-8E6B-5257A13348A9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xmlns="" id="{6A0F23E8-D4F2-403D-8B88-2D9C2D9E64BB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7" name="Описание"/>
          <p:cNvSpPr txBox="1"/>
          <p:nvPr/>
        </p:nvSpPr>
        <p:spPr>
          <a:xfrm>
            <a:off x="695325" y="1711730"/>
            <a:ext cx="6485425" cy="3419347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2700" marR="938530"/>
            <a:endParaRPr lang="ru-RU" sz="1486" dirty="0">
              <a:latin typeface="Microsoft Sans Serif"/>
              <a:cs typeface="Microsoft Sans Serif"/>
            </a:endParaRPr>
          </a:p>
          <a:p>
            <a:pPr marL="12700" marR="938530"/>
            <a:r>
              <a:rPr lang="ru-RU" sz="3200" dirty="0">
                <a:latin typeface="Microsoft Sans Serif"/>
                <a:cs typeface="Microsoft Sans Serif"/>
              </a:rPr>
              <a:t>Инициация проекта ✔️</a:t>
            </a:r>
          </a:p>
          <a:p>
            <a:pPr marL="12700" marR="938530"/>
            <a:endParaRPr lang="ru-RU" sz="3200" dirty="0">
              <a:latin typeface="Microsoft Sans Serif"/>
              <a:cs typeface="Microsoft Sans Serif"/>
            </a:endParaRPr>
          </a:p>
          <a:p>
            <a:pPr marL="12700" marR="938530"/>
            <a:r>
              <a:rPr lang="ru-RU" sz="3200" dirty="0">
                <a:latin typeface="Microsoft Sans Serif"/>
                <a:cs typeface="Microsoft Sans Serif"/>
              </a:rPr>
              <a:t>Цели проекта определены.</a:t>
            </a:r>
          </a:p>
          <a:p>
            <a:pPr marL="12700" marR="938530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</a:t>
            </a:r>
            <a:r>
              <a:rPr lang="ru-RU" sz="3200" dirty="0">
                <a:latin typeface="Microsoft Sans Serif"/>
                <a:cs typeface="Microsoft Sans Serif"/>
              </a:rPr>
              <a:t> аудитория проанализирована.</a:t>
            </a:r>
          </a:p>
          <a:p>
            <a:pPr marL="12700" marR="938530"/>
            <a:endParaRPr lang="ru-RU" sz="3200" dirty="0">
              <a:latin typeface="Microsoft Sans Serif"/>
              <a:cs typeface="Microsoft Sans Serif"/>
            </a:endParaRPr>
          </a:p>
          <a:p>
            <a:pPr marL="12700" marR="938530"/>
            <a:endParaRPr lang="ru-RU" sz="1486" dirty="0">
              <a:latin typeface="Microsoft Sans Serif"/>
              <a:cs typeface="Microsoft Sans Serif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361728" y="951640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ТЕКУЩИЕ РЕЗУЛЬТАТЫ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AU" sz="1789" dirty="0" err="1">
                <a:solidFill>
                  <a:srgbClr val="000000"/>
                </a:solidFill>
                <a:latin typeface="Arial"/>
                <a:cs typeface="Arial"/>
              </a:rPr>
              <a:t>CarMoving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xmlns="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xmlns="" id="{70389E8A-0E33-4845-8FFE-38601BEA9985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D6297B45-A114-47C1-8828-F0AF871890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9CE3A7BF-051F-4855-B3FB-3ED883FAB35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9E9DAB3F-16FF-4474-9ABA-1EFC8C5D44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4D73CD27-ABBC-441D-B2D7-54FCFB37C1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DA39AC81-8D16-4A1A-840B-8F7CFFBB64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00228F79-F770-4D57-BF5F-7153B1E689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3E78C32E-7F6A-4952-953B-3A218467845F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DAC7571C-F39C-4AD3-ABDA-546CA5F6B11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 xmlns="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xmlns="" id="{3BAAF3F4-1436-4330-8119-FF7577ADAD5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40713" y="3210423"/>
            <a:ext cx="2247878" cy="318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153662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xmlns="" id="{D4535795-BDBF-4688-BC69-7BCA6777C2AC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xmlns="" id="{85305155-9326-495F-B9AD-23E4A395980C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xmlns="" id="{5A995476-FEAF-4C86-98E1-06927C328C9B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xmlns="" id="{BABF98EB-1F2C-4A82-AD22-F0AAD07D346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xmlns="" id="{2533FE66-E19C-4AF6-9CE6-A11572945854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xmlns="" id="{3030A51B-637E-4E82-A085-BADF6FF3C952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xmlns="" id="{FE9A804F-5079-44D5-9D1E-CCE9C85FF726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xmlns="" id="{FA331A72-AAF6-4BA7-9CB8-5B683FF75EF5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xmlns="" id="{9992155D-57CE-4925-9F70-FD7D04D219A8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xmlns="" id="{35AA6871-B61D-4C47-9A79-4E9EF5734546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xmlns="" id="{E4CD6812-27B1-4BA8-9A62-DC41949A7637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xmlns="" id="{17ED7643-B3EF-4DF2-A331-BDFCB706CA80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xmlns="" id="{AE3A137B-0C48-47AE-B849-9BB97AE34C90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xmlns="" id="{054F6249-D880-4D8D-B2B6-6A36CF000D9E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xmlns="" id="{B25791B2-F44A-4FA6-AB17-32FDC6C2B27E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xmlns="" id="{95683817-3CF6-4C57-8B65-C107BA16D5E4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xmlns="" id="{92AD8906-B0D9-444D-A88A-54D52FB31A6F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xmlns="" id="{11C8E01C-D06D-4FD0-A493-9B7CE712AD50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xmlns="" id="{60E58586-9CE3-43B9-B10A-6A724B44DC13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xmlns="" id="{46BDEBD0-4638-4CD1-BDD2-4D7E29DD97F4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xmlns="" id="{A43C5D80-AF0E-4101-A141-D94B0A45C751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xmlns="" id="{466AF665-ADBA-4C4C-B2B1-6AEFF7A417C0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xmlns="" id="{CBFEE814-701C-4AE1-B715-28F6E2CF050D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xmlns="" id="{4B3A36ED-2C65-4410-B177-0F8A7A54215E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xmlns="" id="{A4BC71A2-BD70-43F4-8C3D-E64F668FA165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7" name="Описание"/>
          <p:cNvSpPr txBox="1"/>
          <p:nvPr/>
        </p:nvSpPr>
        <p:spPr>
          <a:xfrm>
            <a:off x="695325" y="1712216"/>
            <a:ext cx="6485425" cy="482261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endParaRPr lang="ru-RU" sz="1600" dirty="0">
              <a:latin typeface="Gilroy-ExtraBold" panose="020B0604020202020204" charset="-52"/>
              <a:ea typeface="Raleway"/>
              <a:cs typeface="Raleway"/>
              <a:sym typeface="Raleway"/>
            </a:endParaRPr>
          </a:p>
          <a:p>
            <a:pPr marL="12700" marR="938530"/>
            <a:endParaRPr sz="1486" dirty="0">
              <a:latin typeface="Microsoft Sans Serif"/>
              <a:cs typeface="Microsoft Sans Serif"/>
            </a:endParaRPr>
          </a:p>
        </p:txBody>
      </p:sp>
      <p:sp>
        <p:nvSpPr>
          <p:cNvPr id="15" name="Заголовок"/>
          <p:cNvSpPr txBox="1"/>
          <p:nvPr/>
        </p:nvSpPr>
        <p:spPr>
          <a:xfrm>
            <a:off x="308163" y="940865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ПЛАНЫ РАЗВИТИЯ ПРОДУКТА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en-AU" sz="1789" dirty="0" err="1">
                <a:solidFill>
                  <a:srgbClr val="000000"/>
                </a:solidFill>
                <a:latin typeface="Arial"/>
                <a:cs typeface="Arial"/>
              </a:rPr>
              <a:t>CarMoving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xmlns="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xmlns="" id="{8C073461-5D5B-47AB-8AF1-590C53A0B943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 hidden="1">
            <a:extLst>
              <a:ext uri="{FF2B5EF4-FFF2-40B4-BE49-F238E27FC236}">
                <a16:creationId xmlns:a16="http://schemas.microsoft.com/office/drawing/2014/main" xmlns="" id="{8D32863B-4090-4D56-9CF3-15455EED03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xmlns="" id="{A4F2BE0A-CE62-4FD3-B8B9-DFB38AB5F3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xmlns="" id="{7FFCF8BF-1F32-4776-835B-E838982A6CC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xmlns="" id="{47A0210C-F466-4B09-B5FB-0C7D8C4766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xmlns="" id="{F305A95D-EA4B-412C-99FE-19B271DF420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5FB2CE66-6EDE-4013-BFB1-9235AC2AC17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xmlns="" id="{AA4DB53A-5EBB-48EB-B5AF-DB4694A8761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FE6665FA-EB17-4BEA-A524-1FB79F067A04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8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EF84041-1DDB-781E-EF6C-AC934D3E6FC6}"/>
              </a:ext>
            </a:extLst>
          </p:cNvPr>
          <p:cNvSpPr txBox="1"/>
          <p:nvPr/>
        </p:nvSpPr>
        <p:spPr>
          <a:xfrm>
            <a:off x="76591" y="1695485"/>
            <a:ext cx="870781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1. Расширение функциональности </a:t>
            </a:r>
          </a:p>
          <a:p>
            <a:r>
              <a:rPr lang="ru-RU" dirty="0"/>
              <a:t>Добавление новых услуг:</a:t>
            </a:r>
          </a:p>
          <a:p>
            <a:r>
              <a:rPr lang="ru-RU" dirty="0"/>
              <a:t>Услуги по сервисному обслуживанию автомобилей во время перевозки.</a:t>
            </a:r>
          </a:p>
          <a:p>
            <a:r>
              <a:rPr lang="ru-RU" dirty="0"/>
              <a:t>2. Улучшение пользовательского опыта </a:t>
            </a:r>
          </a:p>
          <a:p>
            <a:r>
              <a:rPr lang="ru-RU" dirty="0"/>
              <a:t>Обновление интерфейса:</a:t>
            </a:r>
          </a:p>
          <a:p>
            <a:r>
              <a:rPr lang="ru-RU" dirty="0"/>
              <a:t>Регулярные улучшения интерфейса на основе обратной связи от пользователей.</a:t>
            </a:r>
          </a:p>
          <a:p>
            <a:r>
              <a:rPr lang="ru-RU" dirty="0"/>
              <a:t>Персонализация:</a:t>
            </a:r>
          </a:p>
          <a:p>
            <a:r>
              <a:rPr lang="ru-RU" dirty="0"/>
              <a:t>Внедрение индивидуальных предложений на основе истории заказов клиентов.</a:t>
            </a:r>
          </a:p>
          <a:p>
            <a:r>
              <a:rPr lang="ru-RU" dirty="0"/>
              <a:t>Клиентская поддержка:</a:t>
            </a:r>
          </a:p>
          <a:p>
            <a:r>
              <a:rPr lang="ru-RU" dirty="0"/>
              <a:t>Внедрение чат-ботов и систем обратной связи</a:t>
            </a:r>
          </a:p>
          <a:p>
            <a:r>
              <a:rPr lang="en-AU" dirty="0"/>
              <a:t>3</a:t>
            </a:r>
            <a:r>
              <a:rPr lang="ru-RU" dirty="0"/>
              <a:t>. Мониторинг и оценка результатов </a:t>
            </a:r>
          </a:p>
          <a:p>
            <a:r>
              <a:rPr lang="ru-RU" dirty="0"/>
              <a:t>Анализ данных о пользователях и их взаимодействии с платформой:</a:t>
            </a:r>
          </a:p>
          <a:p>
            <a:r>
              <a:rPr lang="ru-RU" dirty="0"/>
              <a:t>Проведение регулярных опросов для оценки удовлетворенности клиентов.</a:t>
            </a:r>
          </a:p>
          <a:p>
            <a:r>
              <a:rPr lang="ru-RU" dirty="0"/>
              <a:t>Отзывы и улучшения:</a:t>
            </a:r>
          </a:p>
          <a:p>
            <a:r>
              <a:rPr lang="ru-RU" dirty="0"/>
              <a:t>Реализация системы сбора и анализа отзывов пользователей для постоянного улучшения сервиса.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988226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4466</TotalTime>
  <Words>1420</Words>
  <Application>Microsoft Office PowerPoint</Application>
  <PresentationFormat>Произвольный</PresentationFormat>
  <Paragraphs>260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Arial</vt:lpstr>
      <vt:lpstr>Calibri</vt:lpstr>
      <vt:lpstr>Gilroy-ExtraBold</vt:lpstr>
      <vt:lpstr>Microsoft Sans Serif</vt:lpstr>
      <vt:lpstr>Trebuchet MS</vt:lpstr>
      <vt:lpstr>Times New Roman</vt:lpstr>
      <vt:lpstr>__Karla_78bc08</vt:lpstr>
      <vt:lpstr>Raleway</vt:lpstr>
      <vt:lpstr>Calibri Light</vt:lpstr>
      <vt:lpstr>Тема Office</vt:lpstr>
      <vt:lpstr>Слайд 1</vt:lpstr>
      <vt:lpstr>CarMoving</vt:lpstr>
      <vt:lpstr>Слайд 3</vt:lpstr>
      <vt:lpstr>CarMoving</vt:lpstr>
      <vt:lpstr>CarMoving</vt:lpstr>
      <vt:lpstr>CarMoving</vt:lpstr>
      <vt:lpstr>Слайд 7</vt:lpstr>
      <vt:lpstr>CarMoving</vt:lpstr>
      <vt:lpstr>CarMoving</vt:lpstr>
      <vt:lpstr>CarMoving</vt:lpstr>
      <vt:lpstr>CarMoving</vt:lpstr>
      <vt:lpstr>CarMoving</vt:lpstr>
      <vt:lpstr>CarMoving</vt:lpstr>
      <vt:lpstr>CarMoving</vt:lpstr>
      <vt:lpstr>CarMoving</vt:lpstr>
      <vt:lpstr>CarMoving</vt:lpstr>
      <vt:lpstr>cCarMoving</vt:lpstr>
      <vt:lpstr>CarMoving</vt:lpstr>
      <vt:lpstr>CarMoving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Айвазян Мартирос Андраникович</dc:creator>
  <cp:lastModifiedBy>ЯНА МАРКЕЛОВА</cp:lastModifiedBy>
  <cp:revision>101</cp:revision>
  <dcterms:created xsi:type="dcterms:W3CDTF">2023-09-15T12:14:22Z</dcterms:created>
  <dcterms:modified xsi:type="dcterms:W3CDTF">2024-10-31T16:29:53Z</dcterms:modified>
</cp:coreProperties>
</file>