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4630400" cy="8229600"/>
  <p:notesSz cx="8229600" cy="146304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Raleway Medium" pitchFamily="2" charset="-52"/>
      <p:regular r:id="rId23"/>
      <p:italic r:id="rId2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jnik" initials="M" lastIdx="2" clrIdx="0">
    <p:extLst>
      <p:ext uri="{19B8F6BF-5375-455C-9EA6-DF929625EA0E}">
        <p15:presenceInfo xmlns:p15="http://schemas.microsoft.com/office/powerpoint/2012/main" userId="106b4ebcea840d5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D4CC"/>
    <a:srgbClr val="27272B"/>
    <a:srgbClr val="FFE1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4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7339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tadviser.ru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85" y="710446"/>
            <a:ext cx="6492716" cy="249614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4485" y="3482697"/>
            <a:ext cx="12377261" cy="4092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2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Платформа для совместной работы над креативными проектами</a:t>
            </a:r>
            <a:endParaRPr lang="en-US" sz="2550" dirty="0"/>
          </a:p>
        </p:txBody>
      </p:sp>
      <p:sp>
        <p:nvSpPr>
          <p:cNvPr id="4" name="Text 1"/>
          <p:cNvSpPr/>
          <p:nvPr/>
        </p:nvSpPr>
        <p:spPr>
          <a:xfrm>
            <a:off x="644485" y="4168021"/>
            <a:ext cx="3273623" cy="4092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200"/>
              </a:lnSpc>
              <a:buNone/>
            </a:pPr>
            <a:r>
              <a:rPr lang="en-US" sz="25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CollabSphere</a:t>
            </a:r>
            <a:endParaRPr lang="en-US" sz="25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85" y="4853345"/>
            <a:ext cx="2831187" cy="216396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44485" y="7224355"/>
            <a:ext cx="13341429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4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2024 год, ГГНТУ</a:t>
            </a:r>
            <a:endParaRPr lang="en-US" sz="14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DFE76D6-8070-4ECF-AE64-0FD283EF6DF9}"/>
              </a:ext>
            </a:extLst>
          </p:cNvPr>
          <p:cNvSpPr/>
          <p:nvPr/>
        </p:nvSpPr>
        <p:spPr>
          <a:xfrm>
            <a:off x="12871174" y="7742583"/>
            <a:ext cx="1649896" cy="402908"/>
          </a:xfrm>
          <a:prstGeom prst="rect">
            <a:avLst/>
          </a:prstGeom>
          <a:solidFill>
            <a:srgbClr val="27272B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4258" y="721638"/>
            <a:ext cx="4688443" cy="582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550"/>
              </a:lnSpc>
              <a:buNone/>
            </a:pPr>
            <a:r>
              <a:rPr lang="en-US" sz="36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Профиль проекта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734258" y="1828919"/>
            <a:ext cx="6325076" cy="5826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Текущий статус проекта (задел, что уже сделано):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258" y="2621399"/>
            <a:ext cx="6325076" cy="335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Разработана идея и концепция онлайн-платформы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734258" y="3030379"/>
            <a:ext cx="6325076" cy="335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Исследование и анализ рынка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734258" y="3439358"/>
            <a:ext cx="6325076" cy="335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Анализ конкурентов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34258" y="3984784"/>
            <a:ext cx="6325076" cy="874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Уровень TRL: 1 - Сформулирована фундаментальная концепция технологии и обоснована ее полезность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578685" y="1828919"/>
            <a:ext cx="6325076" cy="5826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Технологическое направление в соответствии с перечнем критических технологий РФ: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578685" y="2621399"/>
            <a:ext cx="6325076" cy="671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Разработка программного обеспечения и веб-приложения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7578685" y="3366016"/>
            <a:ext cx="6325076" cy="335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Технологии искусственного интеллекта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7578685" y="3774996"/>
            <a:ext cx="6325076" cy="335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Блокчейн-технологии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7578685" y="4320421"/>
            <a:ext cx="2444472" cy="2913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Рынок НТИ: Технет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578685" y="4821555"/>
            <a:ext cx="2888813" cy="2913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Сквозные технологии: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7578685" y="5348883"/>
            <a:ext cx="6325076" cy="710922"/>
          </a:xfrm>
          <a:prstGeom prst="roundRect">
            <a:avLst>
              <a:gd name="adj" fmla="val 44267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Text 13"/>
          <p:cNvSpPr/>
          <p:nvPr/>
        </p:nvSpPr>
        <p:spPr>
          <a:xfrm>
            <a:off x="7788473" y="5558671"/>
            <a:ext cx="2331125" cy="2913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Большие данные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7578685" y="6269593"/>
            <a:ext cx="6325076" cy="1002268"/>
          </a:xfrm>
          <a:prstGeom prst="roundRect">
            <a:avLst>
              <a:gd name="adj" fmla="val 31400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Text 15"/>
          <p:cNvSpPr/>
          <p:nvPr/>
        </p:nvSpPr>
        <p:spPr>
          <a:xfrm>
            <a:off x="7788473" y="6479381"/>
            <a:ext cx="5905500" cy="5826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Нейротехнологии и искусственный интеллект</a:t>
            </a:r>
            <a:endParaRPr lang="en-US" sz="1800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729F56F-6972-415C-9133-FF02C3776FBE}"/>
              </a:ext>
            </a:extLst>
          </p:cNvPr>
          <p:cNvSpPr/>
          <p:nvPr/>
        </p:nvSpPr>
        <p:spPr>
          <a:xfrm>
            <a:off x="12871174" y="7742583"/>
            <a:ext cx="1649896" cy="402908"/>
          </a:xfrm>
          <a:prstGeom prst="rect">
            <a:avLst/>
          </a:prstGeom>
          <a:solidFill>
            <a:srgbClr val="27272B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2560" y="379214"/>
            <a:ext cx="307455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Команда проекта</a:t>
            </a:r>
            <a:endParaRPr lang="en-US" sz="2400" dirty="0"/>
          </a:p>
        </p:txBody>
      </p:sp>
      <p:sp>
        <p:nvSpPr>
          <p:cNvPr id="15" name="Text 9"/>
          <p:cNvSpPr/>
          <p:nvPr/>
        </p:nvSpPr>
        <p:spPr>
          <a:xfrm>
            <a:off x="3950494" y="3225760"/>
            <a:ext cx="2012633" cy="1914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Вараев Хасан Арбиевич</a:t>
            </a:r>
            <a:endParaRPr lang="en-US" sz="1200" dirty="0"/>
          </a:p>
        </p:txBody>
      </p:sp>
      <p:sp>
        <p:nvSpPr>
          <p:cNvPr id="16" name="Text 10"/>
          <p:cNvSpPr/>
          <p:nvPr/>
        </p:nvSpPr>
        <p:spPr>
          <a:xfrm>
            <a:off x="3950494" y="3499842"/>
            <a:ext cx="3261241" cy="220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3945393" y="3448942"/>
            <a:ext cx="3261241" cy="441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Телефон, почта: +79889089904 hasanvaraev59@gmail.com</a:t>
            </a:r>
            <a:endParaRPr lang="en-US" sz="1050" dirty="0"/>
          </a:p>
        </p:txBody>
      </p:sp>
      <p:sp>
        <p:nvSpPr>
          <p:cNvPr id="18" name="Text 12"/>
          <p:cNvSpPr/>
          <p:nvPr/>
        </p:nvSpPr>
        <p:spPr>
          <a:xfrm>
            <a:off x="3950494" y="3938237"/>
            <a:ext cx="3261241" cy="220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Leader ID: 5283985</a:t>
            </a:r>
            <a:endParaRPr lang="en-US" sz="105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8546" y="1037987"/>
            <a:ext cx="3261241" cy="201549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7418546" y="3225760"/>
            <a:ext cx="2160508" cy="1914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Хатуев Ильяс Русланович</a:t>
            </a:r>
            <a:endParaRPr lang="en-US" sz="1200" dirty="0"/>
          </a:p>
        </p:txBody>
      </p:sp>
      <p:sp>
        <p:nvSpPr>
          <p:cNvPr id="21" name="Text 14"/>
          <p:cNvSpPr/>
          <p:nvPr/>
        </p:nvSpPr>
        <p:spPr>
          <a:xfrm>
            <a:off x="11891191" y="4346581"/>
            <a:ext cx="3261241" cy="220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endParaRPr lang="en-US" sz="1050" dirty="0"/>
          </a:p>
        </p:txBody>
      </p:sp>
      <p:sp>
        <p:nvSpPr>
          <p:cNvPr id="22" name="Text 15"/>
          <p:cNvSpPr/>
          <p:nvPr/>
        </p:nvSpPr>
        <p:spPr>
          <a:xfrm>
            <a:off x="7418546" y="3454255"/>
            <a:ext cx="3261241" cy="441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Телефон, почта: abarsukov857@gmail.com +79635982894</a:t>
            </a:r>
            <a:endParaRPr lang="en-US" sz="1050" dirty="0"/>
          </a:p>
        </p:txBody>
      </p:sp>
      <p:sp>
        <p:nvSpPr>
          <p:cNvPr id="23" name="Text 16"/>
          <p:cNvSpPr/>
          <p:nvPr/>
        </p:nvSpPr>
        <p:spPr>
          <a:xfrm>
            <a:off x="7418545" y="3977892"/>
            <a:ext cx="3261241" cy="220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Leader ID: 6402693</a:t>
            </a:r>
            <a:endParaRPr lang="en-US" sz="1050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214" y="1037987"/>
            <a:ext cx="3261241" cy="2015490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452804" y="3477993"/>
            <a:ext cx="1814632" cy="1914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Ахматханова Хадижа</a:t>
            </a:r>
            <a:endParaRPr lang="en-US" sz="1200" dirty="0"/>
          </a:p>
        </p:txBody>
      </p:sp>
      <p:sp>
        <p:nvSpPr>
          <p:cNvPr id="26" name="Text 18"/>
          <p:cNvSpPr/>
          <p:nvPr/>
        </p:nvSpPr>
        <p:spPr>
          <a:xfrm>
            <a:off x="10886599" y="3499842"/>
            <a:ext cx="3261241" cy="220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endParaRPr lang="en-US" sz="1050" dirty="0"/>
          </a:p>
        </p:txBody>
      </p:sp>
      <p:sp>
        <p:nvSpPr>
          <p:cNvPr id="27" name="Text 19"/>
          <p:cNvSpPr/>
          <p:nvPr/>
        </p:nvSpPr>
        <p:spPr>
          <a:xfrm>
            <a:off x="452804" y="3683705"/>
            <a:ext cx="3261241" cy="441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Телефон, почта: +79394440905 hadijaahmathanova@mail.ru</a:t>
            </a:r>
            <a:endParaRPr lang="en-US" sz="1050" dirty="0"/>
          </a:p>
        </p:txBody>
      </p:sp>
      <p:sp>
        <p:nvSpPr>
          <p:cNvPr id="28" name="Text 20"/>
          <p:cNvSpPr/>
          <p:nvPr/>
        </p:nvSpPr>
        <p:spPr>
          <a:xfrm>
            <a:off x="478768" y="3225760"/>
            <a:ext cx="3261241" cy="220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Leader ID: 6410757</a:t>
            </a:r>
            <a:endParaRPr lang="en-US" sz="1050" b="1" dirty="0"/>
          </a:p>
        </p:txBody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6718" y="1037987"/>
            <a:ext cx="3261122" cy="2015490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10886718" y="3180173"/>
            <a:ext cx="2257306" cy="1914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Бачаева Ясмина Лёмаевна</a:t>
            </a:r>
            <a:endParaRPr lang="en-US" sz="1200" dirty="0"/>
          </a:p>
        </p:txBody>
      </p:sp>
      <p:sp>
        <p:nvSpPr>
          <p:cNvPr id="31" name="Text 22"/>
          <p:cNvSpPr/>
          <p:nvPr/>
        </p:nvSpPr>
        <p:spPr>
          <a:xfrm>
            <a:off x="10886718" y="3454255"/>
            <a:ext cx="3261122" cy="220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endParaRPr lang="en-US" sz="1050" dirty="0"/>
          </a:p>
        </p:txBody>
      </p:sp>
      <p:sp>
        <p:nvSpPr>
          <p:cNvPr id="32" name="Text 23"/>
          <p:cNvSpPr/>
          <p:nvPr/>
        </p:nvSpPr>
        <p:spPr>
          <a:xfrm>
            <a:off x="10886598" y="3417213"/>
            <a:ext cx="3261122" cy="441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Телефон, почта: lemaevnaasmina@gmail.com +79667270247</a:t>
            </a:r>
            <a:endParaRPr lang="en-US" sz="1050" dirty="0"/>
          </a:p>
        </p:txBody>
      </p:sp>
      <p:sp>
        <p:nvSpPr>
          <p:cNvPr id="33" name="Text 24"/>
          <p:cNvSpPr/>
          <p:nvPr/>
        </p:nvSpPr>
        <p:spPr>
          <a:xfrm>
            <a:off x="10886596" y="3894296"/>
            <a:ext cx="3261122" cy="220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Leader ID: 6412993</a:t>
            </a:r>
            <a:endParaRPr lang="en-US" sz="1050" dirty="0"/>
          </a:p>
        </p:txBody>
      </p:sp>
      <p:pic>
        <p:nvPicPr>
          <p:cNvPr id="36" name="Image 5" descr="preencoded.png">
            <a:extLst>
              <a:ext uri="{FF2B5EF4-FFF2-40B4-BE49-F238E27FC236}">
                <a16:creationId xmlns:a16="http://schemas.microsoft.com/office/drawing/2014/main" id="{30D6D3A3-B0C9-4A0E-818A-63CED2BAB6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5602" y="1037987"/>
            <a:ext cx="3261241" cy="2015490"/>
          </a:xfrm>
          <a:prstGeom prst="rect">
            <a:avLst/>
          </a:prstGeom>
        </p:spPr>
      </p:pic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EE05C4E8-BF78-433A-B56D-3E9DFD7207D1}"/>
              </a:ext>
            </a:extLst>
          </p:cNvPr>
          <p:cNvSpPr/>
          <p:nvPr/>
        </p:nvSpPr>
        <p:spPr>
          <a:xfrm>
            <a:off x="12871174" y="7742583"/>
            <a:ext cx="1649896" cy="402908"/>
          </a:xfrm>
          <a:prstGeom prst="rect">
            <a:avLst/>
          </a:prstGeom>
          <a:solidFill>
            <a:srgbClr val="27272B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3782" y="815935"/>
            <a:ext cx="4659511" cy="582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550"/>
              </a:lnSpc>
              <a:buNone/>
            </a:pPr>
            <a:r>
              <a:rPr lang="en-US" sz="36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Актуальность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733782" y="1922502"/>
            <a:ext cx="5965865" cy="291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Проблема клиента, которую проект решает: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3782" y="2423398"/>
            <a:ext cx="6325672" cy="670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Font typeface="+mj-lt"/>
              <a:buAutoNum type="arabicPeriod"/>
            </a:pPr>
            <a:r>
              <a:rPr lang="en-US" sz="16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Отсутствие удобных интегрированных инструментов для создания и работы над творческими проектами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733782" y="3167539"/>
            <a:ext cx="6325672" cy="10061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Font typeface="+mj-lt"/>
              <a:buAutoNum type="arabicPeriod" startAt="2"/>
            </a:pPr>
            <a:r>
              <a:rPr lang="en-US" sz="16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Сложности в совместной работе и поиске единомышленников из-за информационной ограниченности клиента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733782" y="4247078"/>
            <a:ext cx="6325672" cy="335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Font typeface="+mj-lt"/>
              <a:buAutoNum type="arabicPeriod" startAt="3"/>
            </a:pPr>
            <a:r>
              <a:rPr lang="en-US" sz="16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Недостаток обучающих ресурсов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33782" y="4655820"/>
            <a:ext cx="6325672" cy="335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Font typeface="+mj-lt"/>
              <a:buAutoNum type="arabicPeriod" startAt="4"/>
            </a:pPr>
            <a:r>
              <a:rPr lang="en-US" sz="16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Проблемы с продвижением работ</a:t>
            </a:r>
            <a:endParaRPr lang="en-US" sz="165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438" y="5462945"/>
            <a:ext cx="1950720" cy="195072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578566" y="1922502"/>
            <a:ext cx="6042541" cy="291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Существующие варианты решения проблемы: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7578566" y="2423398"/>
            <a:ext cx="6325672" cy="335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Веб-приложения и сайты для работы над проектами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7578566" y="2947511"/>
            <a:ext cx="6325672" cy="335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Платформы для обратной связи и обучения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7578566" y="3471624"/>
            <a:ext cx="6325672" cy="335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Платформы для портфолио</a:t>
            </a:r>
            <a:endParaRPr lang="en-US" sz="165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8566" y="4042886"/>
            <a:ext cx="1950720" cy="1950720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E764E1F-78A9-4104-A3C1-EA3D3974C786}"/>
              </a:ext>
            </a:extLst>
          </p:cNvPr>
          <p:cNvSpPr/>
          <p:nvPr/>
        </p:nvSpPr>
        <p:spPr>
          <a:xfrm>
            <a:off x="12871174" y="7742583"/>
            <a:ext cx="1649896" cy="402908"/>
          </a:xfrm>
          <a:prstGeom prst="rect">
            <a:avLst/>
          </a:prstGeom>
          <a:solidFill>
            <a:srgbClr val="27272B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14313" y="120610"/>
            <a:ext cx="5594747" cy="699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Рынок проекта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214313" y="896718"/>
            <a:ext cx="5984557" cy="349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Динамика рынка (за последние 3 года):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81063" y="4075390"/>
            <a:ext cx="6127075" cy="805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50"/>
              </a:lnSpc>
              <a:buNone/>
            </a:pP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214313" y="4922281"/>
            <a:ext cx="6127075" cy="6993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Краткое описание рынка (объем на текущий год, география):</a:t>
            </a:r>
          </a:p>
          <a:p>
            <a:pPr algn="just"/>
            <a:r>
              <a:rPr lang="ru-RU" sz="1400" b="0" i="0" dirty="0">
                <a:solidFill>
                  <a:srgbClr val="222222"/>
                </a:solidFill>
                <a:effectLst/>
                <a:highlight>
                  <a:srgbClr val="27272B"/>
                </a:highlight>
                <a:latin typeface="Arial" panose="020B0604020202020204" pitchFamily="34" charset="0"/>
              </a:rPr>
              <a:t>1</a:t>
            </a:r>
            <a:r>
              <a:rPr lang="ru-RU" sz="1400" b="0" i="0" dirty="0">
                <a:solidFill>
                  <a:schemeClr val="bg1"/>
                </a:solidFill>
                <a:effectLst/>
                <a:highlight>
                  <a:srgbClr val="27272B"/>
                </a:highlight>
                <a:latin typeface="Arial" panose="020B0604020202020204" pitchFamily="34" charset="0"/>
              </a:rPr>
              <a:t>. 2023 год: Рынок ПО для совместной работы оценивался в 42,51 млрд долларов и прогнозируется, что он достигнет 97,24 млрд долларов к 2031 году, со среднегодовым темпом роста (CAGR) около 13,1%</a:t>
            </a:r>
          </a:p>
          <a:p>
            <a:pPr algn="just"/>
            <a:r>
              <a:rPr lang="ru-RU" sz="1400" b="0" i="0" dirty="0">
                <a:solidFill>
                  <a:schemeClr val="bg1"/>
                </a:solidFill>
                <a:effectLst/>
                <a:highlight>
                  <a:srgbClr val="27272B"/>
                </a:highlight>
                <a:latin typeface="Arial" panose="020B0604020202020204" pitchFamily="34" charset="0"/>
              </a:rPr>
              <a:t> 2. Основные регионы:</a:t>
            </a:r>
          </a:p>
          <a:p>
            <a:pPr algn="just"/>
            <a:r>
              <a:rPr lang="ru-RU" sz="1400" b="0" i="0" dirty="0">
                <a:solidFill>
                  <a:schemeClr val="bg1"/>
                </a:solidFill>
                <a:effectLst/>
                <a:highlight>
                  <a:srgbClr val="27272B"/>
                </a:highlight>
                <a:latin typeface="Arial" panose="020B0604020202020204" pitchFamily="34" charset="0"/>
              </a:rPr>
              <a:t> • Северная Америка лидирует благодаря высоким темпам внедрения технологий и развитой инфраструктуре.</a:t>
            </a:r>
          </a:p>
          <a:p>
            <a:pPr algn="just"/>
            <a:r>
              <a:rPr lang="ru-RU" sz="1400" b="0" i="0" dirty="0">
                <a:solidFill>
                  <a:schemeClr val="bg1"/>
                </a:solidFill>
                <a:effectLst/>
                <a:highlight>
                  <a:srgbClr val="27272B"/>
                </a:highlight>
                <a:latin typeface="Arial" panose="020B0604020202020204" pitchFamily="34" charset="0"/>
              </a:rPr>
              <a:t> • Европа активно растет за счет цифровой трансформации в таких отраслях, как образование и здравоохранение.</a:t>
            </a:r>
          </a:p>
          <a:p>
            <a:pPr algn="just"/>
            <a:r>
              <a:rPr lang="ru-RU" sz="1400" b="0" i="0" dirty="0">
                <a:solidFill>
                  <a:schemeClr val="bg1"/>
                </a:solidFill>
                <a:effectLst/>
                <a:highlight>
                  <a:srgbClr val="27272B"/>
                </a:highlight>
                <a:latin typeface="Arial" panose="020B0604020202020204" pitchFamily="34" charset="0"/>
              </a:rPr>
              <a:t> • Азиатско-Тихоокеанский регион демонстрирует самый высокий рост благодаря увеличению числа пользователей смартфонов и развитию интернета</a:t>
            </a:r>
          </a:p>
          <a:p>
            <a:pPr marL="0" indent="0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629882" y="3474006"/>
            <a:ext cx="6127075" cy="6993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Целевая доля рынка, которую планирует занять проект:</a:t>
            </a:r>
            <a:endParaRPr lang="ru-RU" sz="2200" b="1" dirty="0">
              <a:solidFill>
                <a:srgbClr val="FFE14D"/>
              </a:solidFill>
              <a:latin typeface="Comfortaa Bold" pitchFamily="34" charset="0"/>
              <a:ea typeface="Comfortaa Bold" pitchFamily="34" charset="-122"/>
              <a:cs typeface="Comfortaa Bold" pitchFamily="34" charset="-120"/>
            </a:endParaRPr>
          </a:p>
          <a:p>
            <a:pPr marL="0" indent="0">
              <a:lnSpc>
                <a:spcPts val="2750"/>
              </a:lnSpc>
              <a:buNone/>
            </a:pPr>
            <a:r>
              <a:rPr lang="ru-RU" sz="2400" b="1" dirty="0">
                <a:solidFill>
                  <a:schemeClr val="bg2"/>
                </a:solidFill>
                <a:highlight>
                  <a:srgbClr val="000000"/>
                </a:highlight>
              </a:rPr>
              <a:t>1-2%</a:t>
            </a:r>
            <a:r>
              <a:rPr lang="ru-RU" sz="2400" dirty="0">
                <a:solidFill>
                  <a:schemeClr val="bg2"/>
                </a:solidFill>
                <a:highlight>
                  <a:srgbClr val="000000"/>
                </a:highlight>
              </a:rPr>
              <a:t> от рынка платформ для совместной работы.</a:t>
            </a:r>
            <a:endParaRPr lang="en-US" sz="2200" dirty="0">
              <a:solidFill>
                <a:schemeClr val="bg2"/>
              </a:solidFill>
              <a:highlight>
                <a:srgbClr val="000000"/>
              </a:highlight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899B7EB-F0EA-4D9C-930F-A79CCAE30F81}"/>
              </a:ext>
            </a:extLst>
          </p:cNvPr>
          <p:cNvSpPr/>
          <p:nvPr/>
        </p:nvSpPr>
        <p:spPr>
          <a:xfrm>
            <a:off x="12871174" y="7742583"/>
            <a:ext cx="1649896" cy="402908"/>
          </a:xfrm>
          <a:prstGeom prst="rect">
            <a:avLst/>
          </a:prstGeom>
          <a:solidFill>
            <a:srgbClr val="27272B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7D80FD-66F7-43F9-8DFC-9FAB0BBA1726}"/>
              </a:ext>
            </a:extLst>
          </p:cNvPr>
          <p:cNvSpPr txBox="1"/>
          <p:nvPr/>
        </p:nvSpPr>
        <p:spPr>
          <a:xfrm>
            <a:off x="7629882" y="1409700"/>
            <a:ext cx="357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C9A5F5A-4607-43B1-8F3A-9A02ECB35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3" y="1498103"/>
            <a:ext cx="6127075" cy="30966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20E9D77-0CE4-4C9C-A659-8150195B2C63}"/>
              </a:ext>
            </a:extLst>
          </p:cNvPr>
          <p:cNvSpPr txBox="1"/>
          <p:nvPr/>
        </p:nvSpPr>
        <p:spPr>
          <a:xfrm>
            <a:off x="12363062" y="7860268"/>
            <a:ext cx="73826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bg1"/>
                </a:solidFill>
                <a:effectLst/>
                <a:highlight>
                  <a:srgbClr val="27272B"/>
                </a:highlight>
                <a:latin typeface="Arial" panose="020B0604020202020204" pitchFamily="34" charset="0"/>
              </a:rPr>
              <a:t>Источник:</a:t>
            </a:r>
            <a:r>
              <a:rPr lang="ru-RU" b="0" i="0" dirty="0">
                <a:solidFill>
                  <a:srgbClr val="222222"/>
                </a:solidFill>
                <a:effectLst/>
                <a:highlight>
                  <a:srgbClr val="27272B"/>
                </a:highlight>
                <a:latin typeface="Arial" panose="020B0604020202020204" pitchFamily="34" charset="0"/>
              </a:rPr>
              <a:t> </a:t>
            </a:r>
            <a:r>
              <a:rPr lang="en-US" b="0" i="0" dirty="0">
                <a:solidFill>
                  <a:srgbClr val="1155CC"/>
                </a:solidFill>
                <a:effectLst/>
                <a:highlight>
                  <a:srgbClr val="27272B"/>
                </a:highlight>
                <a:latin typeface="Arial" panose="020B0604020202020204" pitchFamily="34" charset="0"/>
                <a:hlinkClick r:id="rId4"/>
              </a:rPr>
              <a:t>tadviser.ru</a:t>
            </a:r>
            <a:endParaRPr lang="ru-RU" dirty="0">
              <a:highlight>
                <a:srgbClr val="27272B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4391" y="664488"/>
            <a:ext cx="10276284" cy="670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250"/>
              </a:lnSpc>
              <a:buNone/>
            </a:pPr>
            <a:r>
              <a:rPr lang="en-US" sz="42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Описание продукта и технологии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844391" y="1937623"/>
            <a:ext cx="6176486" cy="1005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Какой продукт (товар/ услуга/ устройство/ ПО/ технология/ процесс и т.д.) будет продаваться: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844391" y="3184327"/>
            <a:ext cx="6176486" cy="3858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457200" indent="-457200" algn="l">
              <a:lnSpc>
                <a:spcPts val="3000"/>
              </a:lnSpc>
              <a:buSzPct val="100000"/>
              <a:buFont typeface="+mj-lt"/>
              <a:buAutoNum type="arabicPeriod"/>
            </a:pPr>
            <a:r>
              <a:rPr lang="en-US" sz="18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Инструменты для совместного творчества</a:t>
            </a:r>
          </a:p>
          <a:p>
            <a:pPr marL="457200" indent="-457200">
              <a:lnSpc>
                <a:spcPts val="3000"/>
              </a:lnSpc>
              <a:buSzPct val="100000"/>
              <a:buFont typeface="+mj-lt"/>
              <a:buAutoNum type="arabicPeriod"/>
            </a:pPr>
            <a:r>
              <a:rPr lang="en-US" sz="18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Инструменты для фрилансеров</a:t>
            </a:r>
          </a:p>
          <a:p>
            <a:pPr marL="457200" indent="-457200">
              <a:lnSpc>
                <a:spcPts val="3000"/>
              </a:lnSpc>
              <a:buSzPct val="100000"/>
              <a:buFont typeface="+mj-lt"/>
              <a:buAutoNum type="arabicPeriod"/>
            </a:pPr>
            <a:r>
              <a:rPr lang="en-US" sz="18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Подписочные модели</a:t>
            </a:r>
            <a:endParaRPr lang="en-US" sz="1850" dirty="0"/>
          </a:p>
          <a:p>
            <a:pPr marL="457200" indent="-457200">
              <a:lnSpc>
                <a:spcPts val="3000"/>
              </a:lnSpc>
              <a:buSzPct val="100000"/>
              <a:buFont typeface="+mj-lt"/>
              <a:buAutoNum type="arabicPeriod"/>
            </a:pPr>
            <a:endParaRPr lang="en-US" sz="1850" dirty="0"/>
          </a:p>
          <a:p>
            <a:pPr marL="457200" indent="-457200" algn="l">
              <a:lnSpc>
                <a:spcPts val="3000"/>
              </a:lnSpc>
              <a:buSzPct val="100000"/>
              <a:buFont typeface="+mj-lt"/>
              <a:buAutoNum type="arabicPeriod"/>
            </a:pP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44391" y="3654623"/>
            <a:ext cx="6176486" cy="3858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000"/>
              </a:lnSpc>
              <a:buSzPct val="100000"/>
            </a:pP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44391" y="4124920"/>
            <a:ext cx="6176486" cy="3858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000"/>
              </a:lnSpc>
              <a:buSzPct val="100000"/>
            </a:pPr>
            <a:endParaRPr lang="en-US" sz="185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391" y="6193036"/>
            <a:ext cx="1100733" cy="1100733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617143" y="1937623"/>
            <a:ext cx="6176486" cy="670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Описание механики использования продукта клиентом: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7617143" y="2849166"/>
            <a:ext cx="6176486" cy="3858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Font typeface="+mj-lt"/>
              <a:buAutoNum type="arabicPeriod"/>
            </a:pPr>
            <a:r>
              <a:rPr lang="en-US" sz="18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Регистрация и создание профиля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7617143" y="3319463"/>
            <a:ext cx="6176486" cy="3858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Font typeface="+mj-lt"/>
              <a:buAutoNum type="arabicPeriod" startAt="2"/>
            </a:pPr>
            <a:r>
              <a:rPr lang="en-US" sz="18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Создание или участие в проекте</a:t>
            </a:r>
            <a:endParaRPr lang="en-US" sz="1850" dirty="0"/>
          </a:p>
        </p:txBody>
      </p:sp>
      <p:sp>
        <p:nvSpPr>
          <p:cNvPr id="14" name="Text 11"/>
          <p:cNvSpPr/>
          <p:nvPr/>
        </p:nvSpPr>
        <p:spPr>
          <a:xfrm>
            <a:off x="7617143" y="3789759"/>
            <a:ext cx="6176486" cy="771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Font typeface="+mj-lt"/>
              <a:buAutoNum type="arabicPeriod" startAt="3"/>
            </a:pPr>
            <a:r>
              <a:rPr lang="en-US" sz="18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Обучение и развитие с помощью встроенных элементов платформы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7617143" y="4645938"/>
            <a:ext cx="6176486" cy="3858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Font typeface="+mj-lt"/>
              <a:buAutoNum type="arabicPeriod" startAt="4"/>
            </a:pPr>
            <a:r>
              <a:rPr lang="en-US" sz="18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Обмен и продажа работ</a:t>
            </a:r>
            <a:endParaRPr lang="en-US" sz="1850" dirty="0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7143" y="5303163"/>
            <a:ext cx="1100733" cy="1100733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E8E4A8D-2EBD-4C2F-BA6D-E77C1DCA92CE}"/>
              </a:ext>
            </a:extLst>
          </p:cNvPr>
          <p:cNvSpPr/>
          <p:nvPr/>
        </p:nvSpPr>
        <p:spPr>
          <a:xfrm>
            <a:off x="12871174" y="7742583"/>
            <a:ext cx="1649896" cy="402908"/>
          </a:xfrm>
          <a:prstGeom prst="rect">
            <a:avLst/>
          </a:prstGeom>
          <a:solidFill>
            <a:srgbClr val="27272B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4502" y="610076"/>
            <a:ext cx="9422725" cy="614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Описание продукта и технологии</a:t>
            </a:r>
            <a:endParaRPr lang="en-US" sz="3850" dirty="0"/>
          </a:p>
        </p:txBody>
      </p:sp>
      <p:sp>
        <p:nvSpPr>
          <p:cNvPr id="3" name="Text 1"/>
          <p:cNvSpPr/>
          <p:nvPr/>
        </p:nvSpPr>
        <p:spPr>
          <a:xfrm>
            <a:off x="774502" y="1777722"/>
            <a:ext cx="4054316" cy="307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Потребительские сегменты: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496206" y="2267105"/>
            <a:ext cx="6270784" cy="354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  <a:buSzPct val="100000"/>
            </a:pPr>
            <a:r>
              <a:rPr lang="ru-RU" sz="17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1.    </a:t>
            </a:r>
            <a:r>
              <a:rPr lang="en-US" sz="17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Географическое расположение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496206" y="2698588"/>
            <a:ext cx="6270784" cy="354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685800" lvl="1" indent="-342900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Глобальный охват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496206" y="3130070"/>
            <a:ext cx="6270784" cy="354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  <a:buSzPct val="100000"/>
            </a:pPr>
            <a:r>
              <a:rPr lang="ru-RU" sz="17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2.    </a:t>
            </a:r>
            <a:r>
              <a:rPr lang="en-US" sz="17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Сектор рынка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96206" y="3528494"/>
            <a:ext cx="6270784" cy="354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685800" lvl="1" indent="-342900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B2C</a:t>
            </a:r>
            <a:endParaRPr lang="en-US" sz="17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502" y="6361033"/>
            <a:ext cx="1009531" cy="1009531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7592735" y="1777722"/>
            <a:ext cx="2624376" cy="307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Портрет клиента: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7592735" y="2306241"/>
            <a:ext cx="6270784" cy="354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Художники/Ценители цифрового искусства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7592735" y="2859405"/>
            <a:ext cx="6270784" cy="354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Возраст: 18-40 лет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7592735" y="3412569"/>
            <a:ext cx="6270784" cy="354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Хобби: искусство</a:t>
            </a:r>
            <a:endParaRPr lang="en-US" sz="1700" dirty="0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2735" y="4015502"/>
            <a:ext cx="1009531" cy="1009531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04CA17D-EDDF-42AE-9B3A-F20707A09E63}"/>
              </a:ext>
            </a:extLst>
          </p:cNvPr>
          <p:cNvSpPr/>
          <p:nvPr/>
        </p:nvSpPr>
        <p:spPr>
          <a:xfrm>
            <a:off x="12871174" y="7742583"/>
            <a:ext cx="1649896" cy="402908"/>
          </a:xfrm>
          <a:prstGeom prst="rect">
            <a:avLst/>
          </a:prstGeom>
          <a:solidFill>
            <a:srgbClr val="27272B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0531" y="346115"/>
            <a:ext cx="2797373" cy="349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Конкуренты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40531" y="947499"/>
            <a:ext cx="13749337" cy="4032528"/>
          </a:xfrm>
          <a:prstGeom prst="roundRect">
            <a:avLst>
              <a:gd name="adj" fmla="val 4683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448151" y="955119"/>
            <a:ext cx="13738146" cy="56888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574596" y="1038225"/>
            <a:ext cx="1706999" cy="402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Ключевые характеристики компании/ продукта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2540913" y="1038225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CollabSphere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4503420" y="1038225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Figma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6465927" y="1038225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Trello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8428434" y="1038225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Asana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10390942" y="1038225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Notion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353449" y="1038225"/>
            <a:ext cx="170699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Miro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448151" y="1524000"/>
            <a:ext cx="13738146" cy="97155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574596" y="1607106"/>
            <a:ext cx="1706999" cy="8053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Возможность работы нескольких над одним документом или проектом в реальном времени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2540913" y="1607106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Есть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4503420" y="1607106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Есть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6465927" y="1607106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Есть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8428434" y="1607106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Нет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10390942" y="1607106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Есть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12353449" y="1607106"/>
            <a:ext cx="170699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Есть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448151" y="2495550"/>
            <a:ext cx="13738146" cy="36754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" name="Text 19"/>
          <p:cNvSpPr/>
          <p:nvPr/>
        </p:nvSpPr>
        <p:spPr>
          <a:xfrm>
            <a:off x="574596" y="2578656"/>
            <a:ext cx="170699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Набор инструментов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2540913" y="2578656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Есть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4503420" y="2578656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Есть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6465927" y="2578656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Нет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8428434" y="2578656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Нет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10390942" y="2578656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Есть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12353449" y="2578656"/>
            <a:ext cx="170699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Есть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448151" y="2863096"/>
            <a:ext cx="13738146" cy="56888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9" name="Text 27"/>
          <p:cNvSpPr/>
          <p:nvPr/>
        </p:nvSpPr>
        <p:spPr>
          <a:xfrm>
            <a:off x="574596" y="2946202"/>
            <a:ext cx="1706999" cy="402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Возможность интеграции (Google Drive, Slack, Trello)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2540913" y="2946202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Есть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4503420" y="2946202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Есть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6465927" y="2946202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Есть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8428434" y="2946202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Есть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10390942" y="2946202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Есть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12353449" y="2946202"/>
            <a:ext cx="170699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Есть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448151" y="3431977"/>
            <a:ext cx="13738146" cy="97155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7" name="Text 35"/>
          <p:cNvSpPr/>
          <p:nvPr/>
        </p:nvSpPr>
        <p:spPr>
          <a:xfrm>
            <a:off x="574596" y="3515082"/>
            <a:ext cx="1706999" cy="8053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Планирование, отслеживания и управления задачами и сроками</a:t>
            </a:r>
            <a:endParaRPr lang="en-US" sz="950" dirty="0"/>
          </a:p>
        </p:txBody>
      </p:sp>
      <p:sp>
        <p:nvSpPr>
          <p:cNvPr id="38" name="Text 36"/>
          <p:cNvSpPr/>
          <p:nvPr/>
        </p:nvSpPr>
        <p:spPr>
          <a:xfrm>
            <a:off x="2540913" y="3515082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Есть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4503420" y="3515082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Нет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6465927" y="3515082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Есть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8428434" y="3515082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Есть</a:t>
            </a:r>
            <a:endParaRPr lang="en-US" sz="950" dirty="0"/>
          </a:p>
        </p:txBody>
      </p:sp>
      <p:sp>
        <p:nvSpPr>
          <p:cNvPr id="42" name="Text 40"/>
          <p:cNvSpPr/>
          <p:nvPr/>
        </p:nvSpPr>
        <p:spPr>
          <a:xfrm>
            <a:off x="10390942" y="3515082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Есть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12353449" y="3515082"/>
            <a:ext cx="170699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Нет</a:t>
            </a:r>
            <a:endParaRPr lang="en-US" sz="950" dirty="0"/>
          </a:p>
        </p:txBody>
      </p:sp>
      <p:sp>
        <p:nvSpPr>
          <p:cNvPr id="44" name="Shape 42"/>
          <p:cNvSpPr/>
          <p:nvPr/>
        </p:nvSpPr>
        <p:spPr>
          <a:xfrm>
            <a:off x="448151" y="4403527"/>
            <a:ext cx="13738146" cy="56888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5" name="Text 43"/>
          <p:cNvSpPr/>
          <p:nvPr/>
        </p:nvSpPr>
        <p:spPr>
          <a:xfrm>
            <a:off x="574596" y="4486632"/>
            <a:ext cx="1706999" cy="402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Доступ к через мобильные устройства</a:t>
            </a:r>
            <a:endParaRPr lang="en-US" sz="950" dirty="0"/>
          </a:p>
        </p:txBody>
      </p:sp>
      <p:sp>
        <p:nvSpPr>
          <p:cNvPr id="46" name="Text 44"/>
          <p:cNvSpPr/>
          <p:nvPr/>
        </p:nvSpPr>
        <p:spPr>
          <a:xfrm>
            <a:off x="2540913" y="4486632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Есть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4503420" y="4486632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Есть</a:t>
            </a:r>
            <a:endParaRPr lang="en-US" sz="950" dirty="0"/>
          </a:p>
        </p:txBody>
      </p:sp>
      <p:sp>
        <p:nvSpPr>
          <p:cNvPr id="48" name="Text 46"/>
          <p:cNvSpPr/>
          <p:nvPr/>
        </p:nvSpPr>
        <p:spPr>
          <a:xfrm>
            <a:off x="6465927" y="4486632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Есть</a:t>
            </a:r>
            <a:endParaRPr lang="en-US" sz="950" dirty="0"/>
          </a:p>
        </p:txBody>
      </p:sp>
      <p:sp>
        <p:nvSpPr>
          <p:cNvPr id="49" name="Text 47"/>
          <p:cNvSpPr/>
          <p:nvPr/>
        </p:nvSpPr>
        <p:spPr>
          <a:xfrm>
            <a:off x="8428434" y="4486632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Есть</a:t>
            </a:r>
            <a:endParaRPr lang="en-US" sz="950" dirty="0"/>
          </a:p>
        </p:txBody>
      </p:sp>
      <p:sp>
        <p:nvSpPr>
          <p:cNvPr id="50" name="Text 48"/>
          <p:cNvSpPr/>
          <p:nvPr/>
        </p:nvSpPr>
        <p:spPr>
          <a:xfrm>
            <a:off x="10390942" y="4486632"/>
            <a:ext cx="170318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Есть</a:t>
            </a:r>
            <a:endParaRPr lang="en-US" sz="950" dirty="0"/>
          </a:p>
        </p:txBody>
      </p:sp>
      <p:sp>
        <p:nvSpPr>
          <p:cNvPr id="51" name="Text 49"/>
          <p:cNvSpPr/>
          <p:nvPr/>
        </p:nvSpPr>
        <p:spPr>
          <a:xfrm>
            <a:off x="12353449" y="4486632"/>
            <a:ext cx="1706999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Есть</a:t>
            </a:r>
            <a:endParaRPr lang="en-US" sz="950" dirty="0"/>
          </a:p>
        </p:txBody>
      </p:sp>
      <p:sp>
        <p:nvSpPr>
          <p:cNvPr id="52" name="Text 50"/>
          <p:cNvSpPr/>
          <p:nvPr/>
        </p:nvSpPr>
        <p:spPr>
          <a:xfrm>
            <a:off x="440531" y="5168741"/>
            <a:ext cx="8343424" cy="349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ru-RU" sz="22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К</a:t>
            </a:r>
            <a:r>
              <a:rPr lang="en-US" sz="22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онкурентные преимущест</a:t>
            </a:r>
            <a:r>
              <a:rPr lang="ru-RU" sz="22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а</a:t>
            </a:r>
            <a:endParaRPr lang="en-US" sz="2200" dirty="0">
              <a:solidFill>
                <a:srgbClr val="FFE14D"/>
              </a:solidFill>
            </a:endParaRPr>
          </a:p>
        </p:txBody>
      </p:sp>
      <p:sp>
        <p:nvSpPr>
          <p:cNvPr id="53" name="Text 51"/>
          <p:cNvSpPr/>
          <p:nvPr/>
        </p:nvSpPr>
        <p:spPr>
          <a:xfrm>
            <a:off x="440531" y="5707142"/>
            <a:ext cx="13749337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endParaRPr lang="en-US" sz="950" dirty="0">
              <a:solidFill>
                <a:srgbClr val="D7D4CC"/>
              </a:solidFill>
            </a:endParaRPr>
          </a:p>
        </p:txBody>
      </p:sp>
      <p:sp>
        <p:nvSpPr>
          <p:cNvPr id="54" name="Text 52"/>
          <p:cNvSpPr/>
          <p:nvPr/>
        </p:nvSpPr>
        <p:spPr>
          <a:xfrm>
            <a:off x="448151" y="5634811"/>
            <a:ext cx="13749337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Широкий набор инструментов</a:t>
            </a:r>
            <a:endParaRPr lang="en-US" sz="950" dirty="0"/>
          </a:p>
        </p:txBody>
      </p:sp>
      <p:sp>
        <p:nvSpPr>
          <p:cNvPr id="61" name="Text 59"/>
          <p:cNvSpPr/>
          <p:nvPr/>
        </p:nvSpPr>
        <p:spPr>
          <a:xfrm>
            <a:off x="432911" y="5922364"/>
            <a:ext cx="13749337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Поддержка различных форматов контента</a:t>
            </a:r>
            <a:endParaRPr lang="en-US" sz="950" dirty="0"/>
          </a:p>
        </p:txBody>
      </p:sp>
      <p:sp>
        <p:nvSpPr>
          <p:cNvPr id="63" name="Text 61"/>
          <p:cNvSpPr/>
          <p:nvPr/>
        </p:nvSpPr>
        <p:spPr>
          <a:xfrm>
            <a:off x="440531" y="8598694"/>
            <a:ext cx="13749337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endParaRPr lang="en-US" sz="950" dirty="0"/>
          </a:p>
        </p:txBody>
      </p:sp>
      <p:sp>
        <p:nvSpPr>
          <p:cNvPr id="64" name="Text 62"/>
          <p:cNvSpPr/>
          <p:nvPr/>
        </p:nvSpPr>
        <p:spPr>
          <a:xfrm>
            <a:off x="440531" y="8844082"/>
            <a:ext cx="13749337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endParaRPr lang="en-US" sz="950" dirty="0"/>
          </a:p>
        </p:txBody>
      </p:sp>
      <p:sp>
        <p:nvSpPr>
          <p:cNvPr id="65" name="Text 63"/>
          <p:cNvSpPr/>
          <p:nvPr/>
        </p:nvSpPr>
        <p:spPr>
          <a:xfrm>
            <a:off x="440531" y="9089469"/>
            <a:ext cx="13749337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endParaRPr lang="en-US" sz="950" dirty="0"/>
          </a:p>
        </p:txBody>
      </p:sp>
      <p:sp>
        <p:nvSpPr>
          <p:cNvPr id="66" name="Text 64"/>
          <p:cNvSpPr/>
          <p:nvPr/>
        </p:nvSpPr>
        <p:spPr>
          <a:xfrm>
            <a:off x="440531" y="9334857"/>
            <a:ext cx="13749337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endParaRPr lang="en-US" sz="950" dirty="0"/>
          </a:p>
        </p:txBody>
      </p:sp>
      <p:sp>
        <p:nvSpPr>
          <p:cNvPr id="67" name="Text 65"/>
          <p:cNvSpPr/>
          <p:nvPr/>
        </p:nvSpPr>
        <p:spPr>
          <a:xfrm>
            <a:off x="440531" y="9580245"/>
            <a:ext cx="13749337" cy="201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endParaRPr lang="en-US" sz="950" dirty="0"/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EA07B7D6-37B9-4162-9EE5-9E1B7707B537}"/>
              </a:ext>
            </a:extLst>
          </p:cNvPr>
          <p:cNvSpPr/>
          <p:nvPr/>
        </p:nvSpPr>
        <p:spPr>
          <a:xfrm>
            <a:off x="12871174" y="7742583"/>
            <a:ext cx="1649896" cy="402908"/>
          </a:xfrm>
          <a:prstGeom prst="rect">
            <a:avLst/>
          </a:prstGeom>
          <a:solidFill>
            <a:srgbClr val="27272B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0074974-85AB-454E-9A6F-EB4C162E03BC}"/>
              </a:ext>
            </a:extLst>
          </p:cNvPr>
          <p:cNvSpPr txBox="1"/>
          <p:nvPr/>
        </p:nvSpPr>
        <p:spPr>
          <a:xfrm>
            <a:off x="7126359" y="5161012"/>
            <a:ext cx="7315200" cy="185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FFE14D"/>
                </a:solidFill>
              </a:rPr>
              <a:t>Основные технические параметры проекта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950" dirty="0">
                <a:solidFill>
                  <a:srgbClr val="D7D4CC"/>
                </a:solidFill>
              </a:rPr>
              <a:t>Платформа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950" dirty="0">
                <a:solidFill>
                  <a:srgbClr val="D7D4CC"/>
                </a:solidFill>
              </a:rPr>
              <a:t>База данных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950" dirty="0">
                <a:solidFill>
                  <a:srgbClr val="D7D4CC"/>
                </a:solidFill>
              </a:rPr>
              <a:t>API для интеграций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950" dirty="0">
                <a:solidFill>
                  <a:srgbClr val="D7D4CC"/>
                </a:solidFill>
              </a:rPr>
              <a:t>Доступность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950" dirty="0">
                <a:solidFill>
                  <a:srgbClr val="D7D4CC"/>
                </a:solidFill>
              </a:rPr>
              <a:t>Обратная связь и анализ</a:t>
            </a:r>
          </a:p>
          <a:p>
            <a:pPr marL="0" indent="0">
              <a:lnSpc>
                <a:spcPts val="275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4594" y="31717"/>
            <a:ext cx="5905143" cy="699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Карта технологий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 flipH="1">
            <a:off x="2466342" y="2955838"/>
            <a:ext cx="946930" cy="41945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600" b="1" dirty="0">
                <a:solidFill>
                  <a:schemeClr val="accent5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                                </a:t>
            </a:r>
            <a:r>
              <a:rPr lang="en-US" sz="3600" b="1" dirty="0">
                <a:solidFill>
                  <a:schemeClr val="accent5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Frontend</a:t>
            </a:r>
            <a:endParaRPr lang="en-US" sz="3600" dirty="0">
              <a:solidFill>
                <a:schemeClr val="accent5"/>
              </a:solidFill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2146" y="3558488"/>
            <a:ext cx="1447562" cy="144756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0300" y="3558488"/>
            <a:ext cx="2562106" cy="144756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E667245-90D8-4234-BE6D-968A76C3F75F}"/>
              </a:ext>
            </a:extLst>
          </p:cNvPr>
          <p:cNvSpPr/>
          <p:nvPr/>
        </p:nvSpPr>
        <p:spPr>
          <a:xfrm>
            <a:off x="12871174" y="7742583"/>
            <a:ext cx="1649896" cy="402908"/>
          </a:xfrm>
          <a:prstGeom prst="rect">
            <a:avLst/>
          </a:prstGeom>
          <a:solidFill>
            <a:srgbClr val="27272B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485C94-19B0-474E-AE64-AA3D2810FD2A}"/>
              </a:ext>
            </a:extLst>
          </p:cNvPr>
          <p:cNvSpPr txBox="1"/>
          <p:nvPr/>
        </p:nvSpPr>
        <p:spPr>
          <a:xfrm>
            <a:off x="3392147" y="4875751"/>
            <a:ext cx="1447562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React.js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BDF34C-CCC8-43FB-8533-0A3E7A328DBD}"/>
              </a:ext>
            </a:extLst>
          </p:cNvPr>
          <p:cNvSpPr txBox="1"/>
          <p:nvPr/>
        </p:nvSpPr>
        <p:spPr>
          <a:xfrm>
            <a:off x="5560299" y="4842659"/>
            <a:ext cx="2739065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Golang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8CE9F5-EBE9-47C6-9C27-5FF0CB90A0C0}"/>
              </a:ext>
            </a:extLst>
          </p:cNvPr>
          <p:cNvSpPr txBox="1"/>
          <p:nvPr/>
        </p:nvSpPr>
        <p:spPr>
          <a:xfrm>
            <a:off x="5814581" y="2819652"/>
            <a:ext cx="2307825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36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Backend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930C0C-F49D-4E2F-AD63-4FD9A4A1B63D}"/>
              </a:ext>
            </a:extLst>
          </p:cNvPr>
          <p:cNvSpPr txBox="1"/>
          <p:nvPr/>
        </p:nvSpPr>
        <p:spPr>
          <a:xfrm>
            <a:off x="8784872" y="2819652"/>
            <a:ext cx="2432256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База данных</a:t>
            </a:r>
          </a:p>
        </p:txBody>
      </p:sp>
      <p:pic>
        <p:nvPicPr>
          <p:cNvPr id="1026" name="Picture 2" descr="Становимся контрибьютером в PostgreSQL / Хабр">
            <a:extLst>
              <a:ext uri="{FF2B5EF4-FFF2-40B4-BE49-F238E27FC236}">
                <a16:creationId xmlns:a16="http://schemas.microsoft.com/office/drawing/2014/main" id="{66D65C87-9B12-41BC-8305-458605682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1831" y="3404427"/>
            <a:ext cx="2111214" cy="167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CFFFDF9-4B3C-4C26-86EF-A84595ABE767}"/>
              </a:ext>
            </a:extLst>
          </p:cNvPr>
          <p:cNvSpPr txBox="1"/>
          <p:nvPr/>
        </p:nvSpPr>
        <p:spPr>
          <a:xfrm>
            <a:off x="9223924" y="4875751"/>
            <a:ext cx="184912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PostgreSQL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6741" y="780098"/>
            <a:ext cx="9157454" cy="473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700"/>
              </a:lnSpc>
              <a:buNone/>
            </a:pPr>
            <a:r>
              <a:rPr lang="en-US" sz="29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Бизнес-модель по шаблону Остервальдера</a:t>
            </a:r>
            <a:endParaRPr lang="en-US" sz="2950" dirty="0"/>
          </a:p>
        </p:txBody>
      </p:sp>
      <p:sp>
        <p:nvSpPr>
          <p:cNvPr id="3" name="Shape 1"/>
          <p:cNvSpPr/>
          <p:nvPr/>
        </p:nvSpPr>
        <p:spPr>
          <a:xfrm>
            <a:off x="596741" y="1594723"/>
            <a:ext cx="13436918" cy="5854660"/>
          </a:xfrm>
          <a:prstGeom prst="roundRect">
            <a:avLst>
              <a:gd name="adj" fmla="val 4369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604361" y="1602343"/>
            <a:ext cx="13421678" cy="76533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775216" y="1712238"/>
            <a:ext cx="2339459" cy="27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FFE14D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Партнеры</a:t>
            </a:r>
            <a:endParaRPr lang="en-US" sz="1300" dirty="0">
              <a:solidFill>
                <a:srgbClr val="FFE14D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3463290" y="1712238"/>
            <a:ext cx="2335649" cy="27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FFE14D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Ключевые</a:t>
            </a: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</a:t>
            </a:r>
            <a:r>
              <a:rPr lang="en-US" sz="1300" dirty="0">
                <a:solidFill>
                  <a:srgbClr val="FFE14D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активности</a:t>
            </a:r>
            <a:endParaRPr lang="en-US" sz="1300" dirty="0">
              <a:solidFill>
                <a:srgbClr val="FFE14D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6147554" y="1712238"/>
            <a:ext cx="2335649" cy="27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FFE14D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Ценностное предложение</a:t>
            </a:r>
            <a:endParaRPr lang="en-US" sz="1300" dirty="0">
              <a:solidFill>
                <a:srgbClr val="FFE14D"/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8831818" y="1712238"/>
            <a:ext cx="2335649" cy="545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FFE14D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Каналы продвижения будущего продукта</a:t>
            </a:r>
            <a:endParaRPr lang="en-US" sz="1300" dirty="0">
              <a:solidFill>
                <a:srgbClr val="FFE14D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11516082" y="1712238"/>
            <a:ext cx="2339459" cy="27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FFE14D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Целевая аудитория</a:t>
            </a:r>
            <a:endParaRPr lang="en-US" sz="1300" dirty="0">
              <a:solidFill>
                <a:srgbClr val="FFE14D"/>
              </a:solidFill>
            </a:endParaRPr>
          </a:p>
        </p:txBody>
      </p:sp>
      <p:sp>
        <p:nvSpPr>
          <p:cNvPr id="10" name="Shape 8"/>
          <p:cNvSpPr/>
          <p:nvPr/>
        </p:nvSpPr>
        <p:spPr>
          <a:xfrm>
            <a:off x="604361" y="2367677"/>
            <a:ext cx="13421678" cy="332220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775216" y="2426375"/>
            <a:ext cx="2339459" cy="27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ГГНТУ, ЧГУ, ЧГПУ.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75216" y="2750225"/>
            <a:ext cx="2339459" cy="545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Поставщики ПО и облачных сервисов.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75216" y="3346847"/>
            <a:ext cx="2339459" cy="545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Грантодатели и разработчики.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463290" y="2426375"/>
            <a:ext cx="2335649" cy="545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Разработка и поддержка платформы.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463290" y="3022997"/>
            <a:ext cx="2335649" cy="545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Создание инструментов для совместной работы.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463290" y="3619619"/>
            <a:ext cx="2335649" cy="545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Маркетинг и обучение пользователей.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147554" y="2426375"/>
            <a:ext cx="2335649" cy="545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Удобство командной работы онлайн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147554" y="3022997"/>
            <a:ext cx="2335649" cy="545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Инструменты для креативных процессов.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47554" y="3619619"/>
            <a:ext cx="2335649" cy="818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Интеграция с популярными сервисами.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831818" y="2426375"/>
            <a:ext cx="2335649" cy="27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Социальные сети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831818" y="2750225"/>
            <a:ext cx="2335649" cy="27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Цифровая реклама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8831818" y="3074075"/>
            <a:ext cx="2335649" cy="109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Партнёрства с университетами и креативными агентствами.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831818" y="4216241"/>
            <a:ext cx="2335649" cy="545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Участие в выставках и конференциях.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831818" y="4812863"/>
            <a:ext cx="2335649" cy="818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Вебинары и мастер-классы для целевой аудитории.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1516082" y="2426375"/>
            <a:ext cx="2339459" cy="545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Студенты, фрилансеры, малый бизнес.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11516082" y="3022997"/>
            <a:ext cx="2339459" cy="545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Креативные агентства и стартапы.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11516082" y="3619619"/>
            <a:ext cx="2339459" cy="27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Хоббисты.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04361" y="5689878"/>
            <a:ext cx="13421678" cy="175188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9" name="Text 27"/>
          <p:cNvSpPr/>
          <p:nvPr/>
        </p:nvSpPr>
        <p:spPr>
          <a:xfrm>
            <a:off x="775216" y="5799773"/>
            <a:ext cx="1894761" cy="236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850"/>
              </a:lnSpc>
              <a:buNone/>
            </a:pPr>
            <a:r>
              <a:rPr lang="en-US" sz="14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Расходы</a:t>
            </a:r>
            <a:endParaRPr lang="en-US" sz="1450" dirty="0">
              <a:solidFill>
                <a:srgbClr val="FFE14D"/>
              </a:solidFill>
            </a:endParaRPr>
          </a:p>
        </p:txBody>
      </p:sp>
      <p:sp>
        <p:nvSpPr>
          <p:cNvPr id="30" name="Text 28"/>
          <p:cNvSpPr/>
          <p:nvPr/>
        </p:nvSpPr>
        <p:spPr>
          <a:xfrm>
            <a:off x="775216" y="6138743"/>
            <a:ext cx="7707987" cy="27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Разработка платформы.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775216" y="6462593"/>
            <a:ext cx="7707987" cy="27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Лицензии и серверы.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775216" y="6786443"/>
            <a:ext cx="7707987" cy="27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Маркетинг.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775216" y="7110293"/>
            <a:ext cx="7707987" cy="27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Зарплаты.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8831818" y="5799773"/>
            <a:ext cx="1894761" cy="236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850"/>
              </a:lnSpc>
              <a:buNone/>
            </a:pPr>
            <a:r>
              <a:rPr lang="en-US" sz="14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Доходы</a:t>
            </a:r>
            <a:endParaRPr lang="en-US" sz="1450" dirty="0"/>
          </a:p>
        </p:txBody>
      </p:sp>
      <p:sp>
        <p:nvSpPr>
          <p:cNvPr id="35" name="Text 33"/>
          <p:cNvSpPr/>
          <p:nvPr/>
        </p:nvSpPr>
        <p:spPr>
          <a:xfrm>
            <a:off x="8831818" y="6138743"/>
            <a:ext cx="5023723" cy="27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Подписка и платные курсы.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8831818" y="6462593"/>
            <a:ext cx="5023723" cy="27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Партнёрства и реклама.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8831818" y="6786443"/>
            <a:ext cx="5023723" cy="27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Гранты.</a:t>
            </a:r>
            <a:endParaRPr lang="en-US" sz="1300" dirty="0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98844228-D88B-410F-877A-EA1B1A15512D}"/>
              </a:ext>
            </a:extLst>
          </p:cNvPr>
          <p:cNvSpPr/>
          <p:nvPr/>
        </p:nvSpPr>
        <p:spPr>
          <a:xfrm>
            <a:off x="12871174" y="7742583"/>
            <a:ext cx="1649896" cy="402908"/>
          </a:xfrm>
          <a:prstGeom prst="rect">
            <a:avLst/>
          </a:prstGeom>
          <a:solidFill>
            <a:srgbClr val="27272B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-166734"/>
            <a:ext cx="8651558" cy="699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81063" y="4514731"/>
            <a:ext cx="12868275" cy="402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50"/>
              </a:lnSpc>
              <a:buNone/>
            </a:pPr>
            <a:r>
              <a:rPr lang="en-US" sz="1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[Добавьте сюда визуализацию (скриншоты, видео, картинки, ссылки и т.п.)]</a:t>
            </a:r>
            <a:endParaRPr lang="en-US" sz="195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A91D200-6177-44A9-A6AA-DF18F8175DFE}"/>
              </a:ext>
            </a:extLst>
          </p:cNvPr>
          <p:cNvSpPr/>
          <p:nvPr/>
        </p:nvSpPr>
        <p:spPr>
          <a:xfrm>
            <a:off x="12871174" y="7742583"/>
            <a:ext cx="1649896" cy="402908"/>
          </a:xfrm>
          <a:prstGeom prst="rect">
            <a:avLst/>
          </a:prstGeom>
          <a:solidFill>
            <a:srgbClr val="27272B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1B3C6C-FF71-4B0C-8A88-1CB223B27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8124F8-552A-4658-8AA9-39718391AC50}"/>
              </a:ext>
            </a:extLst>
          </p:cNvPr>
          <p:cNvSpPr txBox="1"/>
          <p:nvPr/>
        </p:nvSpPr>
        <p:spPr>
          <a:xfrm>
            <a:off x="-69574" y="0"/>
            <a:ext cx="7384774" cy="770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E14D"/>
                </a:solidFill>
                <a:highlight>
                  <a:srgbClr val="000000"/>
                </a:highlight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Демонстрация прототипа</a:t>
            </a:r>
            <a:endParaRPr lang="en-US" sz="4400" dirty="0">
              <a:highlight>
                <a:srgbClr val="000000"/>
              </a:highligh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5420" y="520065"/>
            <a:ext cx="10359152" cy="401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КАРТА КЛЮЧЕВЫХ КОММУНИКАЦИЙ ПРОЕКТА НА ЭТАПЕ 1</a:t>
            </a:r>
            <a:endParaRPr lang="en-US" sz="2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680" y="1210151"/>
            <a:ext cx="749022" cy="69008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874651" y="1492567"/>
            <a:ext cx="70961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437125" y="1516389"/>
            <a:ext cx="1142286" cy="200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32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CollabSphere</a:t>
            </a:r>
            <a:endParaRPr lang="en-US" sz="3200" dirty="0">
              <a:solidFill>
                <a:srgbClr val="FFE14D"/>
              </a:solidFill>
            </a:endParaRPr>
          </a:p>
        </p:txBody>
      </p:sp>
      <p:sp>
        <p:nvSpPr>
          <p:cNvPr id="6" name="Shape 3"/>
          <p:cNvSpPr/>
          <p:nvPr/>
        </p:nvSpPr>
        <p:spPr>
          <a:xfrm>
            <a:off x="4320778" y="1914406"/>
            <a:ext cx="9768126" cy="7620"/>
          </a:xfrm>
          <a:prstGeom prst="roundRect">
            <a:avLst>
              <a:gd name="adj" fmla="val 2843292"/>
            </a:avLst>
          </a:prstGeom>
          <a:solidFill>
            <a:srgbClr val="5F5F63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228" y="1936313"/>
            <a:ext cx="1498044" cy="69008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857149" y="2136934"/>
            <a:ext cx="106204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0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Венчурный</a:t>
            </a:r>
            <a:r>
              <a:rPr lang="en-US" sz="10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 </a:t>
            </a:r>
            <a:r>
              <a:rPr lang="en-US" sz="10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инвестор</a:t>
            </a:r>
            <a:endParaRPr lang="en-US" sz="1000" dirty="0">
              <a:solidFill>
                <a:srgbClr val="FFE14D"/>
              </a:solidFill>
            </a:endParaRPr>
          </a:p>
        </p:txBody>
      </p:sp>
      <p:sp>
        <p:nvSpPr>
          <p:cNvPr id="9" name="Text 5"/>
          <p:cNvSpPr/>
          <p:nvPr/>
        </p:nvSpPr>
        <p:spPr>
          <a:xfrm>
            <a:off x="4803696" y="2180987"/>
            <a:ext cx="2475428" cy="200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-ABRT</a:t>
            </a:r>
            <a:endParaRPr lang="en-US" sz="1250" dirty="0"/>
          </a:p>
        </p:txBody>
      </p:sp>
      <p:sp>
        <p:nvSpPr>
          <p:cNvPr id="10" name="Shape 6"/>
          <p:cNvSpPr/>
          <p:nvPr/>
        </p:nvSpPr>
        <p:spPr>
          <a:xfrm>
            <a:off x="4695349" y="2640568"/>
            <a:ext cx="9393555" cy="7620"/>
          </a:xfrm>
          <a:prstGeom prst="roundRect">
            <a:avLst>
              <a:gd name="adj" fmla="val 2843292"/>
            </a:avLst>
          </a:prstGeom>
          <a:solidFill>
            <a:srgbClr val="5F5F63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6658" y="2662476"/>
            <a:ext cx="2247186" cy="69008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856077" y="2863096"/>
            <a:ext cx="10822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Поставщик сервисов</a:t>
            </a:r>
            <a:endParaRPr lang="en-US" sz="1400" dirty="0">
              <a:solidFill>
                <a:srgbClr val="FFE14D"/>
              </a:solidFill>
            </a:endParaRPr>
          </a:p>
        </p:txBody>
      </p:sp>
      <p:sp>
        <p:nvSpPr>
          <p:cNvPr id="13" name="Text 8"/>
          <p:cNvSpPr/>
          <p:nvPr/>
        </p:nvSpPr>
        <p:spPr>
          <a:xfrm>
            <a:off x="5178266" y="2907149"/>
            <a:ext cx="5967889" cy="200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ru-RU" sz="1250" dirty="0">
                <a:solidFill>
                  <a:schemeClr val="bg2">
                    <a:lumMod val="90000"/>
                  </a:schemeClr>
                </a:solidFill>
              </a:rPr>
              <a:t>-Инфосистемы Джет</a:t>
            </a:r>
            <a:r>
              <a:rPr lang="en-US" sz="1250" dirty="0">
                <a:solidFill>
                  <a:schemeClr val="bg2">
                    <a:lumMod val="90000"/>
                  </a:schemeClr>
                </a:solidFill>
              </a:rPr>
              <a:t>,</a:t>
            </a:r>
            <a:r>
              <a:rPr lang="ru-RU" sz="125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250" dirty="0">
                <a:solidFill>
                  <a:schemeClr val="bg2">
                    <a:lumMod val="90000"/>
                  </a:schemeClr>
                </a:solidFill>
              </a:rPr>
              <a:t>-Enda</a:t>
            </a:r>
          </a:p>
        </p:txBody>
      </p:sp>
      <p:sp>
        <p:nvSpPr>
          <p:cNvPr id="14" name="Shape 9"/>
          <p:cNvSpPr/>
          <p:nvPr/>
        </p:nvSpPr>
        <p:spPr>
          <a:xfrm>
            <a:off x="5069919" y="3366730"/>
            <a:ext cx="9018984" cy="7620"/>
          </a:xfrm>
          <a:prstGeom prst="roundRect">
            <a:avLst>
              <a:gd name="adj" fmla="val 2843292"/>
            </a:avLst>
          </a:prstGeom>
          <a:solidFill>
            <a:srgbClr val="5F5F63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2087" y="3388638"/>
            <a:ext cx="2996208" cy="690086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3851196" y="3589258"/>
            <a:ext cx="117872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Контрактное производство</a:t>
            </a:r>
            <a:endParaRPr lang="en-US" sz="1400" dirty="0">
              <a:solidFill>
                <a:srgbClr val="FFE14D"/>
              </a:solidFill>
            </a:endParaRPr>
          </a:p>
        </p:txBody>
      </p:sp>
      <p:sp>
        <p:nvSpPr>
          <p:cNvPr id="17" name="Text 11"/>
          <p:cNvSpPr/>
          <p:nvPr/>
        </p:nvSpPr>
        <p:spPr>
          <a:xfrm>
            <a:off x="5552718" y="3633311"/>
            <a:ext cx="3267789" cy="200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-ГГНТУ</a:t>
            </a:r>
            <a:endParaRPr lang="en-US" sz="1250" dirty="0"/>
          </a:p>
        </p:txBody>
      </p:sp>
      <p:sp>
        <p:nvSpPr>
          <p:cNvPr id="18" name="Shape 12"/>
          <p:cNvSpPr/>
          <p:nvPr/>
        </p:nvSpPr>
        <p:spPr>
          <a:xfrm>
            <a:off x="5444371" y="4092893"/>
            <a:ext cx="8644533" cy="7620"/>
          </a:xfrm>
          <a:prstGeom prst="roundRect">
            <a:avLst>
              <a:gd name="adj" fmla="val 2843292"/>
            </a:avLst>
          </a:prstGeom>
          <a:solidFill>
            <a:srgbClr val="5F5F63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7517" y="4114800"/>
            <a:ext cx="3745349" cy="690086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3853339" y="4315420"/>
            <a:ext cx="113586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endParaRPr lang="en-US" sz="1400" dirty="0"/>
          </a:p>
        </p:txBody>
      </p:sp>
      <p:sp>
        <p:nvSpPr>
          <p:cNvPr id="21" name="Text 14"/>
          <p:cNvSpPr/>
          <p:nvPr/>
        </p:nvSpPr>
        <p:spPr>
          <a:xfrm>
            <a:off x="5927288" y="4359473"/>
            <a:ext cx="6940391" cy="200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-ООО "ИНЖЕНЕР-С"</a:t>
            </a:r>
            <a:endParaRPr lang="en-US" sz="1250" dirty="0"/>
          </a:p>
        </p:txBody>
      </p:sp>
      <p:sp>
        <p:nvSpPr>
          <p:cNvPr id="22" name="Shape 15"/>
          <p:cNvSpPr/>
          <p:nvPr/>
        </p:nvSpPr>
        <p:spPr>
          <a:xfrm>
            <a:off x="5818942" y="4819055"/>
            <a:ext cx="8269962" cy="7620"/>
          </a:xfrm>
          <a:prstGeom prst="roundRect">
            <a:avLst>
              <a:gd name="adj" fmla="val 2843292"/>
            </a:avLst>
          </a:prstGeom>
          <a:solidFill>
            <a:srgbClr val="5F5F63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7465" y="4840962"/>
            <a:ext cx="4494371" cy="690086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3857744" y="5041583"/>
            <a:ext cx="104894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Первый инвестор</a:t>
            </a:r>
            <a:endParaRPr lang="en-US" sz="1400" dirty="0">
              <a:solidFill>
                <a:srgbClr val="FFE14D"/>
              </a:solidFill>
            </a:endParaRPr>
          </a:p>
        </p:txBody>
      </p:sp>
      <p:sp>
        <p:nvSpPr>
          <p:cNvPr id="25" name="Text 17"/>
          <p:cNvSpPr/>
          <p:nvPr/>
        </p:nvSpPr>
        <p:spPr>
          <a:xfrm>
            <a:off x="6301859" y="5085636"/>
            <a:ext cx="4011097" cy="200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-«Стартап-студия ГГНТУ»</a:t>
            </a:r>
            <a:endParaRPr lang="en-US" sz="1250" dirty="0"/>
          </a:p>
        </p:txBody>
      </p:sp>
      <p:sp>
        <p:nvSpPr>
          <p:cNvPr id="26" name="Shape 18"/>
          <p:cNvSpPr/>
          <p:nvPr/>
        </p:nvSpPr>
        <p:spPr>
          <a:xfrm>
            <a:off x="6193512" y="5545217"/>
            <a:ext cx="7895392" cy="7620"/>
          </a:xfrm>
          <a:prstGeom prst="roundRect">
            <a:avLst>
              <a:gd name="adj" fmla="val 2843292"/>
            </a:avLst>
          </a:prstGeom>
          <a:solidFill>
            <a:srgbClr val="5F5F63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8494" y="5567124"/>
            <a:ext cx="5243513" cy="690086"/>
          </a:xfrm>
          <a:prstGeom prst="rect">
            <a:avLst/>
          </a:prstGeom>
        </p:spPr>
      </p:pic>
      <p:sp>
        <p:nvSpPr>
          <p:cNvPr id="28" name="Text 19"/>
          <p:cNvSpPr/>
          <p:nvPr/>
        </p:nvSpPr>
        <p:spPr>
          <a:xfrm>
            <a:off x="3860840" y="5767745"/>
            <a:ext cx="98822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Пользователь В2С</a:t>
            </a:r>
            <a:endParaRPr lang="en-US" sz="1400" dirty="0">
              <a:solidFill>
                <a:srgbClr val="FFE14D"/>
              </a:solidFill>
            </a:endParaRPr>
          </a:p>
        </p:txBody>
      </p:sp>
      <p:sp>
        <p:nvSpPr>
          <p:cNvPr id="29" name="Text 20"/>
          <p:cNvSpPr/>
          <p:nvPr/>
        </p:nvSpPr>
        <p:spPr>
          <a:xfrm>
            <a:off x="6676430" y="5811798"/>
            <a:ext cx="3361253" cy="200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50"/>
              </a:lnSpc>
            </a:pPr>
            <a:r>
              <a:rPr lang="en-US" sz="12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-Студенты ГГНТУ</a:t>
            </a:r>
            <a:r>
              <a:rPr lang="ru-RU" sz="12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, -Учащийся на курсах «</a:t>
            </a:r>
            <a:r>
              <a:rPr lang="ru-RU" sz="1400" b="1" dirty="0">
                <a:solidFill>
                  <a:schemeClr val="bg2">
                    <a:lumMod val="90000"/>
                  </a:schemeClr>
                </a:solidFill>
                <a:latin typeface="Graphik"/>
                <a:ea typeface="Comfortaa Bold" pitchFamily="34" charset="-122"/>
                <a:cs typeface="Comfortaa Bold" pitchFamily="34" charset="-120"/>
              </a:rPr>
              <a:t>Разработчик»</a:t>
            </a:r>
            <a:endParaRPr lang="ru-RU" sz="1400" b="0" i="0" dirty="0">
              <a:solidFill>
                <a:srgbClr val="000000"/>
              </a:solidFill>
              <a:effectLst/>
              <a:latin typeface="Graphik"/>
            </a:endParaRPr>
          </a:p>
        </p:txBody>
      </p:sp>
      <p:sp>
        <p:nvSpPr>
          <p:cNvPr id="30" name="Shape 21"/>
          <p:cNvSpPr/>
          <p:nvPr/>
        </p:nvSpPr>
        <p:spPr>
          <a:xfrm>
            <a:off x="6568083" y="6271379"/>
            <a:ext cx="7520821" cy="7620"/>
          </a:xfrm>
          <a:prstGeom prst="roundRect">
            <a:avLst>
              <a:gd name="adj" fmla="val 2843292"/>
            </a:avLst>
          </a:prstGeom>
          <a:solidFill>
            <a:srgbClr val="5F5F63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1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3924" y="6293287"/>
            <a:ext cx="5992535" cy="690086"/>
          </a:xfrm>
          <a:prstGeom prst="rect">
            <a:avLst/>
          </a:prstGeom>
        </p:spPr>
      </p:pic>
      <p:sp>
        <p:nvSpPr>
          <p:cNvPr id="32" name="Text 22"/>
          <p:cNvSpPr/>
          <p:nvPr/>
        </p:nvSpPr>
        <p:spPr>
          <a:xfrm>
            <a:off x="3857744" y="6493907"/>
            <a:ext cx="104894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Тестирование лаб.о</a:t>
            </a:r>
            <a:r>
              <a:rPr lang="ru-RU" sz="14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бразца</a:t>
            </a:r>
            <a:endParaRPr lang="en-US" sz="1400" dirty="0">
              <a:solidFill>
                <a:srgbClr val="FFE14D"/>
              </a:solidFill>
            </a:endParaRPr>
          </a:p>
        </p:txBody>
      </p:sp>
      <p:sp>
        <p:nvSpPr>
          <p:cNvPr id="33" name="Text 23"/>
          <p:cNvSpPr/>
          <p:nvPr/>
        </p:nvSpPr>
        <p:spPr>
          <a:xfrm>
            <a:off x="7050881" y="6437709"/>
            <a:ext cx="6929676" cy="401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-</a:t>
            </a:r>
            <a:r>
              <a:rPr lang="ru-RU" sz="12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Колледж ГГНТУ</a:t>
            </a:r>
            <a:r>
              <a:rPr lang="en-US" sz="12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.</a:t>
            </a:r>
            <a:endParaRPr lang="en-US" sz="1250" dirty="0"/>
          </a:p>
        </p:txBody>
      </p:sp>
      <p:sp>
        <p:nvSpPr>
          <p:cNvPr id="34" name="Shape 24"/>
          <p:cNvSpPr/>
          <p:nvPr/>
        </p:nvSpPr>
        <p:spPr>
          <a:xfrm>
            <a:off x="6942534" y="6997541"/>
            <a:ext cx="7146369" cy="7620"/>
          </a:xfrm>
          <a:prstGeom prst="roundRect">
            <a:avLst>
              <a:gd name="adj" fmla="val 2843292"/>
            </a:avLst>
          </a:prstGeom>
          <a:solidFill>
            <a:srgbClr val="5F5F63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5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9353" y="7019449"/>
            <a:ext cx="6741676" cy="690086"/>
          </a:xfrm>
          <a:prstGeom prst="rect">
            <a:avLst/>
          </a:prstGeom>
        </p:spPr>
      </p:pic>
      <p:sp>
        <p:nvSpPr>
          <p:cNvPr id="36" name="Text 25"/>
          <p:cNvSpPr/>
          <p:nvPr/>
        </p:nvSpPr>
        <p:spPr>
          <a:xfrm>
            <a:off x="3857744" y="7220069"/>
            <a:ext cx="104894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B2B потребители</a:t>
            </a:r>
            <a:endParaRPr lang="en-US" sz="1400" dirty="0">
              <a:solidFill>
                <a:srgbClr val="FFE14D"/>
              </a:solidFill>
            </a:endParaRPr>
          </a:p>
        </p:txBody>
      </p:sp>
      <p:sp>
        <p:nvSpPr>
          <p:cNvPr id="37" name="Text 26"/>
          <p:cNvSpPr/>
          <p:nvPr/>
        </p:nvSpPr>
        <p:spPr>
          <a:xfrm>
            <a:off x="7425452" y="7264122"/>
            <a:ext cx="4037171" cy="200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-Weje -Canvanizer</a:t>
            </a:r>
            <a:endParaRPr lang="en-US" sz="1250" dirty="0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3190D568-24CD-42F6-8BBA-06552B958025}"/>
              </a:ext>
            </a:extLst>
          </p:cNvPr>
          <p:cNvSpPr/>
          <p:nvPr/>
        </p:nvSpPr>
        <p:spPr>
          <a:xfrm>
            <a:off x="12871174" y="7742583"/>
            <a:ext cx="1649896" cy="402908"/>
          </a:xfrm>
          <a:prstGeom prst="rect">
            <a:avLst/>
          </a:prstGeom>
          <a:solidFill>
            <a:srgbClr val="27272B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C958060-C06C-40A0-8152-0599AEDE9F33}"/>
              </a:ext>
            </a:extLst>
          </p:cNvPr>
          <p:cNvSpPr txBox="1"/>
          <p:nvPr/>
        </p:nvSpPr>
        <p:spPr>
          <a:xfrm>
            <a:off x="2224750" y="4167039"/>
            <a:ext cx="34886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Поставщик инженеров - технологических и продуктовых</a:t>
            </a:r>
            <a:endParaRPr lang="ru-RU" sz="1400" dirty="0">
              <a:solidFill>
                <a:srgbClr val="FFE14D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1381" y="577929"/>
            <a:ext cx="5019913" cy="453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550"/>
              </a:lnSpc>
              <a:buNone/>
            </a:pPr>
            <a:r>
              <a:rPr lang="en-US" sz="28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Финансовые показатели</a:t>
            </a:r>
            <a:endParaRPr lang="en-US" sz="2850" dirty="0"/>
          </a:p>
        </p:txBody>
      </p:sp>
      <p:sp>
        <p:nvSpPr>
          <p:cNvPr id="3" name="Text 1"/>
          <p:cNvSpPr/>
          <p:nvPr/>
        </p:nvSpPr>
        <p:spPr>
          <a:xfrm>
            <a:off x="571381" y="1439704"/>
            <a:ext cx="181427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Доходы: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71381" y="1829753"/>
            <a:ext cx="6544628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Абонентская плата за доступ к платформе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71381" y="2147888"/>
            <a:ext cx="6544628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Доходы от премиальных инструментов и интеграций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71381" y="2466023"/>
            <a:ext cx="6544628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Реклама и спонсорство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571381" y="2890361"/>
            <a:ext cx="3167539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Ориентировочная стоимость: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71381" y="3280410"/>
            <a:ext cx="6544628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Подписка: 1 500 ₽/месяц за пользователя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71381" y="3598545"/>
            <a:ext cx="6544628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Инструменты/интеграции: 10 000 ₽ за проект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571381" y="4022884"/>
            <a:ext cx="2865239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Срок возврата инвестиций: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71381" y="4412933"/>
            <a:ext cx="6544628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4 Года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7766923" y="1460063"/>
            <a:ext cx="6299716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Стратегия выхода из проекта для инвесторов: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7766923" y="1868091"/>
            <a:ext cx="6299716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Продажа компании через 4 года с мультипликатором Х4.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522012" y="1460063"/>
            <a:ext cx="22860" cy="669131"/>
          </a:xfrm>
          <a:prstGeom prst="rect">
            <a:avLst/>
          </a:prstGeom>
          <a:solidFill>
            <a:srgbClr val="FFE14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Shape 13"/>
          <p:cNvSpPr/>
          <p:nvPr/>
        </p:nvSpPr>
        <p:spPr>
          <a:xfrm>
            <a:off x="571381" y="4914662"/>
            <a:ext cx="13487638" cy="2737009"/>
          </a:xfrm>
          <a:prstGeom prst="roundRect">
            <a:avLst>
              <a:gd name="adj" fmla="val 8949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6" name="Shape 14"/>
          <p:cNvSpPr/>
          <p:nvPr/>
        </p:nvSpPr>
        <p:spPr>
          <a:xfrm>
            <a:off x="579001" y="4922282"/>
            <a:ext cx="13476327" cy="73318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Text 15"/>
          <p:cNvSpPr/>
          <p:nvPr/>
        </p:nvSpPr>
        <p:spPr>
          <a:xfrm>
            <a:off x="742712" y="5027771"/>
            <a:ext cx="1594842" cy="522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Целевые показатели проекта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2671643" y="5027771"/>
            <a:ext cx="1591032" cy="522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Единицы измерения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4596765" y="5027771"/>
            <a:ext cx="1591032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2025г.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521887" y="5027771"/>
            <a:ext cx="1591032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2026г.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8447008" y="5027771"/>
            <a:ext cx="1591032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2027 г.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10372130" y="5027771"/>
            <a:ext cx="1591032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2028 г.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12297251" y="5027771"/>
            <a:ext cx="1594842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2029г.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579001" y="5655469"/>
            <a:ext cx="13476327" cy="47208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5" name="Text 23"/>
          <p:cNvSpPr/>
          <p:nvPr/>
        </p:nvSpPr>
        <p:spPr>
          <a:xfrm>
            <a:off x="742712" y="5760958"/>
            <a:ext cx="1594842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Объем выручки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2671643" y="5760958"/>
            <a:ext cx="1591032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млн. руб.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4596765" y="5760958"/>
            <a:ext cx="1591032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0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6521887" y="5760958"/>
            <a:ext cx="1591032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1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8447008" y="5760958"/>
            <a:ext cx="1591032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10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10372130" y="5760958"/>
            <a:ext cx="1591032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20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12297251" y="5760958"/>
            <a:ext cx="1594842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50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579001" y="6127552"/>
            <a:ext cx="13476327" cy="151649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3" name="Text 31"/>
          <p:cNvSpPr/>
          <p:nvPr/>
        </p:nvSpPr>
        <p:spPr>
          <a:xfrm>
            <a:off x="742712" y="6233041"/>
            <a:ext cx="1594842" cy="1305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Планы по привлечению инвестиций и бюджетного финансирования</a:t>
            </a:r>
            <a:endParaRPr lang="en-US" sz="1250" dirty="0"/>
          </a:p>
        </p:txBody>
      </p:sp>
      <p:sp>
        <p:nvSpPr>
          <p:cNvPr id="34" name="Text 32"/>
          <p:cNvSpPr/>
          <p:nvPr/>
        </p:nvSpPr>
        <p:spPr>
          <a:xfrm>
            <a:off x="2671643" y="6233041"/>
            <a:ext cx="1591032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млн. руб.</a:t>
            </a:r>
            <a:endParaRPr lang="en-US" sz="1250" dirty="0"/>
          </a:p>
        </p:txBody>
      </p:sp>
      <p:sp>
        <p:nvSpPr>
          <p:cNvPr id="35" name="Text 33"/>
          <p:cNvSpPr/>
          <p:nvPr/>
        </p:nvSpPr>
        <p:spPr>
          <a:xfrm>
            <a:off x="4596765" y="6233041"/>
            <a:ext cx="1591032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1</a:t>
            </a:r>
            <a:endParaRPr lang="en-US" sz="1250" dirty="0"/>
          </a:p>
        </p:txBody>
      </p:sp>
      <p:sp>
        <p:nvSpPr>
          <p:cNvPr id="36" name="Text 34"/>
          <p:cNvSpPr/>
          <p:nvPr/>
        </p:nvSpPr>
        <p:spPr>
          <a:xfrm>
            <a:off x="6521887" y="6233041"/>
            <a:ext cx="1591032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4</a:t>
            </a:r>
            <a:endParaRPr lang="en-US" sz="1250" dirty="0"/>
          </a:p>
        </p:txBody>
      </p:sp>
      <p:sp>
        <p:nvSpPr>
          <p:cNvPr id="37" name="Text 35"/>
          <p:cNvSpPr/>
          <p:nvPr/>
        </p:nvSpPr>
        <p:spPr>
          <a:xfrm>
            <a:off x="8447008" y="6233041"/>
            <a:ext cx="1591032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8</a:t>
            </a:r>
            <a:endParaRPr lang="en-US" sz="1250" dirty="0"/>
          </a:p>
        </p:txBody>
      </p:sp>
      <p:sp>
        <p:nvSpPr>
          <p:cNvPr id="38" name="Text 36"/>
          <p:cNvSpPr/>
          <p:nvPr/>
        </p:nvSpPr>
        <p:spPr>
          <a:xfrm>
            <a:off x="10372130" y="6233041"/>
            <a:ext cx="1591032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30</a:t>
            </a:r>
            <a:endParaRPr lang="en-US" sz="1250" dirty="0"/>
          </a:p>
        </p:txBody>
      </p:sp>
      <p:sp>
        <p:nvSpPr>
          <p:cNvPr id="39" name="Text 37"/>
          <p:cNvSpPr/>
          <p:nvPr/>
        </p:nvSpPr>
        <p:spPr>
          <a:xfrm>
            <a:off x="12297251" y="6233041"/>
            <a:ext cx="1594842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0</a:t>
            </a:r>
            <a:endParaRPr lang="en-US" sz="1250" dirty="0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77CF98AF-41E0-414D-95E8-DED23E158C50}"/>
              </a:ext>
            </a:extLst>
          </p:cNvPr>
          <p:cNvSpPr/>
          <p:nvPr/>
        </p:nvSpPr>
        <p:spPr>
          <a:xfrm>
            <a:off x="12871174" y="7742583"/>
            <a:ext cx="1649896" cy="402908"/>
          </a:xfrm>
          <a:prstGeom prst="rect">
            <a:avLst/>
          </a:prstGeom>
          <a:solidFill>
            <a:srgbClr val="27272B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7335" y="856178"/>
            <a:ext cx="7902297" cy="466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50"/>
              </a:lnSpc>
              <a:buNone/>
            </a:pPr>
            <a:r>
              <a:rPr lang="en-US" sz="29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Календарный план стартап-проекта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587335" y="1658064"/>
            <a:ext cx="13455729" cy="5715238"/>
          </a:xfrm>
          <a:prstGeom prst="roundRect">
            <a:avLst>
              <a:gd name="adj" fmla="val 4405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594955" y="1665684"/>
            <a:ext cx="13440489" cy="48506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762953" y="1773912"/>
            <a:ext cx="3020735" cy="268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Наименование этапа и сроки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126825" y="1773912"/>
            <a:ext cx="3016925" cy="268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Перечень работ этапа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486888" y="1773912"/>
            <a:ext cx="3016925" cy="268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Длительность этапа, мес.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846951" y="1773912"/>
            <a:ext cx="3020735" cy="268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Примерная стоимость, руб.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94955" y="2150745"/>
            <a:ext cx="13440489" cy="187809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762953" y="2258973"/>
            <a:ext cx="3020735" cy="268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Этап 1.</a:t>
            </a:r>
          </a:p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</a:rPr>
              <a:t>12</a:t>
            </a:r>
            <a:r>
              <a:rPr lang="ru-RU" sz="1300" dirty="0">
                <a:solidFill>
                  <a:srgbClr val="D7D4CC"/>
                </a:solidFill>
                <a:latin typeface="Raleway Medium" pitchFamily="34" charset="0"/>
              </a:rPr>
              <a:t>.</a:t>
            </a:r>
            <a:r>
              <a:rPr lang="en-US" sz="1300" dirty="0">
                <a:solidFill>
                  <a:srgbClr val="D7D4CC"/>
                </a:solidFill>
                <a:latin typeface="Raleway Medium" pitchFamily="34" charset="0"/>
              </a:rPr>
              <a:t>24</a:t>
            </a:r>
            <a:r>
              <a:rPr lang="ru-RU" sz="1300" dirty="0">
                <a:solidFill>
                  <a:srgbClr val="D7D4CC"/>
                </a:solidFill>
                <a:latin typeface="Raleway Medium" pitchFamily="34" charset="0"/>
              </a:rPr>
              <a:t>г. </a:t>
            </a: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–</a:t>
            </a:r>
            <a:r>
              <a:rPr lang="ru-RU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03.25г.</a:t>
            </a:r>
            <a:r>
              <a:rPr lang="ru-RU" sz="1300" dirty="0">
                <a:solidFill>
                  <a:srgbClr val="D7D4CC"/>
                </a:solidFill>
                <a:latin typeface="Raleway Medium" pitchFamily="34" charset="0"/>
              </a:rPr>
              <a:t> 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62953" y="2628186"/>
            <a:ext cx="3020735" cy="268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126825" y="2208609"/>
            <a:ext cx="3016925" cy="268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Регистрация компании.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126825" y="2527459"/>
            <a:ext cx="3016925" cy="537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Разработка структуры платформы.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126825" y="3114913"/>
            <a:ext cx="3016925" cy="537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Внутреннее тестирование и устранение ошибок.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126825" y="3702368"/>
            <a:ext cx="3016925" cy="268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Создание MVP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7486888" y="2258973"/>
            <a:ext cx="3016925" cy="268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4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0846951" y="2258973"/>
            <a:ext cx="3020735" cy="268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ru-RU" sz="1300" dirty="0">
                <a:solidFill>
                  <a:srgbClr val="FF0000"/>
                </a:solidFill>
                <a:latin typeface="Raleway Medium" pitchFamily="2" charset="-52"/>
              </a:rPr>
              <a:t>300000</a:t>
            </a:r>
            <a:endParaRPr lang="en-US" sz="1300" dirty="0">
              <a:solidFill>
                <a:srgbClr val="FF0000"/>
              </a:solidFill>
              <a:latin typeface="Raleway Medium" pitchFamily="2" charset="-52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94955" y="4028837"/>
            <a:ext cx="13440489" cy="182784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" name="Text 17"/>
          <p:cNvSpPr/>
          <p:nvPr/>
        </p:nvSpPr>
        <p:spPr>
          <a:xfrm>
            <a:off x="762953" y="4137065"/>
            <a:ext cx="3020735" cy="268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Этап 2.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62953" y="4506278"/>
            <a:ext cx="3020735" cy="268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0</a:t>
            </a:r>
            <a:r>
              <a:rPr lang="ru-RU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4</a:t>
            </a: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.2</a:t>
            </a:r>
            <a:r>
              <a:rPr lang="ru-RU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5</a:t>
            </a: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г. – 12.2</a:t>
            </a:r>
            <a:r>
              <a:rPr lang="ru-RU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5</a:t>
            </a: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г.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126825" y="4086701"/>
            <a:ext cx="3016925" cy="537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Улучшение дизайна и функционала.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126825" y="4674156"/>
            <a:ext cx="3016925" cy="537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Оценка продукта в тестовой группе и сбор обратной связи.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126825" y="5261610"/>
            <a:ext cx="3016925" cy="537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Разработка стратегии продвижения платформы.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486888" y="4137065"/>
            <a:ext cx="3016925" cy="268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8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0846951" y="4137065"/>
            <a:ext cx="3020735" cy="268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ru-RU" sz="1300" dirty="0">
                <a:solidFill>
                  <a:srgbClr val="FF0000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6</a:t>
            </a:r>
            <a:r>
              <a:rPr lang="en-US" sz="1300" dirty="0">
                <a:solidFill>
                  <a:srgbClr val="FF0000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00000</a:t>
            </a:r>
            <a:endParaRPr lang="en-US" sz="1300" dirty="0">
              <a:solidFill>
                <a:srgbClr val="FF0000"/>
              </a:solidFill>
            </a:endParaRPr>
          </a:p>
        </p:txBody>
      </p:sp>
      <p:sp>
        <p:nvSpPr>
          <p:cNvPr id="26" name="Shape 24"/>
          <p:cNvSpPr/>
          <p:nvPr/>
        </p:nvSpPr>
        <p:spPr>
          <a:xfrm>
            <a:off x="594955" y="5856684"/>
            <a:ext cx="13440489" cy="150899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7" name="Text 25"/>
          <p:cNvSpPr/>
          <p:nvPr/>
        </p:nvSpPr>
        <p:spPr>
          <a:xfrm>
            <a:off x="762953" y="5964912"/>
            <a:ext cx="3020735" cy="268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Этап 3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762953" y="6334125"/>
            <a:ext cx="3020735" cy="268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01.2</a:t>
            </a:r>
            <a:r>
              <a:rPr lang="ru-RU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6</a:t>
            </a: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г. – 1</a:t>
            </a:r>
            <a:r>
              <a:rPr lang="ru-RU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0</a:t>
            </a: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.2</a:t>
            </a:r>
            <a:r>
              <a:rPr lang="ru-RU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6</a:t>
            </a: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г.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126825" y="5914549"/>
            <a:ext cx="3016925" cy="537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Укрепление позиций на рынке совместных платформ.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4126825" y="6502003"/>
            <a:ext cx="3016925" cy="805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Расширение функционала платформы для удовлетворения потребностей пользователей.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7486888" y="5964912"/>
            <a:ext cx="3016925" cy="268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10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10846951" y="5964912"/>
            <a:ext cx="3020735" cy="268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ru-RU" sz="1300" dirty="0">
                <a:solidFill>
                  <a:srgbClr val="FF0000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7</a:t>
            </a:r>
            <a:r>
              <a:rPr lang="en-US" sz="1300" dirty="0">
                <a:solidFill>
                  <a:srgbClr val="FF0000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00000</a:t>
            </a:r>
            <a:endParaRPr lang="en-US" sz="1300" dirty="0">
              <a:solidFill>
                <a:srgbClr val="FF0000"/>
              </a:solidFill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45BD1A25-046D-4FDD-90DC-CF0521AEECCB}"/>
              </a:ext>
            </a:extLst>
          </p:cNvPr>
          <p:cNvSpPr/>
          <p:nvPr/>
        </p:nvSpPr>
        <p:spPr>
          <a:xfrm>
            <a:off x="12871174" y="7742583"/>
            <a:ext cx="1649896" cy="402908"/>
          </a:xfrm>
          <a:prstGeom prst="rect">
            <a:avLst/>
          </a:prstGeom>
          <a:solidFill>
            <a:srgbClr val="27272B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063" y="2413278"/>
            <a:ext cx="5594747" cy="699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Риски проекта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81063" y="3741777"/>
            <a:ext cx="3559493" cy="349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Технологические риски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81063" y="4343162"/>
            <a:ext cx="6127075" cy="402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50"/>
              </a:lnSpc>
              <a:buSzPct val="100000"/>
              <a:buChar char="•"/>
            </a:pPr>
            <a:r>
              <a:rPr lang="en-US" sz="1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Сбой в работе платформы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81063" y="4834176"/>
            <a:ext cx="6127075" cy="402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50"/>
              </a:lnSpc>
              <a:buSzPct val="100000"/>
              <a:buChar char="•"/>
            </a:pPr>
            <a:r>
              <a:rPr lang="en-US" sz="1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Сложность в использовании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881063" y="5325189"/>
            <a:ext cx="6127075" cy="402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50"/>
              </a:lnSpc>
              <a:buSzPct val="100000"/>
              <a:buChar char="•"/>
            </a:pPr>
            <a:r>
              <a:rPr lang="en-US" sz="1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Угрозы безопасности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629882" y="3741777"/>
            <a:ext cx="2797373" cy="349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Рыночные риски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629882" y="4343162"/>
            <a:ext cx="6127075" cy="402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50"/>
              </a:lnSpc>
              <a:buSzPct val="100000"/>
              <a:buChar char="•"/>
            </a:pPr>
            <a:r>
              <a:rPr lang="en-US" sz="1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Низкий спрос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7629882" y="4834176"/>
            <a:ext cx="6127075" cy="402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50"/>
              </a:lnSpc>
              <a:buSzPct val="100000"/>
              <a:buChar char="•"/>
            </a:pPr>
            <a:r>
              <a:rPr lang="en-US" sz="1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Высокая конкуренция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7629882" y="5325189"/>
            <a:ext cx="6127075" cy="402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50"/>
              </a:lnSpc>
              <a:buSzPct val="100000"/>
              <a:buChar char="•"/>
            </a:pPr>
            <a:r>
              <a:rPr lang="en-US" sz="1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Изменения рыночных трендов</a:t>
            </a:r>
            <a:endParaRPr lang="en-US" sz="195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6DAF595-3AEF-46BD-857F-CADAF9D2CBDC}"/>
              </a:ext>
            </a:extLst>
          </p:cNvPr>
          <p:cNvSpPr/>
          <p:nvPr/>
        </p:nvSpPr>
        <p:spPr>
          <a:xfrm>
            <a:off x="12871174" y="7742583"/>
            <a:ext cx="1649896" cy="40290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E52A5E7-AB4B-4358-BAEE-C0717BA4A278}"/>
              </a:ext>
            </a:extLst>
          </p:cNvPr>
          <p:cNvSpPr/>
          <p:nvPr/>
        </p:nvSpPr>
        <p:spPr>
          <a:xfrm>
            <a:off x="12871174" y="7742583"/>
            <a:ext cx="1649896" cy="402908"/>
          </a:xfrm>
          <a:prstGeom prst="rect">
            <a:avLst/>
          </a:prstGeom>
          <a:solidFill>
            <a:srgbClr val="27272B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226" y="521017"/>
            <a:ext cx="6622613" cy="254615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2226" y="3350895"/>
            <a:ext cx="5166479" cy="525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100"/>
              </a:lnSpc>
              <a:buNone/>
            </a:pPr>
            <a:r>
              <a:rPr lang="en-US" sz="33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Спасибо за внимание!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662226" y="4160282"/>
            <a:ext cx="4204811" cy="525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100"/>
              </a:lnSpc>
              <a:buNone/>
            </a:pPr>
            <a:r>
              <a:rPr lang="en-US" sz="3300" b="1" dirty="0">
                <a:solidFill>
                  <a:srgbClr val="F2F2F2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CollabSphere</a:t>
            </a:r>
            <a:endParaRPr lang="en-US" sz="33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226" y="4969669"/>
            <a:ext cx="2909173" cy="222349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62226" y="7405926"/>
            <a:ext cx="13305949" cy="3026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4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2024 год, ГГНТУ</a:t>
            </a:r>
            <a:endParaRPr lang="en-US" sz="145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5FE1B2C-263F-45CB-8442-4F96C7CE54CC}"/>
              </a:ext>
            </a:extLst>
          </p:cNvPr>
          <p:cNvSpPr/>
          <p:nvPr/>
        </p:nvSpPr>
        <p:spPr>
          <a:xfrm>
            <a:off x="12871174" y="7742583"/>
            <a:ext cx="1649896" cy="40290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80D4CF4-C9F5-4225-80E8-5CC552698696}"/>
              </a:ext>
            </a:extLst>
          </p:cNvPr>
          <p:cNvSpPr/>
          <p:nvPr/>
        </p:nvSpPr>
        <p:spPr>
          <a:xfrm>
            <a:off x="12871174" y="7719894"/>
            <a:ext cx="1649896" cy="402908"/>
          </a:xfrm>
          <a:prstGeom prst="rect">
            <a:avLst/>
          </a:prstGeom>
          <a:solidFill>
            <a:srgbClr val="27272B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Platforma-dlya-sovmestnoj-raboty-nad-kreativnymi-proektami</Template>
  <TotalTime>229</TotalTime>
  <Words>1038</Words>
  <Application>Microsoft Office PowerPoint</Application>
  <PresentationFormat>Произвольный</PresentationFormat>
  <Paragraphs>269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Comfortaa Bold</vt:lpstr>
      <vt:lpstr>Arial</vt:lpstr>
      <vt:lpstr>Raleway Medium</vt:lpstr>
      <vt:lpstr>Graphik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>PptxGenJS Presentation</dc:subject>
  <dc:creator>Majnik</dc:creator>
  <cp:lastModifiedBy>Majnik</cp:lastModifiedBy>
  <cp:revision>11</cp:revision>
  <dcterms:created xsi:type="dcterms:W3CDTF">2024-11-26T19:47:34Z</dcterms:created>
  <dcterms:modified xsi:type="dcterms:W3CDTF">2024-12-06T10:28:12Z</dcterms:modified>
</cp:coreProperties>
</file>