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1"/>
    <p:sldMasterId id="2147483658" r:id="rId2"/>
  </p:sldMasterIdLst>
  <p:notesMasterIdLst>
    <p:notesMasterId r:id="rId14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7" roundtripDataSignature="AMtx7miWwsPXxFXtbGrQJ1a5GW9UXWlot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C86DC71-C23F-4A08-BBC7-3C24FF107D3F}">
  <a:tblStyle styleId="{8C86DC71-C23F-4A08-BBC7-3C24FF107D3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0" d="100"/>
          <a:sy n="50" d="100"/>
        </p:scale>
        <p:origin x="206" y="2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customschemas.google.com/relationships/presentationmetadata" Target="metadata"/><Relationship Id="rId2" Type="http://schemas.openxmlformats.org/officeDocument/2006/relationships/slideMaster" Target="slideMasters/slideMaster2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2:notes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spcFirstLastPara="1" wrap="square" lIns="48750" tIns="24375" rIns="48750" bIns="243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3:notes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spcFirstLastPara="1" wrap="square" lIns="48750" tIns="24375" rIns="48750" bIns="243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34:notes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spcFirstLastPara="1" wrap="square" lIns="48750" tIns="24375" rIns="48750" bIns="243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35:notes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spcFirstLastPara="1" wrap="square" lIns="48750" tIns="24375" rIns="48750" bIns="243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36:notes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spcFirstLastPara="1" wrap="square" lIns="48750" tIns="24375" rIns="48750" bIns="243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7:notes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spcFirstLastPara="1" wrap="square" lIns="48750" tIns="24375" rIns="48750" bIns="243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38:notes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spcFirstLastPara="1" wrap="square" lIns="48750" tIns="24375" rIns="48750" bIns="243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39:notes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spcFirstLastPara="1" wrap="square" lIns="48750" tIns="24375" rIns="48750" bIns="243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Google Shape;203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40:notes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spcFirstLastPara="1" wrap="square" lIns="48750" tIns="24375" rIns="48750" bIns="243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" name="Google Shape;217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41:notes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spcFirstLastPara="1" wrap="square" lIns="48750" tIns="24375" rIns="48750" bIns="243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" name="Google Shape;225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>
  <p:cSld name="Титульный слайд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88226" y="566928"/>
            <a:ext cx="10849819" cy="11651674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43"/>
          <p:cNvSpPr txBox="1"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6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4" name="Google Shape;14;p43"/>
          <p:cNvSpPr txBox="1"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" name="Google Shape;15;p43"/>
          <p:cNvSpPr txBox="1">
            <a:spLocks noGrp="1"/>
          </p:cNvSpPr>
          <p:nvPr>
            <p:ph type="body" idx="2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0D7C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16" name="Google Shape;16;p4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2976" y="740509"/>
            <a:ext cx="5432746" cy="19755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4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3009876" y="725488"/>
            <a:ext cx="6407295" cy="5646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75">
          <p15:clr>
            <a:srgbClr val="FBAE40"/>
          </p15:clr>
        </p15:guide>
        <p15:guide id="2" orient="horz" pos="6535">
          <p15:clr>
            <a:srgbClr val="FBAE40"/>
          </p15:clr>
        </p15:guide>
        <p15:guide id="3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Пользовательский макет">
  <p:cSld name="4_Пользовательский макет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oogle Shape;19;p44"/>
          <p:cNvPicPr preferRelativeResize="0"/>
          <p:nvPr/>
        </p:nvPicPr>
        <p:blipFill rotWithShape="1">
          <a:blip r:embed="rId3">
            <a:alphaModFix amt="58000"/>
          </a:blip>
          <a:srcRect/>
          <a:stretch/>
        </p:blipFill>
        <p:spPr>
          <a:xfrm rot="10800000">
            <a:off x="-2925208" y="4296696"/>
            <a:ext cx="10473262" cy="980447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0;p44"/>
          <p:cNvSpPr txBox="1">
            <a:spLocks noGrp="1"/>
          </p:cNvSpPr>
          <p:nvPr>
            <p:ph type="body" idx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1" name="Google Shape;21;p44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pic>
        <p:nvPicPr>
          <p:cNvPr id="22" name="Google Shape;22;p4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3;p4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7405103" y="458194"/>
            <a:ext cx="1914137" cy="712237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44"/>
          <p:cNvSpPr txBox="1">
            <a:spLocks noGrp="1"/>
          </p:cNvSpPr>
          <p:nvPr>
            <p:ph type="body" idx="2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5" name="Google Shape;25;p44"/>
          <p:cNvSpPr txBox="1">
            <a:spLocks noGrp="1"/>
          </p:cNvSpPr>
          <p:nvPr>
            <p:ph type="sldNum" idx="12"/>
          </p:nvPr>
        </p:nvSpPr>
        <p:spPr>
          <a:xfrm>
            <a:off x="14703136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26" name="Google Shape;26;p44"/>
          <p:cNvSpPr txBox="1">
            <a:spLocks noGrp="1"/>
          </p:cNvSpPr>
          <p:nvPr>
            <p:ph type="body" idx="3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ользовательский макет">
  <p:cSld name="Пользовательский макет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28;p4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29;p4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405103" y="458194"/>
            <a:ext cx="1914137" cy="712237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45"/>
          <p:cNvSpPr txBox="1">
            <a:spLocks noGrp="1"/>
          </p:cNvSpPr>
          <p:nvPr>
            <p:ph type="sldNum" idx="12"/>
          </p:nvPr>
        </p:nvSpPr>
        <p:spPr>
          <a:xfrm>
            <a:off x="14703136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31" name="Google Shape;31;p45"/>
          <p:cNvSpPr txBox="1">
            <a:spLocks noGrp="1"/>
          </p:cNvSpPr>
          <p:nvPr>
            <p:ph type="body" idx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2" name="Google Shape;32;p45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3" name="Google Shape;33;p45"/>
          <p:cNvSpPr txBox="1">
            <a:spLocks noGrp="1"/>
          </p:cNvSpPr>
          <p:nvPr>
            <p:ph type="body" idx="2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4" name="Google Shape;34;p45"/>
          <p:cNvSpPr txBox="1">
            <a:spLocks noGrp="1"/>
          </p:cNvSpPr>
          <p:nvPr>
            <p:ph type="body" idx="3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5" name="Google Shape;35;p45"/>
          <p:cNvSpPr txBox="1">
            <a:spLocks noGrp="1"/>
          </p:cNvSpPr>
          <p:nvPr>
            <p:ph type="body" idx="4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Пользовательский макет">
  <p:cSld name="5_Пользовательский макет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37;p4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p4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405103" y="458194"/>
            <a:ext cx="1914137" cy="712237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46"/>
          <p:cNvSpPr txBox="1">
            <a:spLocks noGrp="1"/>
          </p:cNvSpPr>
          <p:nvPr>
            <p:ph type="sldNum" idx="12"/>
          </p:nvPr>
        </p:nvSpPr>
        <p:spPr>
          <a:xfrm>
            <a:off x="14703136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40" name="Google Shape;40;p46"/>
          <p:cNvSpPr txBox="1">
            <a:spLocks noGrp="1"/>
          </p:cNvSpPr>
          <p:nvPr>
            <p:ph type="body" idx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1" name="Google Shape;41;p46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2" name="Google Shape;42;p46"/>
          <p:cNvSpPr txBox="1">
            <a:spLocks noGrp="1"/>
          </p:cNvSpPr>
          <p:nvPr>
            <p:ph type="body" idx="2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Пользовательский макет">
  <p:cSld name="1_Пользовательский макет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oogle Shape;44;p47"/>
          <p:cNvPicPr preferRelativeResize="0"/>
          <p:nvPr/>
        </p:nvPicPr>
        <p:blipFill rotWithShape="1">
          <a:blip r:embed="rId3">
            <a:alphaModFix amt="58000"/>
          </a:blip>
          <a:srcRect/>
          <a:stretch/>
        </p:blipFill>
        <p:spPr>
          <a:xfrm>
            <a:off x="8650225" y="-2453964"/>
            <a:ext cx="14708920" cy="13769664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47"/>
          <p:cNvSpPr txBox="1">
            <a:spLocks noGrp="1"/>
          </p:cNvSpPr>
          <p:nvPr>
            <p:ph type="body" idx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6" name="Google Shape;46;p47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pic>
        <p:nvPicPr>
          <p:cNvPr id="47" name="Google Shape;47;p4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48" name="Google Shape;48;p4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7405103" y="458194"/>
            <a:ext cx="1914137" cy="712237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49;p47"/>
          <p:cNvSpPr txBox="1">
            <a:spLocks noGrp="1"/>
          </p:cNvSpPr>
          <p:nvPr>
            <p:ph type="body" idx="2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0" name="Google Shape;50;p47"/>
          <p:cNvSpPr txBox="1">
            <a:spLocks noGrp="1"/>
          </p:cNvSpPr>
          <p:nvPr>
            <p:ph type="sldNum" idx="12"/>
          </p:nvPr>
        </p:nvSpPr>
        <p:spPr>
          <a:xfrm>
            <a:off x="14703136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Пользовательский макет">
  <p:cSld name="6_Пользовательский макет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Google Shape;52;p4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53" name="Google Shape;53;p4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405103" y="458194"/>
            <a:ext cx="1914137" cy="712237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Google Shape;54;p4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327138" y="225635"/>
            <a:ext cx="16355822" cy="15633027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48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56" name="Google Shape;56;p48"/>
          <p:cNvSpPr txBox="1">
            <a:spLocks noGrp="1"/>
          </p:cNvSpPr>
          <p:nvPr>
            <p:ph type="body" idx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7" name="Google Shape;57;p48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8" name="Google Shape;58;p48"/>
          <p:cNvSpPr txBox="1">
            <a:spLocks noGrp="1"/>
          </p:cNvSpPr>
          <p:nvPr>
            <p:ph type="body" idx="2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9" name="Google Shape;59;p48"/>
          <p:cNvSpPr>
            <a:spLocks noGrp="1"/>
          </p:cNvSpPr>
          <p:nvPr>
            <p:ph type="pic" idx="3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60" name="Google Shape;60;p48"/>
          <p:cNvSpPr txBox="1">
            <a:spLocks noGrp="1"/>
          </p:cNvSpPr>
          <p:nvPr>
            <p:ph type="body" idx="4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1" name="Google Shape;61;p48"/>
          <p:cNvSpPr txBox="1">
            <a:spLocks noGrp="1"/>
          </p:cNvSpPr>
          <p:nvPr>
            <p:ph type="body" idx="5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2" name="Google Shape;62;p48"/>
          <p:cNvSpPr>
            <a:spLocks noGrp="1"/>
          </p:cNvSpPr>
          <p:nvPr>
            <p:ph type="pic" idx="6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63" name="Google Shape;63;p48"/>
          <p:cNvSpPr txBox="1">
            <a:spLocks noGrp="1"/>
          </p:cNvSpPr>
          <p:nvPr>
            <p:ph type="body" idx="7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4" name="Google Shape;64;p48"/>
          <p:cNvSpPr txBox="1">
            <a:spLocks noGrp="1"/>
          </p:cNvSpPr>
          <p:nvPr>
            <p:ph type="body" idx="8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5" name="Google Shape;65;p48"/>
          <p:cNvSpPr>
            <a:spLocks noGrp="1"/>
          </p:cNvSpPr>
          <p:nvPr>
            <p:ph type="pic" idx="9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66" name="Google Shape;66;p48"/>
          <p:cNvSpPr txBox="1">
            <a:spLocks noGrp="1"/>
          </p:cNvSpPr>
          <p:nvPr>
            <p:ph type="body" idx="13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7" name="Google Shape;67;p48"/>
          <p:cNvSpPr txBox="1">
            <a:spLocks noGrp="1"/>
          </p:cNvSpPr>
          <p:nvPr>
            <p:ph type="body" idx="14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8" name="Google Shape;68;p48"/>
          <p:cNvSpPr>
            <a:spLocks noGrp="1"/>
          </p:cNvSpPr>
          <p:nvPr>
            <p:ph type="pic" idx="15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48"/>
          <p:cNvSpPr txBox="1">
            <a:spLocks noGrp="1"/>
          </p:cNvSpPr>
          <p:nvPr>
            <p:ph type="body" idx="16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Пользовательский макет">
  <p:cSld name="2_Пользовательский макет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4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4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405103" y="458194"/>
            <a:ext cx="1914137" cy="712237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4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327138" y="225635"/>
            <a:ext cx="16355822" cy="15633027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49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75" name="Google Shape;75;p49"/>
          <p:cNvSpPr txBox="1">
            <a:spLocks noGrp="1"/>
          </p:cNvSpPr>
          <p:nvPr>
            <p:ph type="body" idx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6" name="Google Shape;76;p49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7" name="Google Shape;77;p49"/>
          <p:cNvSpPr txBox="1">
            <a:spLocks noGrp="1"/>
          </p:cNvSpPr>
          <p:nvPr>
            <p:ph type="body" idx="2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8" name="Google Shape;78;p49"/>
          <p:cNvSpPr txBox="1">
            <a:spLocks noGrp="1"/>
          </p:cNvSpPr>
          <p:nvPr>
            <p:ph type="body" idx="3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Титульный слайд">
  <p:cSld name="1_Титульный слайд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oogle Shape;80;p52"/>
          <p:cNvPicPr preferRelativeResize="0"/>
          <p:nvPr/>
        </p:nvPicPr>
        <p:blipFill rotWithShape="1">
          <a:blip r:embed="rId3">
            <a:alphaModFix/>
          </a:blip>
          <a:srcRect l="-911" r="6517" b="8318"/>
          <a:stretch/>
        </p:blipFill>
        <p:spPr>
          <a:xfrm>
            <a:off x="0" y="0"/>
            <a:ext cx="20228511" cy="11315700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52"/>
          <p:cNvSpPr txBox="1"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6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2" name="Google Shape;82;p52"/>
          <p:cNvSpPr txBox="1"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3" name="Google Shape;83;p52"/>
          <p:cNvSpPr txBox="1">
            <a:spLocks noGrp="1"/>
          </p:cNvSpPr>
          <p:nvPr>
            <p:ph type="body" idx="2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0D7C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84" name="Google Shape;84;p5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71538" y="725488"/>
            <a:ext cx="5432746" cy="1975544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5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3009876" y="458195"/>
            <a:ext cx="6407295" cy="5646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75">
          <p15:clr>
            <a:srgbClr val="FBAE40"/>
          </p15:clr>
        </p15:guide>
        <p15:guide id="2" orient="horz" pos="6535">
          <p15:clr>
            <a:srgbClr val="FBAE40"/>
          </p15:clr>
        </p15:guide>
        <p15:guide id="3" orient="horz" pos="457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Пользовательский макет">
  <p:cSld name="3_Пользовательский макет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Google Shape;87;p5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5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405103" y="458194"/>
            <a:ext cx="1914137" cy="712237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53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90" name="Google Shape;90;p53"/>
          <p:cNvSpPr txBox="1">
            <a:spLocks noGrp="1"/>
          </p:cNvSpPr>
          <p:nvPr>
            <p:ph type="body" idx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1" name="Google Shape;91;p53"/>
          <p:cNvSpPr txBox="1"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2" name="Google Shape;92;p53"/>
          <p:cNvSpPr txBox="1">
            <a:spLocks noGrp="1"/>
          </p:cNvSpPr>
          <p:nvPr>
            <p:ph type="body" idx="2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3" name="Google Shape;93;p53"/>
          <p:cNvSpPr>
            <a:spLocks noGrp="1"/>
          </p:cNvSpPr>
          <p:nvPr>
            <p:ph type="pic" idx="3"/>
          </p:nvPr>
        </p:nvSpPr>
        <p:spPr>
          <a:xfrm>
            <a:off x="0" y="0"/>
            <a:ext cx="10202755" cy="113157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Титульный слайд">
  <p:cSld name="1_Титульный слайд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63346" y="-3760202"/>
            <a:ext cx="15445312" cy="14464127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51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99" name="Google Shape;99;p5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009876" y="458195"/>
            <a:ext cx="6407295" cy="564628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51"/>
          <p:cNvSpPr txBox="1"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1" name="Google Shape;101;p51"/>
          <p:cNvSpPr txBox="1">
            <a:spLocks noGrp="1"/>
          </p:cNvSpPr>
          <p:nvPr>
            <p:ph type="title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02" name="Google Shape;102;p51"/>
          <p:cNvSpPr txBox="1">
            <a:spLocks noGrp="1"/>
          </p:cNvSpPr>
          <p:nvPr>
            <p:ph type="ftr" idx="11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103" name="Google Shape;103;p5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06400" y="714058"/>
            <a:ext cx="3177669" cy="11823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>
  <p:cSld name="Титульный слайд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54"/>
          <p:cNvSpPr txBox="1"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106" name="Google Shape;106;p5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75391">
            <a:off x="5474785" y="-2762628"/>
            <a:ext cx="17590815" cy="16840956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54"/>
          <p:cNvSpPr txBox="1">
            <a:spLocks noGrp="1"/>
          </p:cNvSpPr>
          <p:nvPr>
            <p:ph type="title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08" name="Google Shape;108;p54"/>
          <p:cNvSpPr txBox="1">
            <a:spLocks noGrp="1"/>
          </p:cNvSpPr>
          <p:nvPr>
            <p:ph type="ftr" idx="11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9" name="Google Shape;109;p54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10" name="Google Shape;110;p5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88112" y="714058"/>
            <a:ext cx="3177669" cy="11823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5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3009876" y="458195"/>
            <a:ext cx="6407295" cy="5646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549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Титульный слайд">
  <p:cSld name="3_Титульный слайд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5"/>
          <p:cNvSpPr txBox="1"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4" name="Google Shape;114;p55"/>
          <p:cNvSpPr txBox="1">
            <a:spLocks noGrp="1"/>
          </p:cNvSpPr>
          <p:nvPr>
            <p:ph type="title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  <a:defRPr sz="4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pic>
        <p:nvPicPr>
          <p:cNvPr id="115" name="Google Shape;115;p5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97805" y="-1758684"/>
            <a:ext cx="15018686" cy="15364879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55"/>
          <p:cNvSpPr txBox="1">
            <a:spLocks noGrp="1"/>
          </p:cNvSpPr>
          <p:nvPr>
            <p:ph type="ftr" idx="11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7" name="Google Shape;117;p55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18" name="Google Shape;118;p5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2976" y="756372"/>
            <a:ext cx="3049855" cy="1109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5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3009876" y="458195"/>
            <a:ext cx="6407295" cy="5646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2" orient="horz" pos="6535">
          <p15:clr>
            <a:srgbClr val="FBAE40"/>
          </p15:clr>
        </p15:guide>
        <p15:guide id="3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Титульный слайд">
  <p:cSld name="4_Титульный слайд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56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22" name="Google Shape;122;p5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42976" y="756372"/>
            <a:ext cx="3049855" cy="1109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5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009876" y="458195"/>
            <a:ext cx="6407295" cy="564628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56"/>
          <p:cNvSpPr txBox="1"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5" name="Google Shape;125;p56"/>
          <p:cNvSpPr txBox="1">
            <a:spLocks noGrp="1"/>
          </p:cNvSpPr>
          <p:nvPr>
            <p:ph type="title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  <a:defRPr sz="4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6" name="Google Shape;126;p56"/>
          <p:cNvSpPr txBox="1">
            <a:spLocks noGrp="1"/>
          </p:cNvSpPr>
          <p:nvPr>
            <p:ph type="ftr" idx="11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2" orient="horz" pos="6535">
          <p15:clr>
            <a:srgbClr val="FBAE40"/>
          </p15:clr>
        </p15:guide>
        <p15:guide id="3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Титульный слайд">
  <p:cSld name="2_Титульный слайд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p57"/>
          <p:cNvPicPr preferRelativeResize="0"/>
          <p:nvPr/>
        </p:nvPicPr>
        <p:blipFill rotWithShape="1">
          <a:blip r:embed="rId3">
            <a:alphaModFix/>
          </a:blip>
          <a:srcRect l="9099" t="15719" r="12464" b="31480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57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30" name="Google Shape;130;p5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2976" y="756372"/>
            <a:ext cx="3049855" cy="1109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5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3009876" y="458195"/>
            <a:ext cx="6407295" cy="564628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57"/>
          <p:cNvSpPr txBox="1"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3" name="Google Shape;133;p57"/>
          <p:cNvSpPr txBox="1">
            <a:spLocks noGrp="1"/>
          </p:cNvSpPr>
          <p:nvPr>
            <p:ph type="title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  <a:defRPr sz="4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34" name="Google Shape;134;p57"/>
          <p:cNvSpPr txBox="1">
            <a:spLocks noGrp="1"/>
          </p:cNvSpPr>
          <p:nvPr>
            <p:ph type="ftr" idx="11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2" orient="horz" pos="6535">
          <p15:clr>
            <a:srgbClr val="FBAE40"/>
          </p15:clr>
        </p15:guide>
        <p15:guide id="3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2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549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50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2"/>
          <p:cNvSpPr txBox="1">
            <a:spLocks noGrp="1"/>
          </p:cNvSpPr>
          <p:nvPr>
            <p:ph type="ctrTitle"/>
          </p:nvPr>
        </p:nvSpPr>
        <p:spPr>
          <a:xfrm>
            <a:off x="871550" y="3825900"/>
            <a:ext cx="10021800" cy="366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</a:pPr>
            <a:r>
              <a:rPr lang="ru-RU" sz="6200">
                <a:latin typeface="Verdana"/>
                <a:ea typeface="Verdana"/>
                <a:cs typeface="Verdana"/>
                <a:sym typeface="Verdana"/>
              </a:rPr>
              <a:t>“ЛибраВет” </a:t>
            </a:r>
            <a:endParaRPr sz="6200"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</a:pPr>
            <a:r>
              <a:rPr lang="ru-RU" sz="4900">
                <a:latin typeface="Verdana"/>
                <a:ea typeface="Verdana"/>
                <a:cs typeface="Verdana"/>
                <a:sym typeface="Verdana"/>
              </a:rPr>
              <a:t>Кормовая добавка   </a:t>
            </a:r>
            <a:endParaRPr sz="4900"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</a:pPr>
            <a:r>
              <a:rPr lang="ru-RU" sz="4900">
                <a:latin typeface="Verdana"/>
                <a:ea typeface="Verdana"/>
                <a:cs typeface="Verdana"/>
                <a:sym typeface="Verdana"/>
              </a:rPr>
              <a:t>для снижения стресса у свиней. </a:t>
            </a:r>
            <a:endParaRPr sz="4900"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33"/>
          <p:cNvSpPr txBox="1">
            <a:spLocks noGrp="1"/>
          </p:cNvSpPr>
          <p:nvPr>
            <p:ph type="title"/>
          </p:nvPr>
        </p:nvSpPr>
        <p:spPr>
          <a:xfrm>
            <a:off x="1500725" y="1243125"/>
            <a:ext cx="8793300" cy="6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ru-RU" b="1">
                <a:latin typeface="Verdana"/>
                <a:ea typeface="Verdana"/>
                <a:cs typeface="Verdana"/>
                <a:sym typeface="Verdana"/>
              </a:rPr>
              <a:t>Актуальность проекта</a:t>
            </a:r>
            <a:endParaRPr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45" name="Google Shape;145;p33"/>
          <p:cNvSpPr txBox="1">
            <a:spLocks noGrp="1"/>
          </p:cNvSpPr>
          <p:nvPr>
            <p:ph type="body" idx="2"/>
          </p:nvPr>
        </p:nvSpPr>
        <p:spPr>
          <a:xfrm>
            <a:off x="684850" y="2627500"/>
            <a:ext cx="8965500" cy="62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450000" algn="just" rt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>
                <a:schemeClr val="dk1"/>
              </a:buClr>
              <a:buSzPts val="1100"/>
              <a:buNone/>
            </a:pPr>
            <a:r>
              <a:rPr lang="ru-RU" sz="3200">
                <a:latin typeface="Verdana"/>
                <a:ea typeface="Verdana"/>
                <a:cs typeface="Verdana"/>
                <a:sym typeface="Verdana"/>
              </a:rPr>
              <a:t>Большинство животных вследствие контакта с людьми и окружающей средой излишне подвержены стрессу, особенно свиньи. Стресс-факторы, имеющие различную природу возникновения, приводят к негативным изменениям в организме: потеря в весе, слабость, снижение резистентности. И, как следствие, животноводческие предприятия несут значительные экономические потери. </a:t>
            </a:r>
            <a:endParaRPr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46" name="Google Shape;146;p33"/>
          <p:cNvSpPr txBox="1">
            <a:spLocks noGrp="1"/>
          </p:cNvSpPr>
          <p:nvPr>
            <p:ph type="body" idx="3"/>
          </p:nvPr>
        </p:nvSpPr>
        <p:spPr>
          <a:xfrm>
            <a:off x="10294016" y="2627500"/>
            <a:ext cx="8793300" cy="755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4500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ru-RU" sz="320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3200">
                <a:latin typeface="Verdana"/>
                <a:ea typeface="Verdana"/>
                <a:cs typeface="Verdana"/>
                <a:sym typeface="Verdana"/>
              </a:rPr>
              <a:t>В связи с этим свиньи нуждаются в дополнительной помощи, которая могла бы снизить силу ответной реакции организма на стресс.</a:t>
            </a:r>
            <a:endParaRPr sz="3200">
              <a:latin typeface="Verdana"/>
              <a:ea typeface="Verdana"/>
              <a:cs typeface="Verdana"/>
              <a:sym typeface="Verdana"/>
            </a:endParaRPr>
          </a:p>
          <a:p>
            <a:pPr marL="0" lvl="0" indent="450000" algn="just" rtl="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100"/>
              <a:buNone/>
            </a:pPr>
            <a:r>
              <a:rPr lang="ru-RU" sz="3200">
                <a:latin typeface="Verdana"/>
                <a:ea typeface="Verdana"/>
                <a:cs typeface="Verdana"/>
                <a:sym typeface="Verdana"/>
              </a:rPr>
              <a:t>После изучения российского рынка мы пришли к выводу, что препараты, обладающие подобными свойствами - импортного производства. Российских аналогов нет. Поэтому мы решили произвести свою биологически активную добавку для повышения стрессоустойчивости свиней. </a:t>
            </a:r>
            <a:endParaRPr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34"/>
          <p:cNvSpPr txBox="1">
            <a:spLocks noGrp="1"/>
          </p:cNvSpPr>
          <p:nvPr>
            <p:ph type="title"/>
          </p:nvPr>
        </p:nvSpPr>
        <p:spPr>
          <a:xfrm>
            <a:off x="3734925" y="446975"/>
            <a:ext cx="3356400" cy="68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ru-RU" b="1">
                <a:latin typeface="Verdana"/>
                <a:ea typeface="Verdana"/>
                <a:cs typeface="Verdana"/>
                <a:sym typeface="Verdana"/>
              </a:rPr>
              <a:t>Проблема</a:t>
            </a:r>
            <a:endParaRPr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52" name="Google Shape;152;p34"/>
          <p:cNvSpPr txBox="1">
            <a:spLocks noGrp="1"/>
          </p:cNvSpPr>
          <p:nvPr>
            <p:ph type="body" idx="2"/>
          </p:nvPr>
        </p:nvSpPr>
        <p:spPr>
          <a:xfrm>
            <a:off x="658575" y="1395250"/>
            <a:ext cx="9509100" cy="66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4500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320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3200">
                <a:latin typeface="Verdana"/>
                <a:ea typeface="Verdana"/>
                <a:cs typeface="Verdana"/>
                <a:sym typeface="Verdana"/>
              </a:rPr>
              <a:t>Вследствие высокого уровня стресса у свиней снижается продуктивность, наблюдается агрессия и развитие широкого спектра заболеваний. Все это несет большие экономические потери у животноводческих предприятий. В связи с этим появляется необходимость борьбы со стрессом.</a:t>
            </a:r>
            <a:endParaRPr sz="3200">
              <a:latin typeface="Verdana"/>
              <a:ea typeface="Verdana"/>
              <a:cs typeface="Verdana"/>
              <a:sym typeface="Verdana"/>
            </a:endParaRPr>
          </a:p>
          <a:p>
            <a:pPr marL="0" lvl="0" indent="4500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3200">
                <a:latin typeface="Verdana"/>
                <a:ea typeface="Verdana"/>
                <a:cs typeface="Verdana"/>
                <a:sym typeface="Verdana"/>
              </a:rPr>
              <a:t>Поскольку кормовые добавки для снижения стресса имеются только в импортном производстве, а в России существуют лишь лекарственные средства, обладающие подобными свойствами, то возникает необходимость в создании отечественных аналогов данного препарата.</a:t>
            </a:r>
            <a:endParaRPr sz="3200">
              <a:latin typeface="Verdana"/>
              <a:ea typeface="Verdana"/>
              <a:cs typeface="Verdana"/>
              <a:sym typeface="Verdana"/>
            </a:endParaRPr>
          </a:p>
          <a:p>
            <a:pPr marL="15875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8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53" name="Google Shape;153;p34"/>
          <p:cNvSpPr txBox="1">
            <a:spLocks noGrp="1"/>
          </p:cNvSpPr>
          <p:nvPr>
            <p:ph type="body" idx="4"/>
          </p:nvPr>
        </p:nvSpPr>
        <p:spPr>
          <a:xfrm>
            <a:off x="10630575" y="8729200"/>
            <a:ext cx="9061500" cy="9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3200" b="1">
                <a:latin typeface="Verdana"/>
                <a:ea typeface="Verdana"/>
                <a:cs typeface="Verdana"/>
                <a:sym typeface="Verdana"/>
              </a:rPr>
              <a:t>Рисунок 1.</a:t>
            </a:r>
            <a:r>
              <a:rPr lang="ru-RU" sz="3200">
                <a:latin typeface="Verdana"/>
                <a:ea typeface="Verdana"/>
                <a:cs typeface="Verdana"/>
                <a:sym typeface="Verdana"/>
              </a:rPr>
              <a:t> Измельченная трава пустырника</a:t>
            </a:r>
            <a:endParaRPr sz="3200"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54" name="Google Shape;154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537375" y="2346141"/>
            <a:ext cx="9297299" cy="58402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35"/>
          <p:cNvSpPr txBox="1">
            <a:spLocks noGrp="1"/>
          </p:cNvSpPr>
          <p:nvPr>
            <p:ph type="title"/>
          </p:nvPr>
        </p:nvSpPr>
        <p:spPr>
          <a:xfrm>
            <a:off x="3271375" y="610175"/>
            <a:ext cx="3476100" cy="67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ru-RU" b="1">
                <a:latin typeface="Verdana"/>
                <a:ea typeface="Verdana"/>
                <a:cs typeface="Verdana"/>
                <a:sym typeface="Verdana"/>
              </a:rPr>
              <a:t>Решение</a:t>
            </a:r>
            <a:endParaRPr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60" name="Google Shape;160;p35"/>
          <p:cNvSpPr txBox="1">
            <a:spLocks noGrp="1"/>
          </p:cNvSpPr>
          <p:nvPr>
            <p:ph type="body" idx="2"/>
          </p:nvPr>
        </p:nvSpPr>
        <p:spPr>
          <a:xfrm>
            <a:off x="564025" y="1638525"/>
            <a:ext cx="8890800" cy="755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4500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3200">
                <a:latin typeface="Verdana"/>
                <a:ea typeface="Verdana"/>
                <a:cs typeface="Verdana"/>
                <a:sym typeface="Verdana"/>
              </a:rPr>
              <a:t>В качестве решения данной проблемы предлагаем производить на территории Российской Федерации кормовую добавку. В состав  входит трава пустырника - основное действующее вещество,   сахарная свёкла - вспомогательный продукт.</a:t>
            </a:r>
            <a:endParaRPr sz="3200">
              <a:latin typeface="Verdana"/>
              <a:ea typeface="Verdana"/>
              <a:cs typeface="Verdana"/>
              <a:sym typeface="Verdana"/>
            </a:endParaRPr>
          </a:p>
          <a:p>
            <a:pPr marL="0" lvl="0" indent="4500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3200">
                <a:latin typeface="Verdana"/>
                <a:ea typeface="Verdana"/>
                <a:cs typeface="Verdana"/>
                <a:sym typeface="Verdana"/>
              </a:rPr>
              <a:t>Пустырник обладает свойством снижения стресса у свиней. А вспомогательный продукт в виде сахарной  свеклы, улучшает поедаемость добавки, благоприятно воздействуют на центральную нервную систему и снижают негативные последствия после воздействия стресс-факторов.</a:t>
            </a:r>
            <a:endParaRPr sz="3200"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32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61" name="Google Shape;161;p35"/>
          <p:cNvSpPr txBox="1"/>
          <p:nvPr/>
        </p:nvSpPr>
        <p:spPr>
          <a:xfrm>
            <a:off x="10357650" y="8832075"/>
            <a:ext cx="8890800" cy="107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Рисунок 2.</a:t>
            </a:r>
            <a:r>
              <a:rPr lang="ru-RU" sz="3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Образец кормовой добавки “Либравет”</a:t>
            </a:r>
            <a:endParaRPr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62" name="Google Shape;162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357775" y="2279375"/>
            <a:ext cx="8890925" cy="5981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36"/>
          <p:cNvSpPr txBox="1">
            <a:spLocks noGrp="1"/>
          </p:cNvSpPr>
          <p:nvPr>
            <p:ph type="title"/>
          </p:nvPr>
        </p:nvSpPr>
        <p:spPr>
          <a:xfrm>
            <a:off x="3901916" y="321700"/>
            <a:ext cx="2301000" cy="9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ru-RU" b="1">
                <a:latin typeface="Verdana"/>
                <a:ea typeface="Verdana"/>
                <a:cs typeface="Verdana"/>
                <a:sym typeface="Verdana"/>
              </a:rPr>
              <a:t>Рынок</a:t>
            </a:r>
            <a:endParaRPr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68" name="Google Shape;168;p36"/>
          <p:cNvSpPr txBox="1">
            <a:spLocks noGrp="1"/>
          </p:cNvSpPr>
          <p:nvPr>
            <p:ph type="body" idx="2"/>
          </p:nvPr>
        </p:nvSpPr>
        <p:spPr>
          <a:xfrm>
            <a:off x="517925" y="1232800"/>
            <a:ext cx="9069000" cy="755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4500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ru-RU" sz="3200">
                <a:latin typeface="Verdana"/>
                <a:ea typeface="Verdana"/>
                <a:cs typeface="Verdana"/>
                <a:sym typeface="Verdana"/>
              </a:rPr>
              <a:t>На территории Российской Федерации отсутствуют предприятия для производства кормовых добавок с целью повышения стрессоустойчивости свиней. </a:t>
            </a:r>
            <a:br>
              <a:rPr lang="ru-RU" sz="3200">
                <a:latin typeface="Verdana"/>
                <a:ea typeface="Verdana"/>
                <a:cs typeface="Verdana"/>
                <a:sym typeface="Verdana"/>
              </a:rPr>
            </a:br>
            <a:r>
              <a:rPr lang="ru-RU" sz="3200">
                <a:latin typeface="Verdana"/>
                <a:ea typeface="Verdana"/>
                <a:cs typeface="Verdana"/>
                <a:sym typeface="Verdana"/>
              </a:rPr>
              <a:t>	Существуют препараты импортного производства для сельскохозяйственных животных, например,  «Селениум Ист» производства компании «Angel Yeast», Китай. </a:t>
            </a:r>
            <a:endParaRPr sz="3200">
              <a:latin typeface="Verdana"/>
              <a:ea typeface="Verdana"/>
              <a:cs typeface="Verdana"/>
              <a:sym typeface="Verdana"/>
            </a:endParaRPr>
          </a:p>
          <a:p>
            <a:pPr marL="0" lvl="0" indent="450000" algn="just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ru-RU" sz="3200">
                <a:latin typeface="Verdana"/>
                <a:ea typeface="Verdana"/>
                <a:cs typeface="Verdana"/>
                <a:sym typeface="Verdana"/>
              </a:rPr>
              <a:t>Отечественный аналог намного дешевле, и можно менее затратно организовать поставку.</a:t>
            </a:r>
            <a:endParaRPr sz="3200">
              <a:latin typeface="Verdana"/>
              <a:ea typeface="Verdana"/>
              <a:cs typeface="Verdana"/>
              <a:sym typeface="Verdana"/>
            </a:endParaRPr>
          </a:p>
          <a:p>
            <a:pPr marL="0" lvl="0" indent="450000" algn="just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ru-RU" sz="3200">
                <a:latin typeface="Verdana"/>
                <a:ea typeface="Verdana"/>
                <a:cs typeface="Verdana"/>
                <a:sym typeface="Verdana"/>
              </a:rPr>
              <a:t>Потенциальные заказчики: свинокомплексы "Согласие", "Сибагро" и "Уральский", агрохолдинг "Племзавод-Юбилейный".</a:t>
            </a:r>
            <a:endParaRPr sz="3200">
              <a:latin typeface="Verdana"/>
              <a:ea typeface="Verdana"/>
              <a:cs typeface="Verdana"/>
              <a:sym typeface="Verdana"/>
            </a:endParaRPr>
          </a:p>
          <a:p>
            <a:pPr marL="0" lvl="0" indent="457200" algn="just" rtl="0">
              <a:lnSpc>
                <a:spcPct val="107916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3000"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30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69" name="Google Shape;169;p36"/>
          <p:cNvSpPr txBox="1"/>
          <p:nvPr/>
        </p:nvSpPr>
        <p:spPr>
          <a:xfrm>
            <a:off x="10687050" y="5343900"/>
            <a:ext cx="8464200" cy="107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Рисунок. 3.</a:t>
            </a:r>
            <a:r>
              <a:rPr lang="ru-RU" sz="3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Свинокомплекс “Согласие”</a:t>
            </a:r>
            <a:endParaRPr sz="20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70" name="Google Shape;170;p36"/>
          <p:cNvSpPr txBox="1"/>
          <p:nvPr/>
        </p:nvSpPr>
        <p:spPr>
          <a:xfrm>
            <a:off x="10844225" y="10175650"/>
            <a:ext cx="8823600" cy="107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Рисунок. 4. </a:t>
            </a:r>
            <a:r>
              <a:rPr lang="ru-RU" sz="3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Свинокомплекс “Уральский”</a:t>
            </a:r>
            <a:endParaRPr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71" name="Google Shape;171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514599" y="1232800"/>
            <a:ext cx="7487726" cy="42782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595981" y="6415200"/>
            <a:ext cx="7324965" cy="3760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7"/>
          <p:cNvSpPr txBox="1">
            <a:spLocks noGrp="1"/>
          </p:cNvSpPr>
          <p:nvPr>
            <p:ph type="title"/>
          </p:nvPr>
        </p:nvSpPr>
        <p:spPr>
          <a:xfrm>
            <a:off x="2137525" y="280200"/>
            <a:ext cx="4948200" cy="9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ru-RU" b="1">
                <a:latin typeface="Verdana"/>
                <a:ea typeface="Verdana"/>
                <a:cs typeface="Verdana"/>
                <a:sym typeface="Verdana"/>
              </a:rPr>
              <a:t>Бизнес-модель</a:t>
            </a:r>
            <a:endParaRPr>
              <a:latin typeface="Verdana"/>
              <a:ea typeface="Verdana"/>
              <a:cs typeface="Verdana"/>
              <a:sym typeface="Verdana"/>
            </a:endParaRPr>
          </a:p>
        </p:txBody>
      </p:sp>
      <p:graphicFrame>
        <p:nvGraphicFramePr>
          <p:cNvPr id="178" name="Google Shape;178;p37"/>
          <p:cNvGraphicFramePr/>
          <p:nvPr>
            <p:extLst>
              <p:ext uri="{D42A27DB-BD31-4B8C-83A1-F6EECF244321}">
                <p14:modId xmlns:p14="http://schemas.microsoft.com/office/powerpoint/2010/main" val="1966303172"/>
              </p:ext>
            </p:extLst>
          </p:nvPr>
        </p:nvGraphicFramePr>
        <p:xfrm>
          <a:off x="365760" y="2126868"/>
          <a:ext cx="19343277" cy="8908632"/>
        </p:xfrm>
        <a:graphic>
          <a:graphicData uri="http://schemas.openxmlformats.org/drawingml/2006/table">
            <a:tbl>
              <a:tblPr>
                <a:noFill/>
                <a:tableStyleId>{8C86DC71-C23F-4A08-BBC7-3C24FF107D3F}</a:tableStyleId>
              </a:tblPr>
              <a:tblGrid>
                <a:gridCol w="44662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905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216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648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1827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400" b="1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Преимущества</a:t>
                      </a:r>
                      <a:endParaRPr sz="3400" b="1">
                        <a:solidFill>
                          <a:schemeClr val="dk1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L="91425" marR="91425" marT="91425" marB="91425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rgbClr val="90BBE3"/>
                        </a:gs>
                        <a:gs pos="100000">
                          <a:srgbClr val="397AB7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400" b="1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Помещение</a:t>
                      </a:r>
                      <a:endParaRPr sz="3400" b="1">
                        <a:solidFill>
                          <a:schemeClr val="dk1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L="91425" marR="91425" marT="91425" marB="91425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rgbClr val="90BBE3"/>
                        </a:gs>
                        <a:gs pos="100000">
                          <a:srgbClr val="397AB7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400" b="1" dirty="0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Оборудование</a:t>
                      </a:r>
                      <a:endParaRPr sz="3400" b="1" dirty="0">
                        <a:solidFill>
                          <a:schemeClr val="dk1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L="91425" marR="91425" marT="91425" marB="91425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rgbClr val="90BBE3"/>
                        </a:gs>
                        <a:gs pos="100000">
                          <a:srgbClr val="397AB7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400" b="1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Финансовый план</a:t>
                      </a:r>
                      <a:endParaRPr sz="3400" b="1">
                        <a:solidFill>
                          <a:schemeClr val="dk1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L="91425" marR="91425" marT="91425" marB="91425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rgbClr val="90BBE3"/>
                        </a:gs>
                        <a:gs pos="100000">
                          <a:srgbClr val="397AB7"/>
                        </a:gs>
                      </a:gsLst>
                      <a:lin ang="5400012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93450"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200" dirty="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1.Не требует дорогостоящей поставки через границу.</a:t>
                      </a:r>
                      <a:endParaRPr sz="3200" dirty="0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200" b="1" dirty="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Зарубежный аналог</a:t>
                      </a:r>
                      <a:r>
                        <a:rPr lang="ru-RU" sz="3200" dirty="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: 25 кг - 25 тыс. рублей;</a:t>
                      </a:r>
                      <a:endParaRPr sz="3200" dirty="0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200" b="1" dirty="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“</a:t>
                      </a:r>
                      <a:r>
                        <a:rPr lang="ru-RU" sz="3200" b="1" dirty="0" err="1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ЛибраВет</a:t>
                      </a:r>
                      <a:r>
                        <a:rPr lang="ru-RU" sz="3200" b="1" dirty="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”</a:t>
                      </a:r>
                      <a:r>
                        <a:rPr lang="ru-RU" sz="3200" dirty="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:</a:t>
                      </a:r>
                      <a:endParaRPr sz="3200" dirty="0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200" dirty="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30 кг - 2 тыс. рублей. </a:t>
                      </a:r>
                      <a:endParaRPr sz="3200" dirty="0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200" dirty="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2.Состоит из натуральных </a:t>
                      </a:r>
                      <a:r>
                        <a:rPr lang="ru-RU" sz="3200" dirty="0" err="1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ингридиентов</a:t>
                      </a:r>
                      <a:r>
                        <a:rPr lang="ru-RU" sz="3200" dirty="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.</a:t>
                      </a:r>
                      <a:endParaRPr sz="3200" dirty="0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L="91425" marR="91425" marT="91425" marB="91425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200" dirty="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Необходимо помещение площадью около 65 м².</a:t>
                      </a:r>
                      <a:endParaRPr sz="3200" dirty="0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L="91425" marR="91425" marT="91425" marB="91425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269999" lvl="0" indent="149225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3200"/>
                        <a:buFont typeface="Verdana"/>
                        <a:buAutoNum type="arabicPeriod"/>
                      </a:pPr>
                      <a:r>
                        <a:rPr lang="ru-RU" sz="3200" dirty="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Смеситель вертикальный СВШ-1,5;</a:t>
                      </a:r>
                      <a:endParaRPr sz="3200" dirty="0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  <a:p>
                      <a:pPr marL="269999" lvl="0" indent="149225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3200"/>
                        <a:buFont typeface="Verdana"/>
                        <a:buAutoNum type="arabicPeriod"/>
                      </a:pPr>
                      <a:r>
                        <a:rPr lang="ru-RU" sz="3200" dirty="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Фасовочное оборудование упаковки сыпучих продуктов в пакеты;</a:t>
                      </a:r>
                      <a:endParaRPr sz="3200" dirty="0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  <a:p>
                      <a:pPr marL="269999" lvl="0" indent="149225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3200"/>
                        <a:buFont typeface="Verdana"/>
                        <a:buAutoNum type="arabicPeriod"/>
                      </a:pPr>
                      <a:r>
                        <a:rPr lang="ru-RU" sz="3200" dirty="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Автомат фасовки сыпучих АУФ-В;</a:t>
                      </a:r>
                      <a:endParaRPr sz="3200" dirty="0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  <a:p>
                      <a:pPr marL="269999" lvl="0" indent="149225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3200"/>
                        <a:buFont typeface="Verdana"/>
                        <a:buAutoNum type="arabicPeriod"/>
                      </a:pPr>
                      <a:r>
                        <a:rPr lang="ru-RU" sz="3200" dirty="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Станок упаковки с весовым дозатором; </a:t>
                      </a:r>
                      <a:endParaRPr sz="3200" dirty="0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  <a:p>
                      <a:pPr marL="269999" lvl="0" indent="149225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3200"/>
                        <a:buFont typeface="Verdana"/>
                        <a:buAutoNum type="arabicPeriod"/>
                      </a:pPr>
                      <a:r>
                        <a:rPr lang="ru-RU" sz="3200" dirty="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Дробилка для овощей и фруктов.</a:t>
                      </a:r>
                      <a:endParaRPr sz="3200" dirty="0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3200" dirty="0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L="91425" marR="91425" marT="91425" marB="91425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200" dirty="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Затраты составят около 1 672 140  рублей. </a:t>
                      </a:r>
                      <a:endParaRPr sz="3200" dirty="0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200" dirty="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Срок окупаемости - 3 года.</a:t>
                      </a:r>
                      <a:endParaRPr sz="3200" dirty="0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L="91425" marR="91425" marT="91425" marB="91425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79" name="Google Shape;179;p37"/>
          <p:cNvSpPr txBox="1"/>
          <p:nvPr/>
        </p:nvSpPr>
        <p:spPr>
          <a:xfrm>
            <a:off x="12242368" y="1320534"/>
            <a:ext cx="84819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dirty="0"/>
              <a:t>Таблица 1. </a:t>
            </a:r>
            <a:r>
              <a:rPr lang="ru-RU" sz="3200" dirty="0"/>
              <a:t>Структура бизнес-модели</a:t>
            </a:r>
            <a:endParaRPr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8"/>
          <p:cNvSpPr txBox="1">
            <a:spLocks noGrp="1"/>
          </p:cNvSpPr>
          <p:nvPr>
            <p:ph type="body" idx="2"/>
          </p:nvPr>
        </p:nvSpPr>
        <p:spPr>
          <a:xfrm>
            <a:off x="408675" y="1871650"/>
            <a:ext cx="8995500" cy="847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38400" lvl="0" indent="179049" algn="just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3700"/>
              <a:buFont typeface="Verdana"/>
              <a:buAutoNum type="arabicPeriod"/>
            </a:pPr>
            <a:r>
              <a:rPr lang="ru-RU" sz="3700">
                <a:latin typeface="Verdana"/>
                <a:ea typeface="Verdana"/>
                <a:cs typeface="Verdana"/>
                <a:sym typeface="Verdana"/>
              </a:rPr>
              <a:t>Разработка  рецепта кормовой добавки для свиней, которая привлечет многие свинокомплексы;</a:t>
            </a:r>
            <a:endParaRPr sz="3700">
              <a:latin typeface="Verdana"/>
              <a:ea typeface="Verdana"/>
              <a:cs typeface="Verdana"/>
              <a:sym typeface="Verdana"/>
            </a:endParaRPr>
          </a:p>
          <a:p>
            <a:pPr marL="338400" lvl="0" indent="179049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700"/>
              <a:buFont typeface="Verdana"/>
              <a:buAutoNum type="arabicPeriod"/>
            </a:pPr>
            <a:r>
              <a:rPr lang="ru-RU" sz="3700">
                <a:latin typeface="Verdana"/>
                <a:ea typeface="Verdana"/>
                <a:cs typeface="Verdana"/>
                <a:sym typeface="Verdana"/>
              </a:rPr>
              <a:t>Найдены потенциальные заказчики;</a:t>
            </a:r>
            <a:endParaRPr sz="3700">
              <a:latin typeface="Verdana"/>
              <a:ea typeface="Verdana"/>
              <a:cs typeface="Verdana"/>
              <a:sym typeface="Verdana"/>
            </a:endParaRPr>
          </a:p>
          <a:p>
            <a:pPr marL="338400" lvl="0" indent="179049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700"/>
              <a:buFont typeface="Verdana"/>
              <a:buAutoNum type="arabicPeriod"/>
            </a:pPr>
            <a:r>
              <a:rPr lang="ru-RU" sz="3700">
                <a:latin typeface="Verdana"/>
                <a:ea typeface="Verdana"/>
                <a:cs typeface="Verdana"/>
                <a:sym typeface="Verdana"/>
              </a:rPr>
              <a:t>Проведено исследование и выяснено, что свиньи нуждаются в подобного рода добавке; </a:t>
            </a:r>
            <a:endParaRPr sz="3700">
              <a:latin typeface="Verdana"/>
              <a:ea typeface="Verdana"/>
              <a:cs typeface="Verdana"/>
              <a:sym typeface="Verdana"/>
            </a:endParaRPr>
          </a:p>
          <a:p>
            <a:pPr marL="338400" lvl="0" indent="179049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700"/>
              <a:buFont typeface="Verdana"/>
              <a:buAutoNum type="arabicPeriod"/>
            </a:pPr>
            <a:r>
              <a:rPr lang="ru-RU" sz="3700">
                <a:latin typeface="Verdana"/>
                <a:ea typeface="Verdana"/>
                <a:cs typeface="Verdana"/>
                <a:sym typeface="Verdana"/>
              </a:rPr>
              <a:t>Произведены расчеты, необходимые для запуска производства. </a:t>
            </a:r>
            <a:endParaRPr sz="37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85" name="Google Shape;185;p38"/>
          <p:cNvSpPr/>
          <p:nvPr/>
        </p:nvSpPr>
        <p:spPr>
          <a:xfrm>
            <a:off x="15085075" y="1537900"/>
            <a:ext cx="4286400" cy="1321500"/>
          </a:xfrm>
          <a:prstGeom prst="flowChartAlternateProcess">
            <a:avLst/>
          </a:prstGeom>
          <a:solidFill>
            <a:schemeClr val="lt1"/>
          </a:solidFill>
          <a:ln w="762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>
                <a:latin typeface="Verdana"/>
                <a:ea typeface="Verdana"/>
                <a:cs typeface="Verdana"/>
                <a:sym typeface="Verdana"/>
              </a:rPr>
              <a:t>Приобретение травы пустырника</a:t>
            </a:r>
            <a:endParaRPr sz="2800" b="1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86" name="Google Shape;186;p38"/>
          <p:cNvSpPr/>
          <p:nvPr/>
        </p:nvSpPr>
        <p:spPr>
          <a:xfrm>
            <a:off x="15085075" y="3829950"/>
            <a:ext cx="4286400" cy="1321500"/>
          </a:xfrm>
          <a:prstGeom prst="flowChartAlternateProcess">
            <a:avLst/>
          </a:prstGeom>
          <a:solidFill>
            <a:schemeClr val="lt1"/>
          </a:solidFill>
          <a:ln w="762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>
                <a:latin typeface="Verdana"/>
                <a:ea typeface="Verdana"/>
                <a:cs typeface="Verdana"/>
                <a:sym typeface="Verdana"/>
              </a:rPr>
              <a:t>Измельчение травы пустырника</a:t>
            </a:r>
            <a:endParaRPr sz="2800" b="1">
              <a:latin typeface="Verdana"/>
              <a:ea typeface="Verdana"/>
              <a:cs typeface="Verdana"/>
              <a:sym typeface="Verdana"/>
            </a:endParaRPr>
          </a:p>
        </p:txBody>
      </p:sp>
      <p:cxnSp>
        <p:nvCxnSpPr>
          <p:cNvPr id="187" name="Google Shape;187;p38"/>
          <p:cNvCxnSpPr/>
          <p:nvPr/>
        </p:nvCxnSpPr>
        <p:spPr>
          <a:xfrm>
            <a:off x="21091275" y="3230000"/>
            <a:ext cx="128400" cy="855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88" name="Google Shape;188;p38"/>
          <p:cNvSpPr/>
          <p:nvPr/>
        </p:nvSpPr>
        <p:spPr>
          <a:xfrm>
            <a:off x="10267975" y="6123100"/>
            <a:ext cx="9103500" cy="1321500"/>
          </a:xfrm>
          <a:prstGeom prst="flowChartAlternateProcess">
            <a:avLst/>
          </a:prstGeom>
          <a:solidFill>
            <a:schemeClr val="lt1"/>
          </a:solidFill>
          <a:ln w="762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38"/>
          <p:cNvSpPr/>
          <p:nvPr/>
        </p:nvSpPr>
        <p:spPr>
          <a:xfrm>
            <a:off x="10267975" y="8415700"/>
            <a:ext cx="9103500" cy="1321500"/>
          </a:xfrm>
          <a:prstGeom prst="flowChartAlternateProcess">
            <a:avLst/>
          </a:prstGeom>
          <a:solidFill>
            <a:schemeClr val="lt1"/>
          </a:solidFill>
          <a:ln w="762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Google Shape;190;p38"/>
          <p:cNvSpPr txBox="1"/>
          <p:nvPr/>
        </p:nvSpPr>
        <p:spPr>
          <a:xfrm>
            <a:off x="10282250" y="8768650"/>
            <a:ext cx="91035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>
                <a:latin typeface="Verdana"/>
                <a:ea typeface="Verdana"/>
                <a:cs typeface="Verdana"/>
                <a:sym typeface="Verdana"/>
              </a:rPr>
              <a:t>Упаковывание содержимого</a:t>
            </a:r>
            <a:endParaRPr sz="2800" b="1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91" name="Google Shape;191;p38"/>
          <p:cNvSpPr txBox="1">
            <a:spLocks noGrp="1"/>
          </p:cNvSpPr>
          <p:nvPr>
            <p:ph type="body" idx="1"/>
          </p:nvPr>
        </p:nvSpPr>
        <p:spPr>
          <a:xfrm>
            <a:off x="10316425" y="10016900"/>
            <a:ext cx="8995500" cy="9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3200" b="1">
                <a:latin typeface="Verdana"/>
                <a:ea typeface="Verdana"/>
                <a:cs typeface="Verdana"/>
                <a:sym typeface="Verdana"/>
              </a:rPr>
              <a:t>Схема 1</a:t>
            </a:r>
            <a:r>
              <a:rPr lang="ru-RU" sz="3200">
                <a:latin typeface="Verdana"/>
                <a:ea typeface="Verdana"/>
                <a:cs typeface="Verdana"/>
                <a:sym typeface="Verdana"/>
              </a:rPr>
              <a:t>. Технология приготовления кормовой добавки</a:t>
            </a:r>
            <a:endParaRPr sz="32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92" name="Google Shape;192;p38"/>
          <p:cNvSpPr txBox="1"/>
          <p:nvPr/>
        </p:nvSpPr>
        <p:spPr>
          <a:xfrm>
            <a:off x="1421475" y="315750"/>
            <a:ext cx="6969900" cy="8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 b="1">
                <a:latin typeface="Verdana"/>
                <a:ea typeface="Verdana"/>
                <a:cs typeface="Verdana"/>
                <a:sym typeface="Verdana"/>
              </a:rPr>
              <a:t>Текущие результаты</a:t>
            </a:r>
            <a:endParaRPr sz="4400" b="1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93" name="Google Shape;193;p38"/>
          <p:cNvSpPr txBox="1"/>
          <p:nvPr/>
        </p:nvSpPr>
        <p:spPr>
          <a:xfrm>
            <a:off x="10282250" y="6259450"/>
            <a:ext cx="9103500" cy="10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8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Смешивание измельченных травы пустырника и сахарной свеклы</a:t>
            </a:r>
            <a:endParaRPr/>
          </a:p>
        </p:txBody>
      </p:sp>
      <p:sp>
        <p:nvSpPr>
          <p:cNvPr id="194" name="Google Shape;194;p38"/>
          <p:cNvSpPr/>
          <p:nvPr/>
        </p:nvSpPr>
        <p:spPr>
          <a:xfrm>
            <a:off x="10267975" y="1537875"/>
            <a:ext cx="4286400" cy="1321500"/>
          </a:xfrm>
          <a:prstGeom prst="flowChartAlternateProcess">
            <a:avLst/>
          </a:prstGeom>
          <a:solidFill>
            <a:srgbClr val="FFFFFF"/>
          </a:solidFill>
          <a:ln w="762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>
                <a:latin typeface="Verdana"/>
                <a:ea typeface="Verdana"/>
                <a:cs typeface="Verdana"/>
                <a:sym typeface="Verdana"/>
              </a:rPr>
              <a:t>Приобретение сахарной свеклы</a:t>
            </a:r>
            <a:endParaRPr sz="2800" b="1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95" name="Google Shape;195;p38"/>
          <p:cNvSpPr/>
          <p:nvPr/>
        </p:nvSpPr>
        <p:spPr>
          <a:xfrm>
            <a:off x="10316425" y="3830488"/>
            <a:ext cx="4286400" cy="1321500"/>
          </a:xfrm>
          <a:prstGeom prst="flowChartAlternateProcess">
            <a:avLst/>
          </a:prstGeom>
          <a:solidFill>
            <a:schemeClr val="lt1"/>
          </a:solidFill>
          <a:ln w="762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>
                <a:latin typeface="Verdana"/>
                <a:ea typeface="Verdana"/>
                <a:cs typeface="Verdana"/>
                <a:sym typeface="Verdana"/>
              </a:rPr>
              <a:t>Измельчение сахарной свеклы </a:t>
            </a:r>
            <a:endParaRPr sz="2800" b="1">
              <a:latin typeface="Verdana"/>
              <a:ea typeface="Verdana"/>
              <a:cs typeface="Verdana"/>
              <a:sym typeface="Verdana"/>
            </a:endParaRPr>
          </a:p>
        </p:txBody>
      </p:sp>
      <p:cxnSp>
        <p:nvCxnSpPr>
          <p:cNvPr id="196" name="Google Shape;196;p38"/>
          <p:cNvCxnSpPr/>
          <p:nvPr/>
        </p:nvCxnSpPr>
        <p:spPr>
          <a:xfrm>
            <a:off x="11981975" y="2926438"/>
            <a:ext cx="0" cy="8370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97" name="Google Shape;197;p38"/>
          <p:cNvCxnSpPr/>
          <p:nvPr/>
        </p:nvCxnSpPr>
        <p:spPr>
          <a:xfrm>
            <a:off x="17228275" y="2926163"/>
            <a:ext cx="0" cy="8370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98" name="Google Shape;198;p38"/>
          <p:cNvCxnSpPr/>
          <p:nvPr/>
        </p:nvCxnSpPr>
        <p:spPr>
          <a:xfrm>
            <a:off x="11981975" y="5219038"/>
            <a:ext cx="0" cy="8370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99" name="Google Shape;199;p38"/>
          <p:cNvCxnSpPr/>
          <p:nvPr/>
        </p:nvCxnSpPr>
        <p:spPr>
          <a:xfrm>
            <a:off x="17228275" y="5218763"/>
            <a:ext cx="0" cy="8370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00" name="Google Shape;200;p38"/>
          <p:cNvCxnSpPr/>
          <p:nvPr/>
        </p:nvCxnSpPr>
        <p:spPr>
          <a:xfrm>
            <a:off x="14819725" y="7511638"/>
            <a:ext cx="0" cy="8370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9"/>
          <p:cNvSpPr txBox="1">
            <a:spLocks noGrp="1"/>
          </p:cNvSpPr>
          <p:nvPr>
            <p:ph type="title"/>
          </p:nvPr>
        </p:nvSpPr>
        <p:spPr>
          <a:xfrm>
            <a:off x="3005250" y="395950"/>
            <a:ext cx="3068100" cy="9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ru-RU" sz="4500" b="1">
                <a:latin typeface="Verdana"/>
                <a:ea typeface="Verdana"/>
                <a:cs typeface="Verdana"/>
                <a:sym typeface="Verdana"/>
              </a:rPr>
              <a:t>Команда</a:t>
            </a:r>
            <a:endParaRPr sz="45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06" name="Google Shape;206;p39"/>
          <p:cNvSpPr txBox="1">
            <a:spLocks noGrp="1"/>
          </p:cNvSpPr>
          <p:nvPr>
            <p:ph type="body" idx="2"/>
          </p:nvPr>
        </p:nvSpPr>
        <p:spPr>
          <a:xfrm>
            <a:off x="3429400" y="2530300"/>
            <a:ext cx="5451000" cy="64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ru-RU" sz="3500" b="1">
                <a:latin typeface="Verdana"/>
                <a:ea typeface="Verdana"/>
                <a:cs typeface="Verdana"/>
                <a:sym typeface="Verdana"/>
              </a:rPr>
              <a:t>Гречина Юлия </a:t>
            </a:r>
            <a:endParaRPr sz="3500"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lnSpc>
                <a:spcPct val="107916"/>
              </a:lnSpc>
              <a:spcBef>
                <a:spcPts val="0"/>
              </a:spcBef>
              <a:spcAft>
                <a:spcPts val="8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3500">
                <a:latin typeface="Verdana"/>
                <a:ea typeface="Verdana"/>
                <a:cs typeface="Verdana"/>
                <a:sym typeface="Verdana"/>
              </a:rPr>
              <a:t>Директор предприятия</a:t>
            </a:r>
            <a:endParaRPr sz="35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07" name="Google Shape;207;p39"/>
          <p:cNvSpPr txBox="1">
            <a:spLocks noGrp="1"/>
          </p:cNvSpPr>
          <p:nvPr>
            <p:ph type="body" idx="4"/>
          </p:nvPr>
        </p:nvSpPr>
        <p:spPr>
          <a:xfrm>
            <a:off x="10164751" y="-1"/>
            <a:ext cx="4449300" cy="82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3500">
              <a:latin typeface="Verdana"/>
              <a:ea typeface="Verdana"/>
              <a:cs typeface="Verdana"/>
              <a:sym typeface="Verdana"/>
            </a:endParaRPr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35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08" name="Google Shape;208;p39"/>
          <p:cNvSpPr txBox="1">
            <a:spLocks noGrp="1"/>
          </p:cNvSpPr>
          <p:nvPr>
            <p:ph type="body" idx="7"/>
          </p:nvPr>
        </p:nvSpPr>
        <p:spPr>
          <a:xfrm>
            <a:off x="-564925" y="5423175"/>
            <a:ext cx="6367200" cy="105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3500">
                <a:latin typeface="Verdana"/>
                <a:ea typeface="Verdana"/>
                <a:cs typeface="Verdana"/>
                <a:sym typeface="Verdana"/>
              </a:rPr>
              <a:t>Павлоградская Мария </a:t>
            </a:r>
            <a:r>
              <a:rPr lang="ru-RU" sz="3500" b="0">
                <a:latin typeface="Verdana"/>
                <a:ea typeface="Verdana"/>
                <a:cs typeface="Verdana"/>
                <a:sym typeface="Verdana"/>
              </a:rPr>
              <a:t>Директор по связям с инвесторами</a:t>
            </a:r>
            <a:endParaRPr sz="35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09" name="Google Shape;209;p39"/>
          <p:cNvSpPr txBox="1">
            <a:spLocks noGrp="1"/>
          </p:cNvSpPr>
          <p:nvPr>
            <p:ph type="body" idx="13"/>
          </p:nvPr>
        </p:nvSpPr>
        <p:spPr>
          <a:xfrm>
            <a:off x="3429400" y="8721050"/>
            <a:ext cx="5576400" cy="64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-1587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3500" dirty="0" err="1">
                <a:latin typeface="Verdana"/>
                <a:ea typeface="Verdana"/>
                <a:cs typeface="Verdana"/>
                <a:sym typeface="Verdana"/>
              </a:rPr>
              <a:t>Ткаленко</a:t>
            </a:r>
            <a:r>
              <a:rPr lang="ru-RU" sz="3500" dirty="0">
                <a:latin typeface="Verdana"/>
                <a:ea typeface="Verdana"/>
                <a:cs typeface="Verdana"/>
                <a:sym typeface="Verdana"/>
              </a:rPr>
              <a:t> Анастасия</a:t>
            </a:r>
            <a:endParaRPr sz="3500" dirty="0"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lnSpc>
                <a:spcPct val="107916"/>
              </a:lnSpc>
              <a:spcBef>
                <a:spcPts val="0"/>
              </a:spcBef>
              <a:spcAft>
                <a:spcPts val="8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3500" b="0" dirty="0">
                <a:latin typeface="Verdana"/>
                <a:ea typeface="Verdana"/>
                <a:cs typeface="Verdana"/>
                <a:sym typeface="Verdana"/>
              </a:rPr>
              <a:t>Финансовый директор</a:t>
            </a:r>
            <a:endParaRPr sz="3500" dirty="0">
              <a:latin typeface="Verdana"/>
              <a:ea typeface="Verdana"/>
              <a:cs typeface="Verdana"/>
              <a:sym typeface="Verdana"/>
            </a:endParaRPr>
          </a:p>
        </p:txBody>
      </p:sp>
      <p:graphicFrame>
        <p:nvGraphicFramePr>
          <p:cNvPr id="210" name="Google Shape;210;p39"/>
          <p:cNvGraphicFramePr/>
          <p:nvPr>
            <p:extLst>
              <p:ext uri="{D42A27DB-BD31-4B8C-83A1-F6EECF244321}">
                <p14:modId xmlns:p14="http://schemas.microsoft.com/office/powerpoint/2010/main" val="1705584830"/>
              </p:ext>
            </p:extLst>
          </p:nvPr>
        </p:nvGraphicFramePr>
        <p:xfrm>
          <a:off x="9620875" y="1925675"/>
          <a:ext cx="10268250" cy="9095600"/>
        </p:xfrm>
        <a:graphic>
          <a:graphicData uri="http://schemas.openxmlformats.org/drawingml/2006/table">
            <a:tbl>
              <a:tblPr>
                <a:noFill/>
                <a:tableStyleId>{8C86DC71-C23F-4A08-BBC7-3C24FF107D3F}</a:tableStyleId>
              </a:tblPr>
              <a:tblGrid>
                <a:gridCol w="5134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34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390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000" b="1" dirty="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Фамилия/имя сотрудника</a:t>
                      </a:r>
                      <a:endParaRPr sz="3000" b="1" dirty="0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L="91425" marR="91425" marT="91425" marB="91425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C2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000" b="1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Должность</a:t>
                      </a:r>
                      <a:endParaRPr sz="3000" b="1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L="91425" marR="91425" marT="91425" marB="91425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C2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44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00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Охримюк Кристина</a:t>
                      </a:r>
                      <a:endParaRPr sz="3000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L="91425" marR="91425" marT="91425" marB="91425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00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Главный бухгалтер</a:t>
                      </a:r>
                      <a:endParaRPr sz="3000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L="91425" marR="91425" marT="91425" marB="91425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41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00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Пчельникова Карина</a:t>
                      </a:r>
                      <a:endParaRPr sz="3000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L="91425" marR="91425" marT="91425" marB="91425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C2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00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Главный инженер</a:t>
                      </a:r>
                      <a:endParaRPr sz="3000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L="91425" marR="91425" marT="91425" marB="91425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C2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268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00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Кириченко Анна</a:t>
                      </a:r>
                      <a:endParaRPr sz="3000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L="91425" marR="91425" marT="91425" marB="91425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00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Главный технолог</a:t>
                      </a:r>
                      <a:endParaRPr sz="3000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L="91425" marR="91425" marT="91425" marB="91425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390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00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Долгушина Вероника</a:t>
                      </a:r>
                      <a:endParaRPr sz="3000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L="91425" marR="91425" marT="91425" marB="91425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C2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00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Начальник отдела контроля качества</a:t>
                      </a:r>
                      <a:endParaRPr sz="3000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L="91425" marR="91425" marT="91425" marB="91425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C2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458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00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Кравченко Ульяна</a:t>
                      </a:r>
                      <a:endParaRPr sz="3000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L="91425" marR="91425" marT="91425" marB="91425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00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Заведующая складом</a:t>
                      </a:r>
                      <a:endParaRPr sz="3000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L="91425" marR="91425" marT="91425" marB="91425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268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00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Палсон Полина</a:t>
                      </a:r>
                      <a:endParaRPr sz="3000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L="91425" marR="91425" marT="91425" marB="91425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C2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00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Логист</a:t>
                      </a:r>
                      <a:endParaRPr sz="3000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L="91425" marR="91425" marT="91425" marB="91425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C2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268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00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Шабанова Елена</a:t>
                      </a:r>
                      <a:endParaRPr sz="3000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L="91425" marR="91425" marT="91425" marB="91425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00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Фармацевт</a:t>
                      </a:r>
                      <a:endParaRPr sz="3000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L="91425" marR="91425" marT="91425" marB="91425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8541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00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Абышева Александра</a:t>
                      </a:r>
                      <a:endParaRPr sz="3000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L="91425" marR="91425" marT="91425" marB="91425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C2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00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Лаборант</a:t>
                      </a:r>
                      <a:endParaRPr sz="3000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L="91425" marR="91425" marT="91425" marB="91425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C2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8541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00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Чубрикова Анастасия</a:t>
                      </a:r>
                      <a:endParaRPr sz="3000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L="91425" marR="91425" marT="91425" marB="91425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00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Сортировщик</a:t>
                      </a:r>
                      <a:endParaRPr sz="3000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L="91425" marR="91425" marT="91425" marB="91425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6644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3000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Альшин Семён</a:t>
                      </a:r>
                      <a:endParaRPr sz="3000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L="91425" marR="91425" marT="91425" marB="91425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C2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3000" dirty="0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Главный механик</a:t>
                      </a:r>
                      <a:endParaRPr sz="3000" dirty="0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L="91425" marR="91425" marT="91425" marB="91425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C2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211" name="Google Shape;211;p39"/>
          <p:cNvSpPr txBox="1"/>
          <p:nvPr/>
        </p:nvSpPr>
        <p:spPr>
          <a:xfrm>
            <a:off x="9650401" y="1122058"/>
            <a:ext cx="99273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dirty="0">
                <a:latin typeface="Verdana"/>
                <a:ea typeface="Verdana"/>
                <a:cs typeface="Verdana"/>
                <a:sym typeface="Verdana"/>
              </a:rPr>
              <a:t>Таблица 2.</a:t>
            </a:r>
            <a:r>
              <a:rPr lang="ru-RU" sz="3200" dirty="0">
                <a:latin typeface="Verdana"/>
                <a:ea typeface="Verdana"/>
                <a:cs typeface="Verdana"/>
                <a:sym typeface="Verdana"/>
              </a:rPr>
              <a:t> Список должностей сотрудников</a:t>
            </a:r>
            <a:endParaRPr sz="3200" dirty="0"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212" name="Google Shape;212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4975" y="1036400"/>
            <a:ext cx="3068100" cy="363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08975" y="3916263"/>
            <a:ext cx="3068100" cy="3877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3512" y="7166550"/>
            <a:ext cx="3043188" cy="375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40"/>
          <p:cNvSpPr txBox="1">
            <a:spLocks noGrp="1"/>
          </p:cNvSpPr>
          <p:nvPr>
            <p:ph type="title"/>
          </p:nvPr>
        </p:nvSpPr>
        <p:spPr>
          <a:xfrm>
            <a:off x="2331495" y="515375"/>
            <a:ext cx="5504100" cy="9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ru-RU" b="1">
                <a:latin typeface="Verdana"/>
                <a:ea typeface="Verdana"/>
                <a:cs typeface="Verdana"/>
                <a:sym typeface="Verdana"/>
              </a:rPr>
              <a:t>Планы развития</a:t>
            </a:r>
            <a:endParaRPr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20" name="Google Shape;220;p40"/>
          <p:cNvSpPr txBox="1">
            <a:spLocks noGrp="1"/>
          </p:cNvSpPr>
          <p:nvPr>
            <p:ph type="body" idx="2"/>
          </p:nvPr>
        </p:nvSpPr>
        <p:spPr>
          <a:xfrm>
            <a:off x="672650" y="1959575"/>
            <a:ext cx="9626400" cy="780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 dirty="0">
              <a:latin typeface="Verdana"/>
              <a:ea typeface="Verdana"/>
              <a:cs typeface="Verdana"/>
              <a:sym typeface="Verdana"/>
            </a:endParaRPr>
          </a:p>
          <a:p>
            <a:pPr marL="179999" lvl="0" indent="450000" algn="just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3500"/>
              <a:buFont typeface="Verdana"/>
              <a:buAutoNum type="arabicPeriod"/>
            </a:pPr>
            <a:r>
              <a:rPr lang="ru-RU" sz="3500" dirty="0">
                <a:latin typeface="Verdana"/>
                <a:ea typeface="Verdana"/>
                <a:cs typeface="Verdana"/>
                <a:sym typeface="Verdana"/>
              </a:rPr>
              <a:t>Получение сертификата на продажу;</a:t>
            </a:r>
            <a:endParaRPr sz="3500" dirty="0">
              <a:latin typeface="Verdana"/>
              <a:ea typeface="Verdana"/>
              <a:cs typeface="Verdana"/>
              <a:sym typeface="Verdana"/>
            </a:endParaRPr>
          </a:p>
          <a:p>
            <a:pPr marL="179999" lvl="0" indent="4500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500"/>
              <a:buFont typeface="Verdana"/>
              <a:buAutoNum type="arabicPeriod"/>
            </a:pPr>
            <a:r>
              <a:rPr lang="ru-RU" sz="3500" dirty="0">
                <a:latin typeface="Verdana"/>
                <a:ea typeface="Verdana"/>
                <a:cs typeface="Verdana"/>
                <a:sym typeface="Verdana"/>
              </a:rPr>
              <a:t>Введение дополнительных действующих веществ;</a:t>
            </a:r>
            <a:endParaRPr sz="3500" dirty="0">
              <a:latin typeface="Verdana"/>
              <a:ea typeface="Verdana"/>
              <a:cs typeface="Verdana"/>
              <a:sym typeface="Verdana"/>
            </a:endParaRPr>
          </a:p>
          <a:p>
            <a:pPr marL="179999" lvl="0" indent="4500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500"/>
              <a:buFont typeface="Verdana"/>
              <a:buAutoNum type="arabicPeriod"/>
            </a:pPr>
            <a:r>
              <a:rPr lang="ru-RU" sz="3500" dirty="0">
                <a:latin typeface="Verdana"/>
                <a:ea typeface="Verdana"/>
                <a:cs typeface="Verdana"/>
                <a:sym typeface="Verdana"/>
              </a:rPr>
              <a:t>Возможность использования добавки для других видов животных;</a:t>
            </a:r>
            <a:endParaRPr sz="3500" dirty="0">
              <a:latin typeface="Verdana"/>
              <a:ea typeface="Verdana"/>
              <a:cs typeface="Verdana"/>
              <a:sym typeface="Verdana"/>
            </a:endParaRPr>
          </a:p>
          <a:p>
            <a:pPr marL="179999" lvl="0" indent="4500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500"/>
              <a:buFont typeface="Verdana"/>
              <a:buAutoNum type="arabicPeriod"/>
            </a:pPr>
            <a:r>
              <a:rPr lang="ru-RU" sz="3500" dirty="0">
                <a:solidFill>
                  <a:srgbClr val="202124"/>
                </a:solidFill>
                <a:latin typeface="Verdana"/>
                <a:ea typeface="Verdana"/>
                <a:cs typeface="Verdana"/>
                <a:sym typeface="Verdana"/>
              </a:rPr>
              <a:t>Усиление маркетинговой деятельности  по направлениям;</a:t>
            </a:r>
            <a:endParaRPr sz="3500" dirty="0">
              <a:latin typeface="Verdana"/>
              <a:ea typeface="Verdana"/>
              <a:cs typeface="Verdana"/>
              <a:sym typeface="Verdana"/>
            </a:endParaRPr>
          </a:p>
          <a:p>
            <a:pPr marL="179999" lvl="0" indent="4500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500"/>
              <a:buFont typeface="Verdana"/>
              <a:buAutoNum type="arabicPeriod"/>
            </a:pPr>
            <a:r>
              <a:rPr lang="ru-RU" sz="3500" dirty="0">
                <a:latin typeface="Verdana"/>
                <a:ea typeface="Verdana"/>
                <a:cs typeface="Verdana"/>
                <a:sym typeface="Verdana"/>
              </a:rPr>
              <a:t>Расширение рынка сбыта;</a:t>
            </a:r>
            <a:endParaRPr sz="3500" dirty="0">
              <a:solidFill>
                <a:srgbClr val="202124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179999" lvl="0" indent="4500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02124"/>
              </a:buClr>
              <a:buSzPts val="3500"/>
              <a:buFont typeface="Verdana"/>
              <a:buAutoNum type="arabicPeriod"/>
            </a:pPr>
            <a:r>
              <a:rPr lang="ru-RU" sz="3500" dirty="0">
                <a:solidFill>
                  <a:srgbClr val="202124"/>
                </a:solidFill>
                <a:latin typeface="Verdana"/>
                <a:ea typeface="Verdana"/>
                <a:cs typeface="Verdana"/>
                <a:sym typeface="Verdana"/>
              </a:rPr>
              <a:t>Повышение квалификации персонала; </a:t>
            </a:r>
            <a:endParaRPr sz="3500" dirty="0">
              <a:solidFill>
                <a:srgbClr val="202124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179999" lvl="0" indent="4500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02124"/>
              </a:buClr>
              <a:buSzPts val="3500"/>
              <a:buFont typeface="Verdana"/>
              <a:buAutoNum type="arabicPeriod"/>
            </a:pPr>
            <a:r>
              <a:rPr lang="ru-RU" sz="3500" dirty="0">
                <a:solidFill>
                  <a:srgbClr val="202124"/>
                </a:solidFill>
                <a:latin typeface="Verdana"/>
                <a:ea typeface="Verdana"/>
                <a:cs typeface="Verdana"/>
                <a:sym typeface="Verdana"/>
              </a:rPr>
              <a:t>Участие в выставках и научных конференциях;</a:t>
            </a:r>
            <a:endParaRPr sz="3500" dirty="0">
              <a:solidFill>
                <a:srgbClr val="202124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179999" lvl="0" indent="4500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02124"/>
              </a:buClr>
              <a:buSzPts val="3500"/>
              <a:buFont typeface="Verdana"/>
              <a:buAutoNum type="arabicPeriod"/>
            </a:pPr>
            <a:r>
              <a:rPr lang="ru-RU" sz="3500" dirty="0">
                <a:solidFill>
                  <a:srgbClr val="202124"/>
                </a:solidFill>
                <a:latin typeface="Verdana"/>
                <a:ea typeface="Verdana"/>
                <a:cs typeface="Verdana"/>
                <a:sym typeface="Verdana"/>
              </a:rPr>
              <a:t>Обеспечение производства продукции долгосрочными связями и контрактами.</a:t>
            </a:r>
            <a:endParaRPr sz="3500" dirty="0">
              <a:solidFill>
                <a:srgbClr val="202124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221" name="Google Shape;221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870525" y="1664638"/>
            <a:ext cx="8916975" cy="8392875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40"/>
          <p:cNvSpPr txBox="1"/>
          <p:nvPr/>
        </p:nvSpPr>
        <p:spPr>
          <a:xfrm>
            <a:off x="10870525" y="10057500"/>
            <a:ext cx="8916900" cy="8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5875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ru-RU" sz="32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Схема 2</a:t>
            </a:r>
            <a:r>
              <a:rPr lang="ru-RU" sz="3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. План развития</a:t>
            </a:r>
            <a:endParaRPr sz="32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41"/>
          <p:cNvSpPr txBox="1">
            <a:spLocks noGrp="1"/>
          </p:cNvSpPr>
          <p:nvPr>
            <p:ph type="title"/>
          </p:nvPr>
        </p:nvSpPr>
        <p:spPr>
          <a:xfrm>
            <a:off x="701040" y="845718"/>
            <a:ext cx="9733828" cy="2185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ru-RU" b="1" dirty="0"/>
              <a:t>Контакты</a:t>
            </a:r>
            <a:endParaRPr dirty="0"/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91B06E39-7D82-4E42-AD6D-B46F499078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7446337"/>
              </p:ext>
            </p:extLst>
          </p:nvPr>
        </p:nvGraphicFramePr>
        <p:xfrm>
          <a:off x="701040" y="4602480"/>
          <a:ext cx="18501360" cy="6202679"/>
        </p:xfrm>
        <a:graphic>
          <a:graphicData uri="http://schemas.openxmlformats.org/drawingml/2006/table">
            <a:tbl>
              <a:tblPr firstRow="1" bandRow="1">
                <a:tableStyleId>{8C86DC71-C23F-4A08-BBC7-3C24FF107D3F}</a:tableStyleId>
              </a:tblPr>
              <a:tblGrid>
                <a:gridCol w="5539319">
                  <a:extLst>
                    <a:ext uri="{9D8B030D-6E8A-4147-A177-3AD203B41FA5}">
                      <a16:colId xmlns:a16="http://schemas.microsoft.com/office/drawing/2014/main" val="1159375448"/>
                    </a:ext>
                  </a:extLst>
                </a:gridCol>
                <a:gridCol w="7491702">
                  <a:extLst>
                    <a:ext uri="{9D8B030D-6E8A-4147-A177-3AD203B41FA5}">
                      <a16:colId xmlns:a16="http://schemas.microsoft.com/office/drawing/2014/main" val="827872401"/>
                    </a:ext>
                  </a:extLst>
                </a:gridCol>
                <a:gridCol w="5470339">
                  <a:extLst>
                    <a:ext uri="{9D8B030D-6E8A-4147-A177-3AD203B41FA5}">
                      <a16:colId xmlns:a16="http://schemas.microsoft.com/office/drawing/2014/main" val="292302272"/>
                    </a:ext>
                  </a:extLst>
                </a:gridCol>
              </a:tblGrid>
              <a:tr h="1434893">
                <a:tc>
                  <a:txBody>
                    <a:bodyPr/>
                    <a:lstStyle/>
                    <a:p>
                      <a:pPr algn="just"/>
                      <a:r>
                        <a:rPr lang="ru-RU" sz="30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Сотрудник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30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Адрес электронной почты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30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Рабочий номер телефона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6373056"/>
                  </a:ext>
                </a:extLst>
              </a:tr>
              <a:tr h="1559033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30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Гречина Юлия</a:t>
                      </a:r>
                    </a:p>
                    <a:p>
                      <a:pPr algn="just"/>
                      <a:endParaRPr lang="ru-RU" sz="300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30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Arial"/>
                          <a:sym typeface="Arial"/>
                        </a:rPr>
                        <a:t>grechina.yg@edu.gausz.ru</a:t>
                      </a:r>
                      <a:endParaRPr lang="ru-RU" sz="300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30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8-919-927-10-83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6864705"/>
                  </a:ext>
                </a:extLst>
              </a:tr>
              <a:tr h="1678653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3000" dirty="0" err="1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Павлоградская</a:t>
                      </a:r>
                      <a:r>
                        <a:rPr lang="ru-RU" sz="30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Мария</a:t>
                      </a:r>
                    </a:p>
                    <a:p>
                      <a:pPr algn="just"/>
                      <a:endParaRPr lang="ru-RU" sz="300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30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pavlogradskaya.ms@edu.gausz.ru</a:t>
                      </a:r>
                      <a:endParaRPr lang="ru-RU" sz="300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30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8-982-914-61-44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5641688"/>
                  </a:ext>
                </a:extLst>
              </a:tr>
              <a:tr h="1530100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3000" dirty="0" err="1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Ткаленко</a:t>
                      </a:r>
                      <a:r>
                        <a:rPr lang="ru-RU" sz="30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Анастасия</a:t>
                      </a:r>
                    </a:p>
                    <a:p>
                      <a:pPr algn="just"/>
                      <a:endParaRPr lang="ru-RU" sz="300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30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tkalenko.a@edu.gausz.ru</a:t>
                      </a:r>
                      <a:endParaRPr lang="ru-RU" sz="300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30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8-929-222-42-13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104253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952D1B30-0B29-4FC9-AFE6-10B219168595}"/>
              </a:ext>
            </a:extLst>
          </p:cNvPr>
          <p:cNvSpPr txBox="1"/>
          <p:nvPr/>
        </p:nvSpPr>
        <p:spPr>
          <a:xfrm>
            <a:off x="7415619" y="3360869"/>
            <a:ext cx="119154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latin typeface="Verdana" panose="020B0604030504040204" pitchFamily="34" charset="0"/>
                <a:ea typeface="Verdana" panose="020B0604030504040204" pitchFamily="34" charset="0"/>
              </a:rPr>
              <a:t>Таблица 3. </a:t>
            </a:r>
            <a:r>
              <a:rPr lang="ru-RU" sz="3200" dirty="0">
                <a:latin typeface="Verdana" panose="020B0604030504040204" pitchFamily="34" charset="0"/>
                <a:ea typeface="Verdana" panose="020B0604030504040204" pitchFamily="34" charset="0"/>
              </a:rPr>
              <a:t>Контактные данные главных сотрудников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FBE16E7-0899-478F-953E-1B171F74B5EC}"/>
              </a:ext>
            </a:extLst>
          </p:cNvPr>
          <p:cNvSpPr txBox="1"/>
          <p:nvPr/>
        </p:nvSpPr>
        <p:spPr>
          <a:xfrm>
            <a:off x="3733800" y="4826853"/>
            <a:ext cx="128168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0" dirty="0">
                <a:latin typeface="Verdana" panose="020B0604030504040204" pitchFamily="34" charset="0"/>
                <a:ea typeface="Verdana" panose="020B0604030504040204" pitchFamily="34" charset="0"/>
              </a:rPr>
              <a:t>Спасибо за внимание!</a:t>
            </a:r>
            <a:endParaRPr lang="ru-RU" sz="66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8421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648</Words>
  <Application>Microsoft Office PowerPoint</Application>
  <PresentationFormat>Произвольный</PresentationFormat>
  <Paragraphs>107</Paragraphs>
  <Slides>11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Calibri</vt:lpstr>
      <vt:lpstr>Times New Roman</vt:lpstr>
      <vt:lpstr>Verdana</vt:lpstr>
      <vt:lpstr>ОБЛОЖКИ</vt:lpstr>
      <vt:lpstr>РАЗДЕЛИТЕЛИ</vt:lpstr>
      <vt:lpstr>“ЛибраВет”  Кормовая добавка    для снижения стресса у свиней. </vt:lpstr>
      <vt:lpstr>Актуальность проекта</vt:lpstr>
      <vt:lpstr>Проблема</vt:lpstr>
      <vt:lpstr>Решение</vt:lpstr>
      <vt:lpstr>Рынок</vt:lpstr>
      <vt:lpstr>Бизнес-модель</vt:lpstr>
      <vt:lpstr>Презентация PowerPoint</vt:lpstr>
      <vt:lpstr>Команда</vt:lpstr>
      <vt:lpstr>Планы развития</vt:lpstr>
      <vt:lpstr>Контакты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“ЛибраВет”  Кормовая добавка    для снижения стресса у свиней. </dc:title>
  <dc:creator>Пешкова Василиса Олеговна</dc:creator>
  <cp:lastModifiedBy>Юлия Гречина</cp:lastModifiedBy>
  <cp:revision>8</cp:revision>
  <dcterms:created xsi:type="dcterms:W3CDTF">2021-03-01T12:07:13Z</dcterms:created>
  <dcterms:modified xsi:type="dcterms:W3CDTF">2022-11-25T15:53:14Z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