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64" r:id="rId9"/>
    <p:sldId id="266" r:id="rId10"/>
    <p:sldId id="273" r:id="rId11"/>
    <p:sldId id="268" r:id="rId12"/>
    <p:sldId id="278" r:id="rId13"/>
  </p:sldIdLst>
  <p:sldSz cx="12192000" cy="6858000"/>
  <p:notesSz cx="12192000" cy="6858000"/>
  <p:embeddedFontLst>
    <p:embeddedFont>
      <p:font typeface="GVGEFB+ArialMT" panose="020B0604020202020204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GEIRHH+Poppins-Light" panose="020B0604020202020204"/>
      <p:regular r:id="rId19"/>
    </p:embeddedFont>
    <p:embeddedFont>
      <p:font typeface="MQKPQP+BebasNeue" panose="020B0604020202020204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59496" y="1412776"/>
            <a:ext cx="7951093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650" marR="0" algn="ctr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dirty="0" smtClean="0">
                <a:solidFill>
                  <a:srgbClr val="FFCC66"/>
                </a:solidFill>
              </a:rPr>
              <a:t>Приложение для университетов</a:t>
            </a:r>
            <a:endParaRPr lang="ru-RU" sz="7200" dirty="0">
              <a:solidFill>
                <a:srgbClr val="FFCC66"/>
              </a:solidFill>
              <a:latin typeface="GVGEFB+ArialMT"/>
            </a:endParaRPr>
          </a:p>
          <a:p>
            <a:pPr marL="939650" marR="0" algn="ctr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srgbClr val="FFCC66"/>
                </a:solidFill>
              </a:rPr>
              <a:t>«Учи легко»</a:t>
            </a:r>
            <a:endParaRPr sz="2800" dirty="0">
              <a:solidFill>
                <a:srgbClr val="FFCC66"/>
              </a:solidFill>
              <a:latin typeface="GVGEFB+ArialMT"/>
              <a:cs typeface="GVGEFB+Arial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87239" y="1700808"/>
            <a:ext cx="3017521" cy="51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Проблема</a:t>
            </a:r>
            <a:endParaRPr sz="48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1424" y="4005064"/>
            <a:ext cx="10632504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93" marR="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Наш проект решает проблему поиска информации для студентов.  За частую, информация по поводу расписания, карта того или иного корпуса, электронная зачетная книжка и прочая полезная информация для студента – все это разбросанно по разным сайтам и доменам. Тоже самое можно сказать и про преподавателей, которым приходится заходить на множества разных сайтов для того или оного действия. Наша цель решить эту проблему и собрать все нужные функции воедино.</a:t>
            </a:r>
            <a:endParaRPr sz="2000" dirty="0">
              <a:solidFill>
                <a:schemeClr val="bg1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249975" y="1720840"/>
            <a:ext cx="5692049" cy="3077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60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Пути решения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MQKPQP+BebasNeue"/>
                <a:cs typeface="MQKPQP+BebasNeue"/>
              </a:rPr>
              <a:t>Наш проект структурирует всю нужную информацию и функции в одном месте, а для удобства пользования мы собираемся разработать удобный и понятны дизайн, чтобы при использовании не возникало лишних сложностей. Инновацией можно считать нашу задумку: мы планируем сделать платформу универсальной, которая будет подходить любому университету, так же мы планируем целиком и полностью поддерживать, и обновлять нашу программу, от момента подключения вплоть до момента окончания пользования нашим продуктом. Инновацией можно назвать так же AI, который будет помогать работать на сайте.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39816" y="1700808"/>
            <a:ext cx="2880320" cy="872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462" marR="0" algn="ctr">
              <a:lnSpc>
                <a:spcPts val="343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 smtClean="0">
                <a:solidFill>
                  <a:srgbClr val="FFCC66"/>
                </a:solidFill>
                <a:latin typeface="MQKPQP+BebasNeue"/>
                <a:cs typeface="MQKPQP+BebasNeue"/>
              </a:rPr>
              <a:t>Описание продукта</a:t>
            </a:r>
            <a:endParaRPr sz="4000" dirty="0">
              <a:solidFill>
                <a:srgbClr val="FFCC66"/>
              </a:solidFill>
              <a:latin typeface="MQKPQP+BebasNeue"/>
              <a:cs typeface="MQKPQP+Bebas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1406" y="3640216"/>
            <a:ext cx="881176" cy="914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D9B866"/>
                </a:solidFill>
                <a:latin typeface="MQKPQP+BebasNeue"/>
                <a:cs typeface="MQKPQP+BebasNeue"/>
              </a:rPr>
              <a:t>01.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98103" y="3640417"/>
            <a:ext cx="881176" cy="914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D9B866"/>
                </a:solidFill>
                <a:latin typeface="MQKPQP+BebasNeue"/>
                <a:cs typeface="MQKPQP+BebasNeue"/>
              </a:rPr>
              <a:t>02.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30764" y="4085639"/>
            <a:ext cx="2354172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Принцип работы</a:t>
            </a:r>
            <a:endParaRPr sz="24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99591" y="4077326"/>
            <a:ext cx="2027757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Последствия</a:t>
            </a:r>
            <a:endParaRPr sz="24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5484" y="4505623"/>
            <a:ext cx="4363930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83" marR="0">
              <a:lnSpc>
                <a:spcPts val="193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Продукт позволяет находить всю необходимую для студента информацию удобнее и быстрее, а преподавателям проще выкладывать задания и доп. материалы.</a:t>
            </a:r>
            <a:endParaRPr sz="16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98103" y="4506382"/>
            <a:ext cx="4266449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84" marR="0">
              <a:lnSpc>
                <a:spcPts val="193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Студентам и преподавателям становится проще и удобнее, что позволяет повысить успеваемость.</a:t>
            </a:r>
            <a:endParaRPr sz="16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14967" y="2276872"/>
            <a:ext cx="9762066" cy="2500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Целевая аудитория</a:t>
            </a:r>
          </a:p>
          <a:p>
            <a:pPr marL="0" marR="0" algn="ctr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endParaRPr lang="ru-RU" sz="7200" dirty="0">
              <a:solidFill>
                <a:srgbClr val="D9B866"/>
              </a:solidFill>
              <a:latin typeface="MQKPQP+BebasNeue"/>
              <a:cs typeface="MQKPQP+BebasNeue"/>
            </a:endParaRPr>
          </a:p>
          <a:p>
            <a:pPr algn="ctr">
              <a:lnSpc>
                <a:spcPts val="3862"/>
              </a:lnSpc>
            </a:pPr>
            <a:r>
              <a:rPr lang="ru-RU" sz="3200" dirty="0" smtClean="0">
                <a:solidFill>
                  <a:schemeClr val="bg1"/>
                </a:solidFill>
                <a:latin typeface="MQKPQP+BebasNeue"/>
                <a:cs typeface="MQKPQP+BebasNeue"/>
              </a:rPr>
              <a:t>Нашей целевой аудиторией будут являться университеты, которые хотят упростить жизнь своим студентам и преподавателям</a:t>
            </a:r>
            <a:endParaRPr sz="3200" dirty="0">
              <a:solidFill>
                <a:schemeClr val="bg1"/>
              </a:solidFill>
              <a:latin typeface="MQKPQP+BebasNeue"/>
              <a:cs typeface="MQKPQP+Bebas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027401" y="2204864"/>
            <a:ext cx="7146760" cy="476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600" dirty="0" smtClean="0">
                <a:solidFill>
                  <a:srgbClr val="FFCC66"/>
                </a:solidFill>
                <a:latin typeface="MQKPQP+BebasNeue"/>
                <a:cs typeface="MQKPQP+BebasNeue"/>
              </a:rPr>
              <a:t>Рынок</a:t>
            </a:r>
            <a:endParaRPr sz="6600" dirty="0">
              <a:solidFill>
                <a:srgbClr val="FFCC66"/>
              </a:solidFill>
              <a:latin typeface="MQKPQP+BebasNeue"/>
              <a:cs typeface="MQKPQP+BebasNeu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0389" y="3212976"/>
            <a:ext cx="4032448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Р</a:t>
            </a:r>
            <a:r>
              <a:rPr lang="ru-RU" sz="4000" dirty="0" smtClean="0">
                <a:solidFill>
                  <a:schemeClr val="bg1"/>
                </a:solidFill>
              </a:rPr>
              <a:t>ынки НТИ 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EDUNET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TechNet</a:t>
            </a:r>
            <a:endParaRPr lang="en-US" sz="4000" dirty="0" smtClean="0">
              <a:solidFill>
                <a:schemeClr val="bg1"/>
              </a:solidFill>
              <a:latin typeface="GEIRHH+Poppins-Light"/>
              <a:cs typeface="GEIRHH+Poppins-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44072" y="3212976"/>
            <a:ext cx="2880320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География рынка: РФ и страны СНГ</a:t>
            </a:r>
            <a:endParaRPr sz="4000" dirty="0">
              <a:solidFill>
                <a:schemeClr val="bg1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24832" y="798578"/>
            <a:ext cx="3142335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Оценка рынка сверху/снизу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7728" y="2354325"/>
            <a:ext cx="1873444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РАМ</a:t>
            </a:r>
          </a:p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(потенциальный объем рынка)</a:t>
            </a:r>
            <a:endParaRPr dirty="0">
              <a:solidFill>
                <a:srgbClr val="FFFFFF"/>
              </a:solidFill>
              <a:latin typeface="MQKPQP+BebasNeue"/>
              <a:cs typeface="MQKPQP+BebasNe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7893" y="2354325"/>
            <a:ext cx="2021425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ТАМ</a:t>
            </a:r>
          </a:p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(общий объем рынка)</a:t>
            </a:r>
            <a:endParaRPr dirty="0">
              <a:solidFill>
                <a:srgbClr val="FFFFFF"/>
              </a:solidFill>
              <a:latin typeface="MQKPQP+BebasNeue"/>
              <a:cs typeface="MQKPQP+BebasNe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56040" y="2354325"/>
            <a:ext cx="1926033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SAM</a:t>
            </a:r>
            <a:endParaRPr lang="ru-RU" sz="2800" dirty="0" smtClean="0">
              <a:solidFill>
                <a:srgbClr val="FFFFFF"/>
              </a:solidFill>
              <a:latin typeface="MQKPQP+BebasNeue"/>
              <a:cs typeface="MQKPQP+BebasNeue"/>
            </a:endParaRPr>
          </a:p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 </a:t>
            </a: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(доступный </a:t>
            </a: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об</a:t>
            </a: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ъем рынка)</a:t>
            </a:r>
            <a:endParaRPr dirty="0">
              <a:solidFill>
                <a:srgbClr val="FFFFFF"/>
              </a:solidFill>
              <a:latin typeface="MQKPQP+BebasNeue"/>
              <a:cs typeface="MQKPQP+BebasNeu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92644" y="2354325"/>
            <a:ext cx="1887931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SOM</a:t>
            </a:r>
          </a:p>
          <a:p>
            <a:pPr marL="0" marR="0" algn="ctr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FFFFFF"/>
                </a:solidFill>
                <a:latin typeface="MQKPQP+BebasNeue"/>
                <a:cs typeface="MQKPQP+BebasNeue"/>
              </a:rPr>
              <a:t>(реальный достижимый объем рынка)</a:t>
            </a:r>
            <a:endParaRPr dirty="0">
              <a:solidFill>
                <a:srgbClr val="FFFFFF"/>
              </a:solidFill>
              <a:latin typeface="MQKPQP+BebasNeue"/>
              <a:cs typeface="MQKPQP+BebasNeu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7328" y="4328085"/>
            <a:ext cx="2234243" cy="205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93" marR="0">
              <a:lnSpc>
                <a:spcPts val="169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Все университеты страны</a:t>
            </a:r>
            <a:endParaRPr sz="14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3063" y="4335842"/>
            <a:ext cx="2234243" cy="205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93" marR="0">
              <a:lnSpc>
                <a:spcPts val="169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Гос. </a:t>
            </a:r>
            <a:r>
              <a:rPr lang="ru-RU" sz="1400" dirty="0">
                <a:solidFill>
                  <a:srgbClr val="FFFFFF"/>
                </a:solidFill>
                <a:latin typeface="GEIRHH+Poppins-Light"/>
                <a:cs typeface="GEIRHH+Poppins-Light"/>
              </a:rPr>
              <a:t>у</a:t>
            </a: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ниверситеты</a:t>
            </a:r>
            <a:endParaRPr sz="14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16900" y="4342365"/>
            <a:ext cx="2234243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93" marR="0">
              <a:lnSpc>
                <a:spcPts val="169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Университеты, которые могут увидеть нашу рекламу</a:t>
            </a:r>
            <a:endParaRPr sz="14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19264" y="4329453"/>
            <a:ext cx="2234243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93" marR="0">
              <a:lnSpc>
                <a:spcPts val="169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Университеты, которые заинтересуются нашим приложением</a:t>
            </a:r>
            <a:endParaRPr sz="14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58663" y="682661"/>
            <a:ext cx="375544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Конкуренты</a:t>
            </a:r>
            <a:endParaRPr sz="36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7939" y="1966800"/>
            <a:ext cx="322566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16"/>
              </a:lnSpc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rgbClr val="D9B866"/>
              </a:solidFill>
              <a:latin typeface="GEIRHH+Poppins-Light"/>
              <a:cs typeface="GEIRHH+Poppins-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528" y="2813310"/>
            <a:ext cx="122413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16"/>
              </a:lnSpc>
            </a:pPr>
            <a:r>
              <a:rPr lang="ru-RU" sz="2000" dirty="0" err="1" smtClean="0">
                <a:solidFill>
                  <a:srgbClr val="D9B866"/>
                </a:solidFill>
                <a:latin typeface="GEIRHH+Poppins-Light"/>
                <a:cs typeface="GEIRHH+Poppins-Light"/>
              </a:rPr>
              <a:t>РАНХиГС</a:t>
            </a:r>
            <a:endParaRPr sz="2000" dirty="0">
              <a:solidFill>
                <a:srgbClr val="D9B866"/>
              </a:solidFill>
              <a:latin typeface="GEIRHH+Poppins-Light"/>
              <a:cs typeface="GEIRHH+Poppins-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1007" y="3761858"/>
            <a:ext cx="274624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16"/>
              </a:lnSpc>
            </a:pPr>
            <a:r>
              <a:rPr lang="ru-RU" sz="2000" dirty="0" smtClean="0">
                <a:solidFill>
                  <a:srgbClr val="D9B866"/>
                </a:solidFill>
                <a:latin typeface="GEIRHH+Poppins-Light"/>
                <a:cs typeface="GEIRHH+Poppins-Light"/>
              </a:rPr>
              <a:t>ИТМО</a:t>
            </a:r>
            <a:endParaRPr sz="2000" dirty="0">
              <a:solidFill>
                <a:srgbClr val="D9B866"/>
              </a:solidFill>
              <a:latin typeface="GEIRHH+Poppins-Light"/>
              <a:cs typeface="GEIRHH+Poppins-Light"/>
            </a:endParaRPr>
          </a:p>
        </p:txBody>
      </p:sp>
      <p:sp>
        <p:nvSpPr>
          <p:cNvPr id="12" name="object 11"/>
          <p:cNvSpPr txBox="1"/>
          <p:nvPr/>
        </p:nvSpPr>
        <p:spPr>
          <a:xfrm>
            <a:off x="1631504" y="4738939"/>
            <a:ext cx="5043456" cy="223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91"/>
              </a:lnSpc>
            </a:pPr>
            <a:r>
              <a:rPr lang="en-US" sz="2000" dirty="0">
                <a:solidFill>
                  <a:srgbClr val="D9B866"/>
                </a:solidFill>
                <a:latin typeface="GEIRHH+Poppins-Light"/>
                <a:cs typeface="GEIRHH+Poppins-Light"/>
              </a:rPr>
              <a:t>1C</a:t>
            </a:r>
            <a:r>
              <a:rPr lang="ru-RU" sz="2000" dirty="0">
                <a:solidFill>
                  <a:srgbClr val="D9B866"/>
                </a:solidFill>
                <a:latin typeface="GEIRHH+Poppins-Light"/>
                <a:cs typeface="GEIRHH+Poppins-Light"/>
              </a:rPr>
              <a:t> академия</a:t>
            </a:r>
            <a:endParaRPr sz="2000" dirty="0">
              <a:solidFill>
                <a:srgbClr val="D9B866"/>
              </a:solidFill>
              <a:latin typeface="GEIRHH+Poppins-Light"/>
              <a:cs typeface="GEIRHH+Poppins-Light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A6A705-F74D-4CA7-A82D-6B08D76829D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518" y="1699605"/>
            <a:ext cx="2051224" cy="360160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85759A-C83C-495A-8FA0-322CCFB416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7" y="1699604"/>
            <a:ext cx="2048412" cy="36016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F4D8CF-A066-443F-A059-EACDCBF4C2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261" y="1699604"/>
            <a:ext cx="2056853" cy="3601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159896" y="476672"/>
            <a:ext cx="396044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Прогноз расходов</a:t>
            </a:r>
            <a:endParaRPr sz="36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3952" y="1446023"/>
            <a:ext cx="5256584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программистов и дизайнеров – 300 тысяч рублей;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хостинг и доменное имя – 10 тысяч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сбор и обработку данных – 100 тысяч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тестирование и исправление ошибок – 50 тысяч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рекламные кампании – 200 тысяч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поддержку и обновление функционала сайта – 50 тысяч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Затраты на поддержку и обновление после запуска – 200 тысяч рублей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63552" y="3284984"/>
            <a:ext cx="255163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CC66"/>
                </a:solidFill>
                <a:latin typeface="GEIRHH+Poppins-Light"/>
                <a:cs typeface="GEIRHH+Poppins-Light"/>
              </a:rPr>
              <a:t>910 тысяч рублей.</a:t>
            </a:r>
            <a:endParaRPr lang="ru-RU" sz="3600" dirty="0" smtClean="0">
              <a:solidFill>
                <a:srgbClr val="FFCC66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1004" y="1122914"/>
            <a:ext cx="5049992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862"/>
              </a:lnSpc>
            </a:pPr>
            <a:r>
              <a:rPr lang="ru-RU" sz="40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Планы на 3 года</a:t>
            </a:r>
            <a:endParaRPr lang="ru-RU" sz="40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2010" y="3246103"/>
            <a:ext cx="5778326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16"/>
              </a:lnSpc>
            </a:pPr>
            <a:r>
              <a:rPr lang="ru-RU" sz="1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1 год – разработка приложения и тестирование, поиск клиентской базы</a:t>
            </a:r>
          </a:p>
          <a:p>
            <a:pPr>
              <a:lnSpc>
                <a:spcPts val="2416"/>
              </a:lnSpc>
            </a:pPr>
            <a:r>
              <a:rPr lang="ru-RU" sz="1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2 год – создание первой рабочей версии, внедрения приложения и начала работы с первыми клиентами </a:t>
            </a:r>
          </a:p>
          <a:p>
            <a:pPr>
              <a:lnSpc>
                <a:spcPts val="2416"/>
              </a:lnSpc>
            </a:pPr>
            <a:r>
              <a:rPr lang="ru-RU" sz="1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3 год – расширение клиентской базы, обновления систем </a:t>
            </a:r>
            <a:endParaRPr sz="16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06009" y="816360"/>
            <a:ext cx="457998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dirty="0" smtClean="0">
                <a:solidFill>
                  <a:srgbClr val="D9B866"/>
                </a:solidFill>
                <a:latin typeface="MQKPQP+BebasNeue"/>
                <a:cs typeface="MQKPQP+BebasNeue"/>
              </a:rPr>
              <a:t>Наша команда</a:t>
            </a:r>
            <a:endParaRPr sz="4400" dirty="0">
              <a:solidFill>
                <a:srgbClr val="D9B866"/>
              </a:solidFill>
              <a:latin typeface="MQKPQP+BebasNeue"/>
              <a:cs typeface="MQKPQP+Bebas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9247" y="2132856"/>
            <a:ext cx="276384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latin typeface="GEIRHH+Poppins-Light"/>
                <a:cs typeface="GEIRHH+Poppins-Light"/>
              </a:rPr>
              <a:t>Богданов Дмитрий А.</a:t>
            </a:r>
            <a:endParaRPr sz="3600" dirty="0">
              <a:latin typeface="GEIRHH+Poppins-Light"/>
              <a:cs typeface="GEIRHH+Poppins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9654" y="2132856"/>
            <a:ext cx="333674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507" marR="0">
              <a:spcBef>
                <a:spcPts val="0"/>
              </a:spcBef>
              <a:spcAft>
                <a:spcPts val="0"/>
              </a:spcAft>
            </a:pPr>
            <a:r>
              <a:rPr lang="ru-RU" sz="3600" dirty="0" err="1" smtClean="0">
                <a:solidFill>
                  <a:srgbClr val="FFFFFF"/>
                </a:solidFill>
                <a:latin typeface="GEIRHH+Poppins-Light"/>
                <a:cs typeface="GEIRHH+Poppins-Light"/>
              </a:rPr>
              <a:t>Изборский</a:t>
            </a:r>
            <a:r>
              <a:rPr lang="ru-RU" sz="3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 Иван В</a:t>
            </a:r>
            <a:r>
              <a:rPr lang="ru-RU" sz="1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.</a:t>
            </a:r>
            <a:endParaRPr sz="14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2958" y="2132856"/>
            <a:ext cx="2568172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latin typeface="GEIRHH+Poppins-Light"/>
                <a:cs typeface="GEIRHH+Poppins-Light"/>
              </a:rPr>
              <a:t>Крупко Вячеслав В</a:t>
            </a:r>
            <a:r>
              <a:rPr lang="ru-RU" sz="2000" dirty="0">
                <a:latin typeface="GEIRHH+Poppins-Light"/>
                <a:cs typeface="GEIRHH+Poppins-Light"/>
              </a:rPr>
              <a:t>.</a:t>
            </a:r>
            <a:endParaRPr sz="2000" dirty="0">
              <a:latin typeface="GEIRHH+Poppins-Light"/>
              <a:cs typeface="GEIRHH+Poppins-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1155" y="4653136"/>
            <a:ext cx="236968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latin typeface="GEIRHH+Poppins-Light"/>
                <a:cs typeface="GEIRHH+Poppins-Light"/>
              </a:rPr>
              <a:t>Николаев Илья А.</a:t>
            </a:r>
            <a:endParaRPr sz="3600" dirty="0">
              <a:latin typeface="GEIRHH+Poppins-Light"/>
              <a:cs typeface="GEIRHH+Poppins-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2450" y="4653136"/>
            <a:ext cx="333674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507" marR="0">
              <a:spcBef>
                <a:spcPts val="0"/>
              </a:spcBef>
              <a:spcAft>
                <a:spcPts val="0"/>
              </a:spcAft>
            </a:pPr>
            <a:r>
              <a:rPr lang="ru-RU" sz="3600" dirty="0" err="1" smtClean="0">
                <a:solidFill>
                  <a:srgbClr val="FFFFFF"/>
                </a:solidFill>
                <a:latin typeface="GEIRHH+Poppins-Light"/>
                <a:cs typeface="GEIRHH+Poppins-Light"/>
              </a:rPr>
              <a:t>Нематев</a:t>
            </a:r>
            <a:r>
              <a:rPr lang="ru-RU" sz="3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 Даниил А.</a:t>
            </a:r>
            <a:endParaRPr sz="36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56240" y="4653136"/>
            <a:ext cx="333674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506" marR="0"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Захаренко Дмитрий А.</a:t>
            </a:r>
            <a:endParaRPr sz="3600" dirty="0">
              <a:solidFill>
                <a:srgbClr val="FFFFFF"/>
              </a:solidFill>
              <a:latin typeface="GEIRHH+Poppins-Light"/>
              <a:cs typeface="GEIRHH+Poppins-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22365" y="2132856"/>
            <a:ext cx="4347269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6251"/>
              </a:lnSpc>
            </a:pPr>
            <a:r>
              <a:rPr lang="ru-RU" sz="6000" dirty="0" smtClean="0">
                <a:solidFill>
                  <a:srgbClr val="FFCC66"/>
                </a:solidFill>
                <a:latin typeface="GVGEFB+ArialMT"/>
                <a:cs typeface="GVGEFB+ArialMT"/>
              </a:rPr>
              <a:t>Запрос</a:t>
            </a:r>
            <a:endParaRPr sz="6000" dirty="0">
              <a:solidFill>
                <a:srgbClr val="FFCC66"/>
              </a:solidFill>
              <a:latin typeface="GVGEFB+ArialMT"/>
              <a:cs typeface="GVGEFB+Arial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1704" y="3140968"/>
            <a:ext cx="5472607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2400" dirty="0" smtClean="0">
                <a:solidFill>
                  <a:srgbClr val="FFFFFF"/>
                </a:solidFill>
                <a:latin typeface="GEIRHH+Poppins-Light"/>
                <a:cs typeface="GEIRHH+Poppins-Light"/>
              </a:rPr>
              <a:t>Наш проект нуждается в первичной инвестиции для закупки оборудования и запуска тестирования продукта.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462</Words>
  <Application>Microsoft Office PowerPoint</Application>
  <PresentationFormat>Широкоэкранный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GVGEFB+ArialMT</vt:lpstr>
      <vt:lpstr>Calibri</vt:lpstr>
      <vt:lpstr>GEIRHH+Poppins-Light</vt:lpstr>
      <vt:lpstr>Arial</vt:lpstr>
      <vt:lpstr>MQKPQP+BebasNeue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Дмитрий</cp:lastModifiedBy>
  <cp:revision>16</cp:revision>
  <dcterms:modified xsi:type="dcterms:W3CDTF">2024-11-20T20:07:00Z</dcterms:modified>
</cp:coreProperties>
</file>