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302" r:id="rId3"/>
    <p:sldId id="256" r:id="rId4"/>
    <p:sldId id="313" r:id="rId5"/>
    <p:sldId id="281" r:id="rId6"/>
    <p:sldId id="282" r:id="rId7"/>
    <p:sldId id="311" r:id="rId8"/>
    <p:sldId id="310" r:id="rId9"/>
    <p:sldId id="298" r:id="rId10"/>
    <p:sldId id="301" r:id="rId11"/>
    <p:sldId id="278" r:id="rId12"/>
    <p:sldId id="288" r:id="rId13"/>
    <p:sldId id="290" r:id="rId14"/>
    <p:sldId id="296" r:id="rId15"/>
    <p:sldId id="300" r:id="rId16"/>
    <p:sldId id="324" r:id="rId17"/>
    <p:sldId id="29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" initials="И" lastIdx="1" clrIdx="0">
    <p:extLst>
      <p:ext uri="{19B8F6BF-5375-455C-9EA6-DF929625EA0E}">
        <p15:presenceInfo xmlns:p15="http://schemas.microsoft.com/office/powerpoint/2012/main" userId="4c5300a0301bd48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B8A7DD"/>
    <a:srgbClr val="FD6AA0"/>
    <a:srgbClr val="FC8CFA"/>
    <a:srgbClr val="5ABCF0"/>
    <a:srgbClr val="6BB3ED"/>
    <a:srgbClr val="FF8883"/>
    <a:srgbClr val="866DD3"/>
    <a:srgbClr val="0082FF"/>
    <a:srgbClr val="6EB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1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B2EE82-EDCA-4FF9-BBFC-6BDA73EFB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EE72E81-23C3-40D6-9BE0-9F724ECC52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4660921-79C4-4103-A547-263006E1A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FBD1FF-814C-4939-8693-9FDF388E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5F2CB2-2124-4533-AC5C-B357C8EE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76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EE39E5-642C-441B-B908-392BDAD9D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AC7724F-E36E-45EC-8537-C16769978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834AE00-9767-4963-AC39-13B457F8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0737481-C775-4AAF-8E93-29AD1D4C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E60C43-3EB8-4EFD-A47B-250348C51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079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E4899-DA87-42FA-B911-33D8B1612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3E408C-D00A-4C9D-A503-6B9BA6EAC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BDD223-A9A6-486A-8EB8-A1E128F0B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6B67E5-4798-46C7-9EFA-4C8C9313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28EBF50-BE8F-4AEE-B9E6-2A55FEFA9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46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22A323-656C-44B2-8B72-9C428FA0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724804-33DE-4931-9427-F5D18011DA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DB89E4-FEC1-413D-A40F-C286F4489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2CC522-2E8E-49D4-B878-9422E6A7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6FCF8FB-2992-452B-B990-E75E1651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D64F3B8-155D-4CB0-8FA6-B5AC4222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289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91F37A-846C-4651-B7D1-1BE92EB6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D838E3-689B-44AD-BD74-A05DB7156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44503FE-9FF4-4C2C-A3E8-B260A8EED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1ADECEC-1704-4C8F-8948-E3D37FBC4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3792918-42FF-4919-8F59-83FF5F2EEC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23C0F79-7EA1-4BC5-9482-9CFE236EF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A50AB7E-AD64-4EE9-A1B9-2DAE070C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ED81441-6342-4402-AA16-6ECDA03C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092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357481-4A5F-4FA3-8092-994533C67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46DDBE8-A06C-4BF9-A107-10114AAD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3C6A22F-000D-4165-A8F2-2A1863D8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CD0460B-D845-422B-B8B1-647E958C4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56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5F1F1F-E759-4045-BD4A-C6961AF9E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DB76112-1D73-4ED7-9C61-CA2B17A2E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3EC7B9D-5BCC-41FC-A735-504CF3B11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93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275BBF-F683-4871-96C3-FB48C8B4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63D291A-F997-4F8E-BA6C-8A050979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528335A-8E6B-4971-A6D0-82F71262C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60CD773-3C08-451F-B005-94A728CCA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8194DE9-44B8-402B-ACC0-E4304773F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FCFDDE-CC5E-4C3B-B001-43990351B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74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89969E-7820-4917-9587-FEAA54F0F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44C5EC6-C761-4E0B-BB18-9F0C1DFCCE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7B3DE16-146F-414F-A4AB-09C569F50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1F37908-F12F-411B-A4FF-68E585AC7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3269F77-5A96-4445-B9C8-050D3AA1A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AB802C3-CA4F-4D11-A08D-42F9D5DE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8507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D5AEB6-DF0A-4ACF-BC43-D2DBE4DD3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ECD385C-DF6D-4B95-924B-81E555199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E6918E-8B89-4CEE-8622-ADCE97C7C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E87CE8-7557-4C17-8A1F-EA8A54C5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3DAE23-BD23-4685-816E-8CC8C049A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33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B1E77A3-39BA-4326-9C6B-EFCF826A7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7CEB195-06D3-4A11-894C-9823A14CA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120598-D28E-48BE-BBE0-0A9820F3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D094CC-C279-4EFF-94DB-CAE025BA6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B8D8394-2DE6-49D6-8A5D-F06E17FF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89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A9D9B7-95A6-4870-BE2A-2F2E9458F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91DB6A-F3B9-4A36-832D-5A1CE0C46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B60CF24-DCF2-4341-9573-6358700049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1299C-AE4D-4C39-8869-EEC07E57D02D}" type="datetimeFigureOut">
              <a:rPr lang="ru-RU" smtClean="0"/>
              <a:t>14.04.2021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BB394C1-BE9E-4F06-89E3-CB872BD09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328DB5D-217F-439D-8944-0B473C1C4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45C62-D9CA-4333-8899-1917782AA1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5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microsoft.com/office/2007/relationships/hdphoto" Target="../media/hdphoto6.wdp"/><Relationship Id="rId2" Type="http://schemas.openxmlformats.org/officeDocument/2006/relationships/image" Target="../media/image19.jpe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28.png"/><Relationship Id="rId10" Type="http://schemas.microsoft.com/office/2007/relationships/hdphoto" Target="../media/hdphoto5.wdp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13.wdp"/><Relationship Id="rId18" Type="http://schemas.openxmlformats.org/officeDocument/2006/relationships/image" Target="../media/image37.png"/><Relationship Id="rId3" Type="http://schemas.openxmlformats.org/officeDocument/2006/relationships/image" Target="../media/image29.png"/><Relationship Id="rId21" Type="http://schemas.openxmlformats.org/officeDocument/2006/relationships/image" Target="../media/image39.png"/><Relationship Id="rId7" Type="http://schemas.openxmlformats.org/officeDocument/2006/relationships/image" Target="../media/image31.jpeg"/><Relationship Id="rId12" Type="http://schemas.openxmlformats.org/officeDocument/2006/relationships/image" Target="../media/image34.png"/><Relationship Id="rId17" Type="http://schemas.microsoft.com/office/2007/relationships/hdphoto" Target="../media/hdphoto15.wdp"/><Relationship Id="rId2" Type="http://schemas.openxmlformats.org/officeDocument/2006/relationships/image" Target="../media/image19.jpeg"/><Relationship Id="rId16" Type="http://schemas.openxmlformats.org/officeDocument/2006/relationships/image" Target="../media/image36.png"/><Relationship Id="rId20" Type="http://schemas.microsoft.com/office/2007/relationships/hdphoto" Target="../media/hdphoto16.wdp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microsoft.com/office/2007/relationships/hdphoto" Target="../media/hdphoto12.wdp"/><Relationship Id="rId5" Type="http://schemas.openxmlformats.org/officeDocument/2006/relationships/image" Target="../media/image30.png"/><Relationship Id="rId15" Type="http://schemas.microsoft.com/office/2007/relationships/hdphoto" Target="../media/hdphoto14.wdp"/><Relationship Id="rId23" Type="http://schemas.microsoft.com/office/2007/relationships/hdphoto" Target="../media/hdphoto17.wdp"/><Relationship Id="rId10" Type="http://schemas.openxmlformats.org/officeDocument/2006/relationships/image" Target="../media/image33.png"/><Relationship Id="rId19" Type="http://schemas.openxmlformats.org/officeDocument/2006/relationships/image" Target="../media/image38.png"/><Relationship Id="rId4" Type="http://schemas.microsoft.com/office/2007/relationships/hdphoto" Target="../media/hdphoto9.wdp"/><Relationship Id="rId9" Type="http://schemas.microsoft.com/office/2007/relationships/hdphoto" Target="../media/hdphoto11.wdp"/><Relationship Id="rId14" Type="http://schemas.openxmlformats.org/officeDocument/2006/relationships/image" Target="../media/image35.png"/><Relationship Id="rId22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microsoft.com/office/2007/relationships/hdphoto" Target="../media/hdphoto18.wdp"/><Relationship Id="rId4" Type="http://schemas.openxmlformats.org/officeDocument/2006/relationships/image" Target="../media/image43.png"/><Relationship Id="rId9" Type="http://schemas.microsoft.com/office/2007/relationships/hdphoto" Target="../media/hdphoto19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microsoft.com/office/2007/relationships/hdphoto" Target="../media/hdphoto2.wdp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0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2.png"/><Relationship Id="rId7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72.jpeg"/><Relationship Id="rId7" Type="http://schemas.openxmlformats.org/officeDocument/2006/relationships/hyperlink" Target="https://elibrary.ru/contents.asp?id=44006240&amp;selid=44006259" TargetMode="Externa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ttern Blog: Градиенты - это новые цвета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64"/>
            <a:ext cx="12692588" cy="684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: скругленные углы 5">
            <a:extLst>
              <a:ext uri="{FF2B5EF4-FFF2-40B4-BE49-F238E27FC236}">
                <a16:creationId xmlns:a16="http://schemas.microsoft.com/office/drawing/2014/main" xmlns="" id="{71077AB5-6F13-4ABF-99A3-250B8EC53FF0}"/>
              </a:ext>
            </a:extLst>
          </p:cNvPr>
          <p:cNvSpPr/>
          <p:nvPr/>
        </p:nvSpPr>
        <p:spPr>
          <a:xfrm>
            <a:off x="405469" y="677490"/>
            <a:ext cx="11381062" cy="54864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31329F-1FA0-4B49-AC23-952BE095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624" y="1016000"/>
            <a:ext cx="7143936" cy="3369733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Разработка программно-аппаратного комплекса безопасности и управления функциональными возможностями беспилотного автомобиля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53CA416-46FF-4FB5-BD03-B509FA8FD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3" r="1013" b="36499"/>
          <a:stretch/>
        </p:blipFill>
        <p:spPr>
          <a:xfrm>
            <a:off x="513721" y="1459362"/>
            <a:ext cx="4513344" cy="3655794"/>
          </a:xfrm>
          <a:noFill/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A9434DA1-C817-4EF1-A2B3-7ECA36463E25}"/>
              </a:ext>
            </a:extLst>
          </p:cNvPr>
          <p:cNvSpPr txBox="1">
            <a:spLocks/>
          </p:cNvSpPr>
          <p:nvPr/>
        </p:nvSpPr>
        <p:spPr>
          <a:xfrm>
            <a:off x="5027065" y="4066422"/>
            <a:ext cx="7001972" cy="2097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u="sng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Докладчик</a:t>
            </a:r>
            <a:r>
              <a:rPr lang="en-US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: </a:t>
            </a:r>
            <a:r>
              <a:rPr lang="ru-RU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Курьянов Е</a:t>
            </a:r>
            <a:r>
              <a:rPr lang="en-US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</a:t>
            </a:r>
            <a:r>
              <a:rPr lang="ru-RU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А</a:t>
            </a:r>
            <a:r>
              <a:rPr lang="en-US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</a:t>
            </a:r>
          </a:p>
          <a:p>
            <a:r>
              <a:rPr lang="ru-RU" sz="3200" u="sng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Руководитель проекта</a:t>
            </a:r>
            <a:r>
              <a:rPr lang="en-US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: </a:t>
            </a:r>
            <a:r>
              <a:rPr lang="ru-RU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старший преподаватель кафедры РЭУС ВГТУ Сукачев А</a:t>
            </a:r>
            <a:r>
              <a:rPr lang="en-US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</a:t>
            </a:r>
            <a:r>
              <a:rPr lang="ru-RU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И</a:t>
            </a:r>
            <a:r>
              <a:rPr lang="en-US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</a:t>
            </a:r>
            <a:endParaRPr lang="ru-RU" sz="32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9A35330-CD79-45EE-8AA0-3A491BF20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31" y="1016000"/>
            <a:ext cx="5773789" cy="53364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C121F0D-50A2-473B-93C1-77FF0D9A32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68" b="93810" l="4286" r="99206">
                        <a14:foregroundMark x1="57937" y1="72222" x2="57937" y2="72222"/>
                        <a14:foregroundMark x1="53651" y1="70317" x2="53651" y2="70317"/>
                        <a14:foregroundMark x1="44444" y1="68571" x2="44444" y2="68571"/>
                        <a14:foregroundMark x1="33968" y1="70635" x2="33968" y2="70635"/>
                        <a14:foregroundMark x1="66825" y1="71905" x2="66825" y2="71905"/>
                        <a14:foregroundMark x1="40317" y1="36508" x2="40317" y2="36508"/>
                        <a14:foregroundMark x1="36984" y1="31111" x2="36984" y2="31111"/>
                        <a14:foregroundMark x1="63810" y1="30159" x2="63810" y2="30159"/>
                        <a14:foregroundMark x1="53333" y1="26349" x2="53333" y2="26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686" y="-16620"/>
            <a:ext cx="1384628" cy="138462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C6D8377-2DF7-4B77-A555-C8EF7284D9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125" y="226219"/>
            <a:ext cx="2104482" cy="81869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CB443FC-7F35-4386-80FB-BD1418C2AC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443" y="118753"/>
            <a:ext cx="1837553" cy="10336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828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Pattern Blog: Градиенты - это новые цвета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92588" cy="684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: скругленные углы 5">
            <a:extLst>
              <a:ext uri="{FF2B5EF4-FFF2-40B4-BE49-F238E27FC236}">
                <a16:creationId xmlns:a16="http://schemas.microsoft.com/office/drawing/2014/main" xmlns="" id="{71077AB5-6F13-4ABF-99A3-250B8EC53FF0}"/>
              </a:ext>
            </a:extLst>
          </p:cNvPr>
          <p:cNvSpPr/>
          <p:nvPr/>
        </p:nvSpPr>
        <p:spPr>
          <a:xfrm>
            <a:off x="29214" y="1712283"/>
            <a:ext cx="5571998" cy="3304296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03260808-68A4-453E-9EF2-7386D3E0D524}"/>
              </a:ext>
            </a:extLst>
          </p:cNvPr>
          <p:cNvSpPr txBox="1">
            <a:spLocks/>
          </p:cNvSpPr>
          <p:nvPr/>
        </p:nvSpPr>
        <p:spPr>
          <a:xfrm>
            <a:off x="2968468" y="-233743"/>
            <a:ext cx="11604772" cy="1305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Какую проблему мы решаем?</a:t>
            </a:r>
            <a:r>
              <a:rPr lang="ru-RU" sz="48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/>
            </a:r>
            <a:br>
              <a:rPr lang="ru-RU" sz="48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endParaRPr lang="ru-RU" sz="2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BEAEFE3-6D44-4FFB-ACD8-F3DE18DFA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448" y="1157658"/>
            <a:ext cx="3540265" cy="199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xmlns="" id="{81983667-73D1-4773-B0C7-0C77097205BE}"/>
              </a:ext>
            </a:extLst>
          </p:cNvPr>
          <p:cNvSpPr/>
          <p:nvPr/>
        </p:nvSpPr>
        <p:spPr>
          <a:xfrm>
            <a:off x="9709948" y="1157658"/>
            <a:ext cx="1793881" cy="170193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CCF4395-35C7-44DB-B4EE-60793BADF3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1"/>
          <a:stretch/>
        </p:blipFill>
        <p:spPr>
          <a:xfrm>
            <a:off x="6947648" y="4025553"/>
            <a:ext cx="866544" cy="90654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5A36826-4F79-40D8-A696-FCD0AFCAA1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64" y="4165612"/>
            <a:ext cx="1841405" cy="17019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1F71068-945D-4C8A-BEFA-36F3B01DDB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778" y="3553098"/>
            <a:ext cx="2605583" cy="2605583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xmlns="" id="{52644D8F-48D3-45BD-87DB-77597193397A}"/>
              </a:ext>
            </a:extLst>
          </p:cNvPr>
          <p:cNvSpPr txBox="1">
            <a:spLocks/>
          </p:cNvSpPr>
          <p:nvPr/>
        </p:nvSpPr>
        <p:spPr>
          <a:xfrm>
            <a:off x="186267" y="1157658"/>
            <a:ext cx="5299722" cy="4836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Мы решаем проблему</a:t>
            </a:r>
            <a:r>
              <a:rPr lang="en-US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: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Безопасности в области доступа к автомобилю и персонализации интерфейса под конкретного пользователя</a:t>
            </a:r>
            <a:r>
              <a:rPr lang="en-US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В области безопасности периферийными элементами автомобиля</a:t>
            </a:r>
            <a:r>
              <a:rPr lang="en-US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</a:t>
            </a:r>
            <a:r>
              <a: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endParaRPr lang="ru-RU" sz="24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C35F25A-C0E3-4B75-8FF7-F19E4D543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2229" y="6492875"/>
            <a:ext cx="2743200" cy="365125"/>
          </a:xfrm>
        </p:spPr>
        <p:txBody>
          <a:bodyPr/>
          <a:lstStyle/>
          <a:p>
            <a:pPr algn="ctr"/>
            <a:fld id="{E8345C62-D9CA-4333-8899-1917782AA101}" type="slidenum">
              <a:rPr lang="ru-RU" smtClean="0"/>
              <a:pPr algn="ctr"/>
              <a:t>2</a:t>
            </a:fld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43415E6-233F-4C84-BE62-1E05CBDC686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469256" y="583519"/>
            <a:ext cx="9223332" cy="329213"/>
          </a:xfrm>
          <a:prstGeom prst="rect">
            <a:avLst/>
          </a:prstGeom>
        </p:spPr>
      </p:pic>
      <p:pic>
        <p:nvPicPr>
          <p:cNvPr id="1032" name="Picture 8" descr="Наклейка Галочка PNG - AVATAN PLU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903" y="3553098"/>
            <a:ext cx="1675433" cy="191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313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attern Blog: Градиенты - это новые цвета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92588" cy="684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71077AB5-6F13-4ABF-99A3-250B8EC53FF0}"/>
              </a:ext>
            </a:extLst>
          </p:cNvPr>
          <p:cNvSpPr/>
          <p:nvPr/>
        </p:nvSpPr>
        <p:spPr>
          <a:xfrm>
            <a:off x="405469" y="600703"/>
            <a:ext cx="11381062" cy="5486400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611FF1-C584-4372-99B9-D45C428E0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469" y="903639"/>
            <a:ext cx="11604772" cy="1305549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28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Разработка интеллектуальной системы безопасности для беспилотного автотранспортного средства</a:t>
            </a:r>
            <a:endParaRPr lang="ru-RU" sz="2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+mn-cs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129947C-9082-416F-8DA3-C1EE90E6C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789" y="3417002"/>
            <a:ext cx="10666403" cy="2014500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ru-RU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Анализ существующих решений</a:t>
            </a:r>
          </a:p>
          <a:p>
            <a:pPr marL="514350" indent="-514350" algn="l">
              <a:buAutoNum type="arabicPeriod"/>
            </a:pPr>
            <a:r>
              <a:rPr lang="ru-RU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Разработка системного решения</a:t>
            </a:r>
          </a:p>
          <a:p>
            <a:pPr marL="514350" indent="-514350" algn="l">
              <a:buAutoNum type="arabicPeriod"/>
            </a:pPr>
            <a:r>
              <a:rPr lang="ru-RU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Рассмотреть возможность интеграции системы в автомобиль</a:t>
            </a:r>
          </a:p>
          <a:p>
            <a:pPr marL="514350" indent="-514350" algn="l">
              <a:buAutoNum type="arabicPeriod"/>
            </a:pPr>
            <a:r>
              <a:rPr lang="ru-RU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Разработка макета системы </a:t>
            </a:r>
          </a:p>
          <a:p>
            <a:pPr marL="514350" indent="-514350" algn="l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921115"/>
            <a:ext cx="1689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Цель</a:t>
            </a:r>
            <a:r>
              <a: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3091" y="2282352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Задачи:</a:t>
            </a: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xmlns="" id="{13A3D787-9D18-47B7-BA19-3F8EB1C7D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345C62-D9CA-4333-8899-1917782AA101}" type="slidenum">
              <a:rPr lang="ru-RU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3</a:t>
            </a:fld>
            <a:endParaRPr lang="ru-RU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93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Pattern Blog: Градиенты - это новые цвета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92588" cy="684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: скругленные углы 5">
            <a:extLst>
              <a:ext uri="{FF2B5EF4-FFF2-40B4-BE49-F238E27FC236}">
                <a16:creationId xmlns:a16="http://schemas.microsoft.com/office/drawing/2014/main" xmlns="" id="{71077AB5-6F13-4ABF-99A3-250B8EC53FF0}"/>
              </a:ext>
            </a:extLst>
          </p:cNvPr>
          <p:cNvSpPr/>
          <p:nvPr/>
        </p:nvSpPr>
        <p:spPr>
          <a:xfrm>
            <a:off x="9079038" y="4654121"/>
            <a:ext cx="3157667" cy="1670064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E8F7D49-45B5-4F21-BE9F-67378D2115FC}"/>
              </a:ext>
            </a:extLst>
          </p:cNvPr>
          <p:cNvSpPr/>
          <p:nvPr/>
        </p:nvSpPr>
        <p:spPr>
          <a:xfrm>
            <a:off x="849966" y="0"/>
            <a:ext cx="3867375" cy="6983296"/>
          </a:xfrm>
          <a:prstGeom prst="rect">
            <a:avLst/>
          </a:prstGeom>
          <a:gradFill flip="none" rotWithShape="1">
            <a:gsLst>
              <a:gs pos="96000">
                <a:schemeClr val="bg1">
                  <a:alpha val="15000"/>
                </a:schemeClr>
              </a:gs>
              <a:gs pos="15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3EC1766-6066-47DD-93EF-A34ADCB275C5}"/>
              </a:ext>
            </a:extLst>
          </p:cNvPr>
          <p:cNvSpPr/>
          <p:nvPr/>
        </p:nvSpPr>
        <p:spPr>
          <a:xfrm>
            <a:off x="856062" y="394435"/>
            <a:ext cx="11329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Существующие решений</a:t>
            </a:r>
            <a:endParaRPr lang="en-US" sz="3200" b="1" dirty="0">
              <a:solidFill>
                <a:schemeClr val="bg1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xmlns="" id="{22F2EAC3-906B-40B0-9B7F-78616189F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848" y="1421117"/>
            <a:ext cx="6607226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Голосовые помощники</a:t>
            </a:r>
            <a:r>
              <a:rPr lang="en-US" alt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:</a:t>
            </a:r>
            <a:endParaRPr lang="en-US" altLang="ru-RU" b="1" dirty="0">
              <a:solidFill>
                <a:schemeClr val="bg1"/>
              </a:solidFill>
              <a:ea typeface="Yu Gothic UI Light" panose="020B0300000000000000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ru-RU" sz="1200" b="1" u="sng" dirty="0">
                <a:solidFill>
                  <a:schemeClr val="bg1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Siri</a:t>
            </a:r>
            <a:r>
              <a:rPr lang="en-US" altLang="ru-RU" sz="1200" b="1" dirty="0">
                <a:solidFill>
                  <a:schemeClr val="bg1"/>
                </a:solidFill>
                <a:ea typeface="Yu Gothic UI Light" panose="020B0300000000000000" pitchFamily="34" charset="-128"/>
              </a:rPr>
              <a:t> -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облачный персональный помощник и вопросно-ответная система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Apple.</a:t>
            </a:r>
            <a:endParaRPr lang="en-US" altLang="ru-RU" sz="1200" b="1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altLang="ru-RU" sz="1200" b="1" u="sng" dirty="0">
                <a:solidFill>
                  <a:schemeClr val="bg1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Алиса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виртуальный голосовой помощник, созданный компанией «Яндекс». </a:t>
            </a:r>
            <a:endParaRPr lang="ru-RU" altLang="ru-RU" sz="1200" b="1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ru-RU" sz="1200" b="1" u="sng" dirty="0">
                <a:solidFill>
                  <a:schemeClr val="bg1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Google Now</a:t>
            </a:r>
            <a:r>
              <a:rPr lang="ru-RU" altLang="ru-RU" sz="1200" dirty="0">
                <a:solidFill>
                  <a:schemeClr val="bg1"/>
                </a:solidFill>
                <a:ea typeface="Yu Gothic UI Light" panose="020B0300000000000000" pitchFamily="34" charset="-128"/>
              </a:rPr>
              <a:t>-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 от мировой поисковой системы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Google.</a:t>
            </a:r>
            <a:endParaRPr lang="en-US" altLang="ru-RU" sz="1200" dirty="0">
              <a:solidFill>
                <a:schemeClr val="bg1"/>
              </a:solidFill>
              <a:ea typeface="Yu Gothic UI Light" panose="020B0300000000000000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ru-RU" sz="1200" b="1" u="sng" dirty="0">
                <a:solidFill>
                  <a:schemeClr val="bg1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Amazon Alexa</a:t>
            </a:r>
            <a:r>
              <a:rPr lang="ru-RU" altLang="ru-RU" sz="1200" b="1" u="sng" dirty="0">
                <a:solidFill>
                  <a:schemeClr val="bg1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ru-RU" sz="1200" b="1" dirty="0">
                <a:solidFill>
                  <a:schemeClr val="bg1"/>
                </a:solidFill>
                <a:ea typeface="Yu Gothic UI Light" panose="020B0300000000000000" pitchFamily="34" charset="-128"/>
              </a:rPr>
              <a:t>-</a:t>
            </a:r>
            <a:r>
              <a:rPr lang="ru-RU" altLang="ru-RU" sz="1200" b="1" dirty="0">
                <a:solidFill>
                  <a:schemeClr val="bg1"/>
                </a:solidFill>
                <a:ea typeface="Yu Gothic UI Light" panose="020B0300000000000000" pitchFamily="34" charset="-128"/>
              </a:rPr>
              <a:t> </a:t>
            </a:r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ссистент, помогающий свободно управлять приставками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аудиоустройствами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1200" b="1" dirty="0">
              <a:solidFill>
                <a:schemeClr val="bg1"/>
              </a:solidFill>
              <a:ea typeface="Yu Gothic UI Light" panose="020B0300000000000000" pitchFamily="34" charset="-128"/>
            </a:endParaRPr>
          </a:p>
          <a:p>
            <a:endParaRPr lang="ru-RU" altLang="ru-RU" sz="1600" b="1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xmlns="" id="{E2D09628-8DEC-4438-A8BB-C2F358ADE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743" y="4796656"/>
            <a:ext cx="290561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1400" dirty="0">
                <a:solidFill>
                  <a:schemeClr val="bg1">
                    <a:lumMod val="9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Отличительной особенностью нашего проекта является адаптация автотранспортного средства под индивидуальные особенности и предпочтения водителя(пассажира)</a:t>
            </a:r>
            <a:endParaRPr lang="en-US" altLang="ru-RU" sz="1400" dirty="0">
              <a:solidFill>
                <a:schemeClr val="bg1">
                  <a:lumMod val="95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3" name="Picture 4" descr="Голосовой помощник Алиса станет ведущей «Дискотеки-80-х»">
            <a:extLst>
              <a:ext uri="{FF2B5EF4-FFF2-40B4-BE49-F238E27FC236}">
                <a16:creationId xmlns:a16="http://schemas.microsoft.com/office/drawing/2014/main" xmlns="" id="{263E80D6-7771-451B-923C-D301A6B9C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924" y="1563112"/>
            <a:ext cx="2313424" cy="138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iri — Национальная библиотека им. Н. Э. Баумана">
            <a:extLst>
              <a:ext uri="{FF2B5EF4-FFF2-40B4-BE49-F238E27FC236}">
                <a16:creationId xmlns:a16="http://schemas.microsoft.com/office/drawing/2014/main" xmlns="" id="{B0E9A479-2B0B-49E3-AFF5-C05CC2E24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452" y="1610427"/>
            <a:ext cx="1082752" cy="108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xmlns="" id="{CEE52CAF-81D4-46C9-9E69-8BCC772BF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985" y="2748958"/>
            <a:ext cx="1004615" cy="100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t="-3186" r="32288" b="32271"/>
          <a:stretch/>
        </p:blipFill>
        <p:spPr>
          <a:xfrm>
            <a:off x="10391657" y="2651207"/>
            <a:ext cx="1262138" cy="1084215"/>
          </a:xfrm>
          <a:prstGeom prst="rect">
            <a:avLst/>
          </a:prstGeom>
        </p:spPr>
      </p:pic>
      <p:pic>
        <p:nvPicPr>
          <p:cNvPr id="13" name="Picture 4" descr="https://www.ferra.ru/imgs/2018/12/18/11/2860807/c91fe33c5d896899217deee51c04c944f082bbcd.jpg">
            <a:extLst>
              <a:ext uri="{FF2B5EF4-FFF2-40B4-BE49-F238E27FC236}">
                <a16:creationId xmlns:a16="http://schemas.microsoft.com/office/drawing/2014/main" xmlns="" id="{2DADCED1-0EBF-4164-9944-05D86EF7B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736" y="4360742"/>
            <a:ext cx="3147836" cy="165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pressenter.ru/img/pages/3295.jpg">
            <a:extLst>
              <a:ext uri="{FF2B5EF4-FFF2-40B4-BE49-F238E27FC236}">
                <a16:creationId xmlns:a16="http://schemas.microsoft.com/office/drawing/2014/main" xmlns="" id="{5A041817-36CB-4CE1-BA78-1327C063D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99" b="97430" l="3864" r="92890">
                        <a14:foregroundMark x1="17774" y1="17345" x2="39567" y2="18201"/>
                        <a14:foregroundMark x1="15611" y1="20343" x2="15920" y2="80942"/>
                        <a14:foregroundMark x1="18083" y1="79872" x2="42195" y2="79443"/>
                        <a14:foregroundMark x1="36476" y1="8137" x2="60742" y2="9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3158091"/>
            <a:ext cx="2993888" cy="216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11">
            <a:extLst>
              <a:ext uri="{FF2B5EF4-FFF2-40B4-BE49-F238E27FC236}">
                <a16:creationId xmlns:a16="http://schemas.microsoft.com/office/drawing/2014/main" xmlns="" id="{68A17834-DBA2-44DB-BA51-F8D313381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278" y="3073108"/>
            <a:ext cx="4046124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</a:t>
            </a:r>
            <a:endParaRPr lang="ru-RU" altLang="ru-RU" sz="2400" b="1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algn="just"/>
            <a:r>
              <a:rPr lang="ru-RU" alt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Hyundai</a:t>
            </a:r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</a:t>
            </a:r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Company</a:t>
            </a:r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идентификация по отпечатку пальца. Технология позволяет водителю открывать двери и запускать двигатель. В дополнение этому, определив водителя по отпечатку пальца, система выбирает заданные им ранее настройки, включая регулировки сиденья, функции подключенного автомобиля и углы наклона наружных зеркал.</a:t>
            </a:r>
          </a:p>
          <a:p>
            <a:pPr algn="just"/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 Perfectly keyless</a:t>
            </a:r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с виртуальным ключом, хранящимся в смартфоне. Установленные в автомобиле датчики распознают смартфон владельца и открывают автомобиль только для него. Также, водитель может предоставить доступ к автомобилю другим пользователям. Для этого в облако добавляется дополнительный ключ.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C43415E6-233F-4C84-BE62-1E05CBDC6867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469256" y="952350"/>
            <a:ext cx="92233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8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lue-Pink Gradient in 2020 | Pastel aesthetic, Pink aesthetic, Pastel  phot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96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F15528EC-98D1-439F-B13B-A5470DD6FD17}"/>
              </a:ext>
            </a:extLst>
          </p:cNvPr>
          <p:cNvSpPr/>
          <p:nvPr/>
        </p:nvSpPr>
        <p:spPr>
          <a:xfrm>
            <a:off x="668767" y="2240491"/>
            <a:ext cx="10854466" cy="294110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9CC46D3-3839-4D8C-B689-2DABAB18C8A0}"/>
              </a:ext>
            </a:extLst>
          </p:cNvPr>
          <p:cNvSpPr/>
          <p:nvPr/>
        </p:nvSpPr>
        <p:spPr>
          <a:xfrm>
            <a:off x="966872" y="2556883"/>
            <a:ext cx="102582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Разработка системного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2577828743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 descr="Blue-Pink Gradient in 2020 | Pastel aesthetic, Pink aesthetic, Pastel  phot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82"/>
            <a:ext cx="12192000" cy="696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Прямоугольник: скругленные углы 5">
            <a:extLst>
              <a:ext uri="{FF2B5EF4-FFF2-40B4-BE49-F238E27FC236}">
                <a16:creationId xmlns:a16="http://schemas.microsoft.com/office/drawing/2014/main" xmlns="" id="{71077AB5-6F13-4ABF-99A3-250B8EC53FF0}"/>
              </a:ext>
            </a:extLst>
          </p:cNvPr>
          <p:cNvSpPr/>
          <p:nvPr/>
        </p:nvSpPr>
        <p:spPr>
          <a:xfrm>
            <a:off x="8890216" y="3258814"/>
            <a:ext cx="3144533" cy="2857260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Прямоугольник: скругленные углы 5">
            <a:extLst>
              <a:ext uri="{FF2B5EF4-FFF2-40B4-BE49-F238E27FC236}">
                <a16:creationId xmlns:a16="http://schemas.microsoft.com/office/drawing/2014/main" xmlns="" id="{71077AB5-6F13-4ABF-99A3-250B8EC53FF0}"/>
              </a:ext>
            </a:extLst>
          </p:cNvPr>
          <p:cNvSpPr/>
          <p:nvPr/>
        </p:nvSpPr>
        <p:spPr>
          <a:xfrm>
            <a:off x="156388" y="1605009"/>
            <a:ext cx="5623726" cy="3810214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xmlns="" id="{F6BA58E6-D937-4E85-8181-0D91E0373130}"/>
              </a:ext>
            </a:extLst>
          </p:cNvPr>
          <p:cNvSpPr/>
          <p:nvPr/>
        </p:nvSpPr>
        <p:spPr>
          <a:xfrm>
            <a:off x="221511" y="2239979"/>
            <a:ext cx="3134214" cy="3134214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7B58909-E9BB-4FA6-876D-83B3ECECB4F3}"/>
              </a:ext>
            </a:extLst>
          </p:cNvPr>
          <p:cNvSpPr/>
          <p:nvPr/>
        </p:nvSpPr>
        <p:spPr>
          <a:xfrm>
            <a:off x="6198702" y="103262"/>
            <a:ext cx="52581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Структурная схема системы</a:t>
            </a:r>
            <a:endParaRPr lang="ru-RU" sz="3200" b="1" dirty="0">
              <a:solidFill>
                <a:srgbClr val="3399FF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20683DA-D1B6-4477-9501-B04F3B057A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2" t="33756" r="39466" b="28916"/>
          <a:stretch/>
        </p:blipFill>
        <p:spPr>
          <a:xfrm>
            <a:off x="9514876" y="4804412"/>
            <a:ext cx="928105" cy="13062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FF83D59-9042-4DB9-85CE-DD0C437955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1" t="1346" r="2497" b="61468"/>
          <a:stretch/>
        </p:blipFill>
        <p:spPr>
          <a:xfrm>
            <a:off x="10926570" y="4804413"/>
            <a:ext cx="928104" cy="130622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91F98A8-AFB8-4B61-B588-9397024D03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r="59134" b="73578"/>
          <a:stretch/>
        </p:blipFill>
        <p:spPr>
          <a:xfrm>
            <a:off x="6021908" y="5194257"/>
            <a:ext cx="1237496" cy="8174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706F592-7482-456E-AF89-81121681C4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18" y="4683760"/>
            <a:ext cx="3093832" cy="19336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AF775D05-24C8-4629-BEFF-F41BCC9AA7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00" b="93700" l="3700" r="94700">
                        <a14:foregroundMark x1="32500" y1="79100" x2="24000" y2="76700"/>
                        <a14:foregroundMark x1="33200" y1="73000" x2="29500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721" flipH="1">
            <a:off x="3013863" y="27823"/>
            <a:ext cx="1673288" cy="167328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EB5C4974-960D-4316-A7B6-04F784A95E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85" b="99328" l="5429" r="95143">
                        <a14:foregroundMark x1="37286" y1="25882" x2="37286" y2="25882"/>
                        <a14:foregroundMark x1="42143" y1="15798" x2="38000" y2="27563"/>
                        <a14:foregroundMark x1="56571" y1="17143" x2="61429" y2="26891"/>
                        <a14:foregroundMark x1="62429" y1="12605" x2="68714" y2="24706"/>
                        <a14:foregroundMark x1="61143" y1="11429" x2="61429" y2="13277"/>
                        <a14:foregroundMark x1="36714" y1="43529" x2="30857" y2="32605"/>
                        <a14:foregroundMark x1="38857" y1="9412" x2="37571" y2="10756"/>
                        <a14:backgroundMark x1="52000" y1="48908" x2="52000" y2="48908"/>
                        <a14:backgroundMark x1="48429" y1="46555" x2="48429" y2="46555"/>
                        <a14:backgroundMark x1="47857" y1="71597" x2="47857" y2="71597"/>
                        <a14:backgroundMark x1="42143" y1="70420" x2="42143" y2="70420"/>
                        <a14:backgroundMark x1="57714" y1="69580" x2="57714" y2="69580"/>
                        <a14:backgroundMark x1="52429" y1="70588" x2="52429" y2="70588"/>
                        <a14:backgroundMark x1="69286" y1="93950" x2="69286" y2="93950"/>
                        <a14:backgroundMark x1="51714" y1="91261" x2="51714" y2="91261"/>
                        <a14:backgroundMark x1="30000" y1="94790" x2="30000" y2="94790"/>
                        <a14:backgroundMark x1="31857" y1="89748" x2="31857" y2="89748"/>
                        <a14:backgroundMark x1="51571" y1="73950" x2="51571" y2="73950"/>
                        <a14:backgroundMark x1="51714" y1="47395" x2="51714" y2="47395"/>
                        <a14:backgroundMark x1="51429" y1="46218" x2="51429" y2="462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201" y="2591480"/>
            <a:ext cx="2112527" cy="179564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DF3DADD7-CE65-498C-84C2-34DBC1B6BAF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6600" b="82400" l="22778" r="8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03" t="15127" r="19853" b="19399"/>
          <a:stretch/>
        </p:blipFill>
        <p:spPr>
          <a:xfrm>
            <a:off x="7986482" y="1606059"/>
            <a:ext cx="1989729" cy="121750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67C921CA-5E84-4308-8EDC-C554FD507E5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7355" b="88926" l="23214" r="820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82125">
            <a:off x="2814011" y="1451552"/>
            <a:ext cx="2823796" cy="1535268"/>
          </a:xfrm>
          <a:prstGeom prst="rect">
            <a:avLst/>
          </a:prstGeom>
        </p:spPr>
      </p:pic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xmlns="" id="{23FDAF7D-CB22-456E-ACD0-757905B1C72B}"/>
              </a:ext>
            </a:extLst>
          </p:cNvPr>
          <p:cNvSpPr/>
          <p:nvPr/>
        </p:nvSpPr>
        <p:spPr>
          <a:xfrm>
            <a:off x="3799686" y="3123149"/>
            <a:ext cx="1557579" cy="744758"/>
          </a:xfrm>
          <a:prstGeom prst="roundRect">
            <a:avLst/>
          </a:prstGeom>
          <a:solidFill>
            <a:schemeClr val="bg2">
              <a:alpha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63C4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Аппаратный блок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E882B3D5-E729-42C9-9121-456BCC69151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7355" b="88926" l="23214" r="820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88600" y="4250906"/>
            <a:ext cx="1620106" cy="109752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2C47B96A-26C4-49F5-BB23-AD2FC2553B2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7355" b="88926" l="23214" r="820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5679">
            <a:off x="4591087" y="3790557"/>
            <a:ext cx="2335884" cy="158242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697825DF-0B27-4411-9D0F-44E851DCBF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7355" b="88926" l="23214" r="820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88757">
            <a:off x="4885895" y="2044410"/>
            <a:ext cx="2016059" cy="136576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94983AA5-B650-4C9C-93F1-87024DA251C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1582" b="38477" l="77734" r="955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502" t="24024" r="3909" b="60998"/>
          <a:stretch/>
        </p:blipFill>
        <p:spPr>
          <a:xfrm>
            <a:off x="1514180" y="2823565"/>
            <a:ext cx="635416" cy="652356"/>
          </a:xfrm>
          <a:prstGeom prst="rect">
            <a:avLst/>
          </a:prstGeom>
        </p:spPr>
      </p:pic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3F77DC69-A256-4BCC-8678-9AFC1CFD06DE}"/>
              </a:ext>
            </a:extLst>
          </p:cNvPr>
          <p:cNvCxnSpPr>
            <a:cxnSpLocks/>
            <a:stCxn id="45" idx="7"/>
            <a:endCxn id="36" idx="1"/>
          </p:cNvCxnSpPr>
          <p:nvPr/>
        </p:nvCxnSpPr>
        <p:spPr>
          <a:xfrm>
            <a:off x="2896730" y="2698974"/>
            <a:ext cx="902956" cy="7965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xmlns="" id="{9EEA0C1D-2991-4E87-B8A9-EC631352E96C}"/>
              </a:ext>
            </a:extLst>
          </p:cNvPr>
          <p:cNvCxnSpPr>
            <a:cxnSpLocks/>
            <a:stCxn id="36" idx="1"/>
            <a:endCxn id="45" idx="5"/>
          </p:cNvCxnSpPr>
          <p:nvPr/>
        </p:nvCxnSpPr>
        <p:spPr>
          <a:xfrm flipH="1">
            <a:off x="2896730" y="3495528"/>
            <a:ext cx="902956" cy="14196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xmlns="" id="{000FE8D3-0677-4965-8590-4B28AC313FA9}"/>
              </a:ext>
            </a:extLst>
          </p:cNvPr>
          <p:cNvSpPr/>
          <p:nvPr/>
        </p:nvSpPr>
        <p:spPr>
          <a:xfrm>
            <a:off x="1019973" y="3649403"/>
            <a:ext cx="1537291" cy="375079"/>
          </a:xfrm>
          <a:prstGeom prst="roundRect">
            <a:avLst/>
          </a:prstGeom>
          <a:solidFill>
            <a:schemeClr val="bg2">
              <a:alpha val="9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xmlns="" id="{623AFD64-20F6-402A-9BAA-E3230B8BB79A}"/>
              </a:ext>
            </a:extLst>
          </p:cNvPr>
          <p:cNvSpPr/>
          <p:nvPr/>
        </p:nvSpPr>
        <p:spPr>
          <a:xfrm>
            <a:off x="684375" y="4321719"/>
            <a:ext cx="951133" cy="570480"/>
          </a:xfrm>
          <a:prstGeom prst="roundRect">
            <a:avLst/>
          </a:prstGeom>
          <a:solidFill>
            <a:schemeClr val="bg2">
              <a:alpha val="9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xmlns="" id="{93B7BF95-ACA1-4853-B41B-95EF3C5B2DC2}"/>
              </a:ext>
            </a:extLst>
          </p:cNvPr>
          <p:cNvSpPr/>
          <p:nvPr/>
        </p:nvSpPr>
        <p:spPr>
          <a:xfrm>
            <a:off x="1813418" y="4324674"/>
            <a:ext cx="1117491" cy="567464"/>
          </a:xfrm>
          <a:prstGeom prst="roundRect">
            <a:avLst/>
          </a:prstGeom>
          <a:solidFill>
            <a:schemeClr val="bg2">
              <a:alpha val="9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: вниз 55">
            <a:extLst>
              <a:ext uri="{FF2B5EF4-FFF2-40B4-BE49-F238E27FC236}">
                <a16:creationId xmlns:a16="http://schemas.microsoft.com/office/drawing/2014/main" xmlns="" id="{14B93098-42AC-4CBE-AD05-B5953CCE9A03}"/>
              </a:ext>
            </a:extLst>
          </p:cNvPr>
          <p:cNvSpPr/>
          <p:nvPr/>
        </p:nvSpPr>
        <p:spPr>
          <a:xfrm>
            <a:off x="4384151" y="3989617"/>
            <a:ext cx="413771" cy="734611"/>
          </a:xfrm>
          <a:prstGeom prst="downArrow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414593A6-DCF8-43F9-B037-E988E6B2A559}"/>
              </a:ext>
            </a:extLst>
          </p:cNvPr>
          <p:cNvSpPr/>
          <p:nvPr/>
        </p:nvSpPr>
        <p:spPr>
          <a:xfrm>
            <a:off x="1002451" y="3679869"/>
            <a:ext cx="16290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363C4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Клиентское ПО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7F85E82D-21BA-4C43-91ED-BA8DB12CC8D3}"/>
              </a:ext>
            </a:extLst>
          </p:cNvPr>
          <p:cNvSpPr/>
          <p:nvPr/>
        </p:nvSpPr>
        <p:spPr>
          <a:xfrm>
            <a:off x="580167" y="4316935"/>
            <a:ext cx="1087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363C4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Блок сенсоров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5624C79E-74A9-4DA9-A432-F99EDBE804F2}"/>
              </a:ext>
            </a:extLst>
          </p:cNvPr>
          <p:cNvSpPr/>
          <p:nvPr/>
        </p:nvSpPr>
        <p:spPr>
          <a:xfrm>
            <a:off x="1749019" y="4280800"/>
            <a:ext cx="1263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363C4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Блок интеграции</a:t>
            </a:r>
          </a:p>
        </p:txBody>
      </p: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xmlns="" id="{B7B3776A-C876-4AB2-BE9B-24C2FB7F2205}"/>
              </a:ext>
            </a:extLst>
          </p:cNvPr>
          <p:cNvCxnSpPr>
            <a:cxnSpLocks/>
            <a:stCxn id="55" idx="0"/>
          </p:cNvCxnSpPr>
          <p:nvPr/>
        </p:nvCxnSpPr>
        <p:spPr>
          <a:xfrm flipH="1" flipV="1">
            <a:off x="2370870" y="4033993"/>
            <a:ext cx="1294" cy="290681"/>
          </a:xfrm>
          <a:prstGeom prst="straightConnector1">
            <a:avLst/>
          </a:prstGeom>
          <a:ln>
            <a:solidFill>
              <a:srgbClr val="363C40"/>
            </a:solidFill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xmlns="" id="{41C4DBC2-471A-4DDC-ABB2-5D27796C8731}"/>
              </a:ext>
            </a:extLst>
          </p:cNvPr>
          <p:cNvCxnSpPr>
            <a:cxnSpLocks/>
          </p:cNvCxnSpPr>
          <p:nvPr/>
        </p:nvCxnSpPr>
        <p:spPr>
          <a:xfrm flipV="1">
            <a:off x="1142971" y="4022883"/>
            <a:ext cx="0" cy="298836"/>
          </a:xfrm>
          <a:prstGeom prst="straightConnector1">
            <a:avLst/>
          </a:prstGeom>
          <a:ln>
            <a:solidFill>
              <a:srgbClr val="363C4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A78D1885-58DA-4B33-9903-475D057BB9D0}"/>
              </a:ext>
            </a:extLst>
          </p:cNvPr>
          <p:cNvSpPr/>
          <p:nvPr/>
        </p:nvSpPr>
        <p:spPr>
          <a:xfrm>
            <a:off x="1076473" y="2339486"/>
            <a:ext cx="1519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363C4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Локальная база данных</a:t>
            </a:r>
          </a:p>
        </p:txBody>
      </p:sp>
      <p:cxnSp>
        <p:nvCxnSpPr>
          <p:cNvPr id="81" name="Прямая со стрелкой 80">
            <a:extLst>
              <a:ext uri="{FF2B5EF4-FFF2-40B4-BE49-F238E27FC236}">
                <a16:creationId xmlns:a16="http://schemas.microsoft.com/office/drawing/2014/main" xmlns="" id="{B8861A2F-2BC8-47BF-89BA-813AE5EEC242}"/>
              </a:ext>
            </a:extLst>
          </p:cNvPr>
          <p:cNvCxnSpPr>
            <a:cxnSpLocks/>
          </p:cNvCxnSpPr>
          <p:nvPr/>
        </p:nvCxnSpPr>
        <p:spPr>
          <a:xfrm flipV="1">
            <a:off x="1792324" y="3425067"/>
            <a:ext cx="0" cy="228218"/>
          </a:xfrm>
          <a:prstGeom prst="straightConnector1">
            <a:avLst/>
          </a:prstGeom>
          <a:ln>
            <a:solidFill>
              <a:srgbClr val="363C40"/>
            </a:solidFill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xmlns="" id="{A66810A2-0094-4233-8AF2-A39826DB3801}"/>
              </a:ext>
            </a:extLst>
          </p:cNvPr>
          <p:cNvSpPr/>
          <p:nvPr/>
        </p:nvSpPr>
        <p:spPr>
          <a:xfrm>
            <a:off x="1087274" y="1633697"/>
            <a:ext cx="1869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Автомобиль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xmlns="" id="{57C5CD95-CCC2-408B-BE8B-F28566354518}"/>
              </a:ext>
            </a:extLst>
          </p:cNvPr>
          <p:cNvSpPr/>
          <p:nvPr/>
        </p:nvSpPr>
        <p:spPr>
          <a:xfrm>
            <a:off x="8994192" y="3559244"/>
            <a:ext cx="3093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Транспортный </a:t>
            </a:r>
            <a:r>
              <a:rPr lang="ru-RU" sz="2400" dirty="0" err="1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Хаб</a:t>
            </a:r>
            <a:endParaRPr lang="ru-RU" sz="2400" dirty="0">
              <a:solidFill>
                <a:schemeClr val="bg1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xmlns="" id="{4EE30C24-3AB4-4AC9-B777-C82425E9ED69}"/>
              </a:ext>
            </a:extLst>
          </p:cNvPr>
          <p:cNvSpPr/>
          <p:nvPr/>
        </p:nvSpPr>
        <p:spPr>
          <a:xfrm>
            <a:off x="9305814" y="4202638"/>
            <a:ext cx="13903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Серверное ПО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xmlns="" id="{22F406A3-2C1E-44E2-A824-D8DC800573AE}"/>
              </a:ext>
            </a:extLst>
          </p:cNvPr>
          <p:cNvSpPr/>
          <p:nvPr/>
        </p:nvSpPr>
        <p:spPr>
          <a:xfrm>
            <a:off x="10995608" y="4363143"/>
            <a:ext cx="859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СУБД</a:t>
            </a:r>
          </a:p>
        </p:txBody>
      </p:sp>
      <p:cxnSp>
        <p:nvCxnSpPr>
          <p:cNvPr id="109" name="Прямая со стрелкой 108">
            <a:extLst>
              <a:ext uri="{FF2B5EF4-FFF2-40B4-BE49-F238E27FC236}">
                <a16:creationId xmlns:a16="http://schemas.microsoft.com/office/drawing/2014/main" xmlns="" id="{55FFC804-F341-4401-A58D-123595180B4D}"/>
              </a:ext>
            </a:extLst>
          </p:cNvPr>
          <p:cNvCxnSpPr>
            <a:stCxn id="4" idx="3"/>
            <a:endCxn id="11" idx="1"/>
          </p:cNvCxnSpPr>
          <p:nvPr/>
        </p:nvCxnSpPr>
        <p:spPr>
          <a:xfrm>
            <a:off x="10442981" y="5457523"/>
            <a:ext cx="483589" cy="1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77A18271-D28E-4855-9FCE-C59F31D0843F}"/>
              </a:ext>
            </a:extLst>
          </p:cNvPr>
          <p:cNvSpPr/>
          <p:nvPr/>
        </p:nvSpPr>
        <p:spPr>
          <a:xfrm>
            <a:off x="8362913" y="2066746"/>
            <a:ext cx="1333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Internet</a:t>
            </a:r>
            <a:endParaRPr lang="ru-RU" sz="2400" dirty="0">
              <a:solidFill>
                <a:schemeClr val="bg1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cxnSp>
        <p:nvCxnSpPr>
          <p:cNvPr id="114" name="Прямая со стрелкой 113">
            <a:extLst>
              <a:ext uri="{FF2B5EF4-FFF2-40B4-BE49-F238E27FC236}">
                <a16:creationId xmlns:a16="http://schemas.microsoft.com/office/drawing/2014/main" xmlns="" id="{715FFF85-B84E-4671-AC4A-103B26419D81}"/>
              </a:ext>
            </a:extLst>
          </p:cNvPr>
          <p:cNvCxnSpPr>
            <a:cxnSpLocks/>
          </p:cNvCxnSpPr>
          <p:nvPr/>
        </p:nvCxnSpPr>
        <p:spPr>
          <a:xfrm>
            <a:off x="7338151" y="2066746"/>
            <a:ext cx="833697" cy="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6" name="Прямая со стрелкой 115">
            <a:extLst>
              <a:ext uri="{FF2B5EF4-FFF2-40B4-BE49-F238E27FC236}">
                <a16:creationId xmlns:a16="http://schemas.microsoft.com/office/drawing/2014/main" xmlns="" id="{7C81104C-07AD-4896-8D2A-D73BDE4AC703}"/>
              </a:ext>
            </a:extLst>
          </p:cNvPr>
          <p:cNvCxnSpPr>
            <a:cxnSpLocks/>
          </p:cNvCxnSpPr>
          <p:nvPr/>
        </p:nvCxnSpPr>
        <p:spPr>
          <a:xfrm>
            <a:off x="7339295" y="2056565"/>
            <a:ext cx="0" cy="6428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8" name="Прямая со стрелкой 127">
            <a:extLst>
              <a:ext uri="{FF2B5EF4-FFF2-40B4-BE49-F238E27FC236}">
                <a16:creationId xmlns:a16="http://schemas.microsoft.com/office/drawing/2014/main" xmlns="" id="{23D35532-9A07-4340-A3EF-AC9F1884FEB2}"/>
              </a:ext>
            </a:extLst>
          </p:cNvPr>
          <p:cNvCxnSpPr>
            <a:cxnSpLocks/>
          </p:cNvCxnSpPr>
          <p:nvPr/>
        </p:nvCxnSpPr>
        <p:spPr>
          <a:xfrm flipV="1">
            <a:off x="8639175" y="2862707"/>
            <a:ext cx="0" cy="259481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0" name="Прямая со стрелкой 129">
            <a:extLst>
              <a:ext uri="{FF2B5EF4-FFF2-40B4-BE49-F238E27FC236}">
                <a16:creationId xmlns:a16="http://schemas.microsoft.com/office/drawing/2014/main" xmlns="" id="{01AF43E3-BC85-4AF4-9717-A9589F8512F7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8639175" y="5450743"/>
            <a:ext cx="875701" cy="678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xmlns="" id="{6416EE2B-80F3-4B92-B205-0525B8C8AB6E}"/>
              </a:ext>
            </a:extLst>
          </p:cNvPr>
          <p:cNvSpPr/>
          <p:nvPr/>
        </p:nvSpPr>
        <p:spPr>
          <a:xfrm>
            <a:off x="6631803" y="4670658"/>
            <a:ext cx="13903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GSM</a:t>
            </a:r>
            <a:endParaRPr lang="ru-RU" sz="1400" dirty="0">
              <a:solidFill>
                <a:schemeClr val="bg1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xmlns="" id="{419B9E13-6979-4950-A030-E2E331EE52B3}"/>
              </a:ext>
            </a:extLst>
          </p:cNvPr>
          <p:cNvSpPr/>
          <p:nvPr/>
        </p:nvSpPr>
        <p:spPr>
          <a:xfrm>
            <a:off x="5584303" y="2658113"/>
            <a:ext cx="13903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GSM</a:t>
            </a:r>
            <a:endParaRPr lang="ru-RU" sz="1400" dirty="0">
              <a:solidFill>
                <a:schemeClr val="bg1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xmlns="" id="{8CDFC7DD-D01B-4F64-BA9C-2332C0031598}"/>
              </a:ext>
            </a:extLst>
          </p:cNvPr>
          <p:cNvSpPr/>
          <p:nvPr/>
        </p:nvSpPr>
        <p:spPr>
          <a:xfrm>
            <a:off x="3897600" y="1896025"/>
            <a:ext cx="13903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GPS</a:t>
            </a:r>
            <a:endParaRPr lang="ru-RU" sz="1400" dirty="0">
              <a:solidFill>
                <a:schemeClr val="bg1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xmlns="" id="{11C3A56A-6AC7-4283-B27C-D6E98FDAC305}"/>
              </a:ext>
            </a:extLst>
          </p:cNvPr>
          <p:cNvSpPr/>
          <p:nvPr/>
        </p:nvSpPr>
        <p:spPr>
          <a:xfrm>
            <a:off x="5439456" y="4245057"/>
            <a:ext cx="13903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Wi-Fi</a:t>
            </a:r>
            <a:endParaRPr lang="ru-RU" sz="1400" dirty="0">
              <a:solidFill>
                <a:schemeClr val="bg1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xmlns="" id="{6D88C625-A1DC-4137-9F03-9FB0E95628FD}"/>
              </a:ext>
            </a:extLst>
          </p:cNvPr>
          <p:cNvSpPr/>
          <p:nvPr/>
        </p:nvSpPr>
        <p:spPr>
          <a:xfrm>
            <a:off x="6309357" y="1809389"/>
            <a:ext cx="7089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БС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0999CBEA-D932-4B98-9CC8-3DF5ABAAF0B2}"/>
              </a:ext>
            </a:extLst>
          </p:cNvPr>
          <p:cNvSpPr/>
          <p:nvPr/>
        </p:nvSpPr>
        <p:spPr>
          <a:xfrm>
            <a:off x="5974049" y="5996415"/>
            <a:ext cx="14181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Мобильный клиент</a:t>
            </a:r>
          </a:p>
        </p:txBody>
      </p:sp>
    </p:spTree>
    <p:extLst>
      <p:ext uri="{BB962C8B-B14F-4D97-AF65-F5344CB8AC3E}">
        <p14:creationId xmlns:p14="http://schemas.microsoft.com/office/powerpoint/2010/main" val="767890627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lue-Pink Gradient in 2020 | Pastel aesthetic, Pink aesthetic, Pastel  phot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96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F15528EC-98D1-439F-B13B-A5470DD6FD17}"/>
              </a:ext>
            </a:extLst>
          </p:cNvPr>
          <p:cNvSpPr/>
          <p:nvPr/>
        </p:nvSpPr>
        <p:spPr>
          <a:xfrm>
            <a:off x="668767" y="2240491"/>
            <a:ext cx="10854466" cy="294110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9CC46D3-3839-4D8C-B689-2DABAB18C8A0}"/>
              </a:ext>
            </a:extLst>
          </p:cNvPr>
          <p:cNvSpPr/>
          <p:nvPr/>
        </p:nvSpPr>
        <p:spPr>
          <a:xfrm>
            <a:off x="966872" y="3008146"/>
            <a:ext cx="102582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Техническое 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11325574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 descr="Blue-Pink Gradient in 2020 | Pastel aesthetic, Pink aesthetic, Pastel  phot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6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C:\Users\Дима\Desktop\Проект\Schematic_SEAL_2020-05-09_11-26-20.png">
            <a:extLst>
              <a:ext uri="{FF2B5EF4-FFF2-40B4-BE49-F238E27FC236}">
                <a16:creationId xmlns:a16="http://schemas.microsoft.com/office/drawing/2014/main" xmlns="" id="{8DD6348C-5606-4223-BA95-80D42B400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249" y="778327"/>
            <a:ext cx="2668557" cy="1890134"/>
          </a:xfrm>
          <a:prstGeom prst="rect">
            <a:avLst/>
          </a:prstGeom>
          <a:effectLst/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598FB142-CCA8-484C-98B1-1BAECAA2A2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" b="96778" l="5512" r="93406">
                        <a14:foregroundMark x1="80709" y1="61340" x2="80709" y2="61340"/>
                        <a14:foregroundMark x1="80118" y1="61598" x2="80118" y2="61598"/>
                        <a14:backgroundMark x1="72539" y1="19974" x2="72539" y2="19974"/>
                        <a14:backgroundMark x1="71555" y1="23325" x2="71555" y2="23325"/>
                        <a14:backgroundMark x1="14469" y1="89562" x2="14469" y2="89562"/>
                        <a14:backgroundMark x1="86516" y1="89948" x2="86516" y2="899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085" y="1116486"/>
            <a:ext cx="2820990" cy="2154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Picture 4" descr="https://sun1.informsvyaz.userapi.com/EUEhmWDQDtlFwvYBRCPrd0Al6ABg_MTX4DVeGw/3G9j-J1wT4Q.jpg">
            <a:extLst>
              <a:ext uri="{FF2B5EF4-FFF2-40B4-BE49-F238E27FC236}">
                <a16:creationId xmlns:a16="http://schemas.microsoft.com/office/drawing/2014/main" xmlns="" id="{49449A5B-BA3D-4D55-B231-0AE8E3BBA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312" y="3936479"/>
            <a:ext cx="2984623" cy="211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Группа 61">
            <a:extLst>
              <a:ext uri="{FF2B5EF4-FFF2-40B4-BE49-F238E27FC236}">
                <a16:creationId xmlns:a16="http://schemas.microsoft.com/office/drawing/2014/main" xmlns="" id="{DEDA3230-807B-4AD3-BECA-75800B3112D0}"/>
              </a:ext>
            </a:extLst>
          </p:cNvPr>
          <p:cNvGrpSpPr/>
          <p:nvPr/>
        </p:nvGrpSpPr>
        <p:grpSpPr>
          <a:xfrm>
            <a:off x="42271" y="413900"/>
            <a:ext cx="3398711" cy="2093976"/>
            <a:chOff x="8748646" y="693461"/>
            <a:chExt cx="4324356" cy="2227273"/>
          </a:xfrm>
          <a:effectLst/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F630FC9B-CEC1-4F4E-B552-07D67F2A06EF}"/>
                </a:ext>
              </a:extLst>
            </p:cNvPr>
            <p:cNvSpPr txBox="1"/>
            <p:nvPr/>
          </p:nvSpPr>
          <p:spPr>
            <a:xfrm>
              <a:off x="8821638" y="693461"/>
              <a:ext cx="4251364" cy="712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HDMI LCD </a:t>
              </a:r>
              <a:r>
                <a:rPr lang="ru-RU" sz="20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дисплей </a:t>
              </a:r>
            </a:p>
            <a:p>
              <a:r>
                <a:rPr lang="ru-RU" sz="20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на 7 дюймов</a:t>
              </a:r>
            </a:p>
          </p:txBody>
        </p:sp>
        <p:pic>
          <p:nvPicPr>
            <p:cNvPr id="65" name="Picture 2" descr="https://static.chipdip.ru/lib/501/DOC001501515.jpg">
              <a:extLst>
                <a:ext uri="{FF2B5EF4-FFF2-40B4-BE49-F238E27FC236}">
                  <a16:creationId xmlns:a16="http://schemas.microsoft.com/office/drawing/2014/main" xmlns="" id="{AAA165AB-4285-4F42-B323-9B3A79A718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33" b="100000" l="0" r="100000">
                          <a14:backgroundMark x1="45180" y1="6903" x2="45180" y2="6903"/>
                          <a14:backgroundMark x1="43597" y1="5597" x2="39856" y2="253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748646" y="1141835"/>
              <a:ext cx="2347249" cy="177889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9" name="Picture 2" descr="https://sun2.informsvyaz.userapi.com/GoY3EN2kQgZodILr8OL9QG2DhZTO0Tcf9roM5A/WzVf_3_zSDI.jpg">
            <a:extLst>
              <a:ext uri="{FF2B5EF4-FFF2-40B4-BE49-F238E27FC236}">
                <a16:creationId xmlns:a16="http://schemas.microsoft.com/office/drawing/2014/main" xmlns="" id="{ADA9DECE-BB43-4DB1-B60F-A4511EEFE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17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758" y="4539118"/>
            <a:ext cx="3223311" cy="240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Группа 65">
            <a:extLst>
              <a:ext uri="{FF2B5EF4-FFF2-40B4-BE49-F238E27FC236}">
                <a16:creationId xmlns:a16="http://schemas.microsoft.com/office/drawing/2014/main" xmlns="" id="{E3B87B03-1F2D-4E60-B48F-294E0B76D875}"/>
              </a:ext>
            </a:extLst>
          </p:cNvPr>
          <p:cNvGrpSpPr/>
          <p:nvPr/>
        </p:nvGrpSpPr>
        <p:grpSpPr>
          <a:xfrm>
            <a:off x="-108715" y="2935840"/>
            <a:ext cx="2761537" cy="1912377"/>
            <a:chOff x="11224075" y="-2318578"/>
            <a:chExt cx="2977783" cy="223654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D1587DD3-B8A8-40A4-B56E-FF2DD177230D}"/>
                </a:ext>
              </a:extLst>
            </p:cNvPr>
            <p:cNvSpPr txBox="1"/>
            <p:nvPr/>
          </p:nvSpPr>
          <p:spPr>
            <a:xfrm>
              <a:off x="11386886" y="-2318578"/>
              <a:ext cx="28149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Raspberry Pi4 4GB</a:t>
              </a:r>
              <a:endParaRPr 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itchFamily="18" charset="0"/>
              </a:endParaRPr>
            </a:p>
          </p:txBody>
        </p:sp>
        <p:pic>
          <p:nvPicPr>
            <p:cNvPr id="69" name="Picture 2" descr="https://trashbox.ru/files/1100101_d40d92/hero-alt-1512x1080.jpg">
              <a:extLst>
                <a:ext uri="{FF2B5EF4-FFF2-40B4-BE49-F238E27FC236}">
                  <a16:creationId xmlns:a16="http://schemas.microsoft.com/office/drawing/2014/main" xmlns="" id="{E82E4D99-ED83-40F2-8B17-92043CE90F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494" b="93708" l="5769" r="98878">
                          <a14:foregroundMark x1="40865" y1="25618" x2="40865" y2="25618"/>
                          <a14:foregroundMark x1="41506" y1="13258" x2="41506" y2="13258"/>
                          <a14:foregroundMark x1="47276" y1="16629" x2="47276" y2="16629"/>
                          <a14:foregroundMark x1="46154" y1="15506" x2="46154" y2="15506"/>
                          <a14:foregroundMark x1="44391" y1="14831" x2="44391" y2="14831"/>
                          <a14:foregroundMark x1="43269" y1="14382" x2="43269" y2="14382"/>
                          <a14:foregroundMark x1="60256" y1="24719" x2="60256" y2="24719"/>
                          <a14:foregroundMark x1="53686" y1="20225" x2="53686" y2="20225"/>
                          <a14:foregroundMark x1="37179" y1="21798" x2="37179" y2="21798"/>
                          <a14:foregroundMark x1="70994" y1="31685" x2="70994" y2="31685"/>
                          <a14:backgroundMark x1="42468" y1="13708" x2="42468" y2="13708"/>
                          <a14:backgroundMark x1="45353" y1="14831" x2="45353" y2="14831"/>
                          <a14:backgroundMark x1="54487" y1="21348" x2="54487" y2="21348"/>
                          <a14:backgroundMark x1="56090" y1="23146" x2="56090" y2="23146"/>
                          <a14:backgroundMark x1="51603" y1="20674" x2="51603" y2="20674"/>
                          <a14:backgroundMark x1="45833" y1="16404" x2="45833" y2="16404"/>
                          <a14:backgroundMark x1="43750" y1="15056" x2="43750" y2="15056"/>
                          <a14:backgroundMark x1="64103" y1="28539" x2="64103" y2="28539"/>
                          <a14:backgroundMark x1="46474" y1="18427" x2="46474" y2="18427"/>
                          <a14:backgroundMark x1="48237" y1="18876" x2="48237" y2="18876"/>
                          <a14:backgroundMark x1="53365" y1="22472" x2="53365" y2="22472"/>
                          <a14:backgroundMark x1="56410" y1="24045" x2="56410" y2="24045"/>
                          <a14:backgroundMark x1="54808" y1="22697" x2="54808" y2="226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4075" y="-1875841"/>
              <a:ext cx="2511330" cy="179380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xmlns="" id="{67EB1940-6BC5-438D-AF4C-B7A1EA7E9209}"/>
              </a:ext>
            </a:extLst>
          </p:cNvPr>
          <p:cNvGrpSpPr/>
          <p:nvPr/>
        </p:nvGrpSpPr>
        <p:grpSpPr>
          <a:xfrm>
            <a:off x="390753" y="4947409"/>
            <a:ext cx="1603327" cy="1675468"/>
            <a:chOff x="6481895" y="3895845"/>
            <a:chExt cx="2205671" cy="2333703"/>
          </a:xfrm>
        </p:grpSpPr>
        <p:pic>
          <p:nvPicPr>
            <p:cNvPr id="75" name="Picture 2" descr="Фото 1/4 RPi Camera (B), Камера для Raspberry Pi Model B+/2/3, регулируемый фокус, угол обзора 72 гр">
              <a:extLst>
                <a:ext uri="{FF2B5EF4-FFF2-40B4-BE49-F238E27FC236}">
                  <a16:creationId xmlns:a16="http://schemas.microsoft.com/office/drawing/2014/main" xmlns="" id="{81B15A67-530F-4F6B-A651-59F71AF0AF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100000" l="0" r="100000">
                          <a14:foregroundMark x1="7500" y1="58893" x2="7500" y2="58893"/>
                          <a14:foregroundMark x1="5000" y1="59289" x2="55000" y2="94466"/>
                          <a14:foregroundMark x1="10714" y1="64822" x2="51071" y2="92095"/>
                          <a14:foregroundMark x1="92143" y1="46640" x2="92143" y2="4664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3479" y="4705652"/>
              <a:ext cx="1686522" cy="152389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2B1C3D7F-CD22-4952-912E-CC6E9FD78129}"/>
                </a:ext>
              </a:extLst>
            </p:cNvPr>
            <p:cNvSpPr txBox="1"/>
            <p:nvPr/>
          </p:nvSpPr>
          <p:spPr>
            <a:xfrm>
              <a:off x="6481895" y="3895845"/>
              <a:ext cx="2205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Камера</a:t>
              </a: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xmlns="" id="{5F0D0DEE-C475-4621-8F37-8D01D5D101AE}"/>
              </a:ext>
            </a:extLst>
          </p:cNvPr>
          <p:cNvGrpSpPr/>
          <p:nvPr/>
        </p:nvGrpSpPr>
        <p:grpSpPr>
          <a:xfrm>
            <a:off x="2663022" y="106300"/>
            <a:ext cx="9238145" cy="6386449"/>
            <a:chOff x="7286029" y="-1905629"/>
            <a:chExt cx="13283726" cy="8885058"/>
          </a:xfrm>
        </p:grpSpPr>
        <p:pic>
          <p:nvPicPr>
            <p:cNvPr id="83" name="Picture 2" descr="https://static.chipdip.ru/lib/788/DOC003788309.jpg">
              <a:extLst>
                <a:ext uri="{FF2B5EF4-FFF2-40B4-BE49-F238E27FC236}">
                  <a16:creationId xmlns:a16="http://schemas.microsoft.com/office/drawing/2014/main" xmlns="" id="{A6B26DDF-1C3E-4FA9-B3EC-D53322AEBE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100000" l="0" r="99357">
                          <a14:foregroundMark x1="8039" y1="44592" x2="24277" y2="41501"/>
                          <a14:foregroundMark x1="2733" y1="47020" x2="7717" y2="61369"/>
                          <a14:foregroundMark x1="30547" y1="37748" x2="66881" y2="16336"/>
                          <a14:foregroundMark x1="28135" y1="36203" x2="50482" y2="21192"/>
                          <a14:foregroundMark x1="36495" y1="37307" x2="61576" y2="21634"/>
                          <a14:foregroundMark x1="30707" y1="41943" x2="64630" y2="21413"/>
                          <a14:foregroundMark x1="25884" y1="36203" x2="59164" y2="15453"/>
                          <a14:foregroundMark x1="42283" y1="24724" x2="56270" y2="16998"/>
                          <a14:foregroundMark x1="47428" y1="64901" x2="81190" y2="44592"/>
                          <a14:foregroundMark x1="48553" y1="69095" x2="82154" y2="47020"/>
                          <a14:foregroundMark x1="45659" y1="61810" x2="82797" y2="41280"/>
                          <a14:foregroundMark x1="83762" y1="13687" x2="89068" y2="19205"/>
                          <a14:foregroundMark x1="85048" y1="13024" x2="89711" y2="18764"/>
                          <a14:foregroundMark x1="89711" y1="20088" x2="91158" y2="24062"/>
                          <a14:foregroundMark x1="88585" y1="19205" x2="90836" y2="24062"/>
                          <a14:foregroundMark x1="90354" y1="19647" x2="91640" y2="26049"/>
                          <a14:foregroundMark x1="81833" y1="43709" x2="91318" y2="31567"/>
                          <a14:foregroundMark x1="81833" y1="44812" x2="91479" y2="33113"/>
                          <a14:foregroundMark x1="81994" y1="46358" x2="91801" y2="31788"/>
                          <a14:foregroundMark x1="82154" y1="47241" x2="91640" y2="33113"/>
                          <a14:foregroundMark x1="82154" y1="41722" x2="87138" y2="36203"/>
                          <a14:foregroundMark x1="91318" y1="25166" x2="92122" y2="27594"/>
                          <a14:foregroundMark x1="91801" y1="28256" x2="91158" y2="32671"/>
                          <a14:foregroundMark x1="46945" y1="71523" x2="82315" y2="47682"/>
                          <a14:foregroundMark x1="86495" y1="14128" x2="86495" y2="14128"/>
                          <a14:backgroundMark x1="322" y1="47020" x2="322" y2="47020"/>
                          <a14:backgroundMark x1="47910" y1="71302" x2="83280" y2="474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7501" y="5485663"/>
              <a:ext cx="2421488" cy="149376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32A9C0E4-E47D-4C34-B1C3-B5CB7B78C3A4}"/>
                </a:ext>
              </a:extLst>
            </p:cNvPr>
            <p:cNvSpPr txBox="1"/>
            <p:nvPr/>
          </p:nvSpPr>
          <p:spPr>
            <a:xfrm>
              <a:off x="7286029" y="4784274"/>
              <a:ext cx="5874533" cy="64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Сканер отпечатков пальцев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B8FDB1DB-FA48-4884-AF32-B5192E6C1DB3}"/>
                </a:ext>
              </a:extLst>
            </p:cNvPr>
            <p:cNvSpPr txBox="1"/>
            <p:nvPr/>
          </p:nvSpPr>
          <p:spPr>
            <a:xfrm>
              <a:off x="9221799" y="-1590041"/>
              <a:ext cx="4431585" cy="629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Плата расширения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49533940-2C33-4FE9-BE5A-4ED3A91F323B}"/>
                </a:ext>
              </a:extLst>
            </p:cNvPr>
            <p:cNvSpPr txBox="1"/>
            <p:nvPr/>
          </p:nvSpPr>
          <p:spPr>
            <a:xfrm>
              <a:off x="15283705" y="-1905629"/>
              <a:ext cx="4431584" cy="64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Блок питания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6814D7A1-FA1B-4FE6-959A-3590C61FC7C9}"/>
                </a:ext>
              </a:extLst>
            </p:cNvPr>
            <p:cNvSpPr txBox="1"/>
            <p:nvPr/>
          </p:nvSpPr>
          <p:spPr>
            <a:xfrm>
              <a:off x="15221178" y="2497354"/>
              <a:ext cx="5348577" cy="64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Times New Roman" pitchFamily="18" charset="0"/>
                </a:rPr>
                <a:t>Блок телекоммуникации</a:t>
              </a:r>
            </a:p>
          </p:txBody>
        </p:sp>
      </p:grpSp>
      <p:pic>
        <p:nvPicPr>
          <p:cNvPr id="90" name="Picture 4">
            <a:extLst>
              <a:ext uri="{FF2B5EF4-FFF2-40B4-BE49-F238E27FC236}">
                <a16:creationId xmlns:a16="http://schemas.microsoft.com/office/drawing/2014/main" xmlns="" id="{6149EF3B-7C88-40BC-A745-B66B86223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675" y="785492"/>
            <a:ext cx="2653703" cy="167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2">
            <a:extLst>
              <a:ext uri="{FF2B5EF4-FFF2-40B4-BE49-F238E27FC236}">
                <a16:creationId xmlns:a16="http://schemas.microsoft.com/office/drawing/2014/main" xmlns="" id="{8CE1AC01-5BB2-4D98-90CE-0DFAD189C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13" b="95190" l="9909" r="93731">
                        <a14:foregroundMark x1="57533" y1="85131" x2="59858" y2="95190"/>
                        <a14:foregroundMark x1="60465" y1="94461" x2="60263" y2="95481"/>
                        <a14:foregroundMark x1="60667" y1="94606" x2="60870" y2="88921"/>
                        <a14:foregroundMark x1="60768" y1="88921" x2="62588" y2="89067"/>
                        <a14:foregroundMark x1="62690" y1="89067" x2="62791" y2="95481"/>
                        <a14:foregroundMark x1="63397" y1="89067" x2="65319" y2="88776"/>
                        <a14:foregroundMark x1="65521" y1="89067" x2="65319" y2="95190"/>
                        <a14:foregroundMark x1="68049" y1="88776" x2="69161" y2="88776"/>
                        <a14:foregroundMark x1="69060" y1="89067" x2="68857" y2="91837"/>
                        <a14:foregroundMark x1="71486" y1="88776" x2="74621" y2="88484"/>
                        <a14:foregroundMark x1="78969" y1="88047" x2="90698" y2="87464"/>
                        <a14:foregroundMark x1="91810" y1="88047" x2="93023" y2="88047"/>
                        <a14:foregroundMark x1="93731" y1="82362" x2="93428" y2="94169"/>
                        <a14:foregroundMark x1="84732" y1="72741" x2="93023" y2="79300"/>
                        <a14:foregroundMark x1="92821" y1="80466" x2="85743" y2="75364"/>
                        <a14:foregroundMark x1="92619" y1="83382" x2="85339" y2="76239"/>
                        <a14:foregroundMark x1="83013" y1="83819" x2="80081" y2="79592"/>
                        <a14:foregroundMark x1="75126" y1="80466" x2="71284" y2="74781"/>
                        <a14:foregroundMark x1="75935" y1="78426" x2="71992" y2="73178"/>
                        <a14:foregroundMark x1="75834" y1="80029" x2="71486" y2="73761"/>
                        <a14:foregroundMark x1="64105" y1="84985" x2="62993" y2="79446"/>
                        <a14:foregroundMark x1="68251" y1="65598" x2="65015" y2="59767"/>
                        <a14:foregroundMark x1="86047" y1="60933" x2="82609" y2="56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397" y="1090059"/>
            <a:ext cx="3015134" cy="2091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5">
            <a:extLst>
              <a:ext uri="{FF2B5EF4-FFF2-40B4-BE49-F238E27FC236}">
                <a16:creationId xmlns:a16="http://schemas.microsoft.com/office/drawing/2014/main" xmlns="" id="{370787A4-8043-47F9-ACA2-C81B57445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218" y="2296536"/>
            <a:ext cx="2653701" cy="1685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3">
            <a:extLst>
              <a:ext uri="{FF2B5EF4-FFF2-40B4-BE49-F238E27FC236}">
                <a16:creationId xmlns:a16="http://schemas.microsoft.com/office/drawing/2014/main" xmlns="" id="{D06B6F6A-FA88-449A-8F71-DC976E2404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3811" b="95122" l="7652" r="96855">
                        <a14:foregroundMark x1="8281" y1="5335" x2="9015" y2="93750"/>
                        <a14:foregroundMark x1="9224" y1="95122" x2="92767" y2="94055"/>
                        <a14:foregroundMark x1="93396" y1="93750" x2="93396" y2="17835"/>
                        <a14:foregroundMark x1="96751" y1="10366" x2="96960" y2="15854"/>
                        <a14:foregroundMark x1="37212" y1="4268" x2="7652" y2="3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42" r="1812" b="-1"/>
          <a:stretch/>
        </p:blipFill>
        <p:spPr bwMode="auto">
          <a:xfrm>
            <a:off x="3955896" y="3131233"/>
            <a:ext cx="2584533" cy="1744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89290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lue Pink Gradient Background 4K Wallpaper - KDE Sto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764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9CC46D3-3839-4D8C-B689-2DABAB18C8A0}"/>
              </a:ext>
            </a:extLst>
          </p:cNvPr>
          <p:cNvSpPr/>
          <p:nvPr/>
        </p:nvSpPr>
        <p:spPr>
          <a:xfrm>
            <a:off x="1242518" y="2367170"/>
            <a:ext cx="98808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Дизайн аппаратного блока</a:t>
            </a:r>
          </a:p>
        </p:txBody>
      </p:sp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xmlns="" id="{F15528EC-98D1-439F-B13B-A5470DD6FD17}"/>
              </a:ext>
            </a:extLst>
          </p:cNvPr>
          <p:cNvSpPr/>
          <p:nvPr/>
        </p:nvSpPr>
        <p:spPr>
          <a:xfrm>
            <a:off x="668768" y="1768401"/>
            <a:ext cx="10854466" cy="3505861"/>
          </a:xfrm>
          <a:prstGeom prst="round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29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Blue Pink Gradient Background 4K Wallpaper - KDE Sto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764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CB33E1FB-F007-4313-9A6E-C15AF0A187E4}"/>
              </a:ext>
            </a:extLst>
          </p:cNvPr>
          <p:cNvSpPr/>
          <p:nvPr/>
        </p:nvSpPr>
        <p:spPr>
          <a:xfrm>
            <a:off x="5432076" y="3781701"/>
            <a:ext cx="5881126" cy="1058901"/>
          </a:xfrm>
          <a:prstGeom prst="rect">
            <a:avLst/>
          </a:prstGeom>
          <a:gradFill flip="none" rotWithShape="1">
            <a:gsLst>
              <a:gs pos="92000">
                <a:srgbClr val="0082FF">
                  <a:alpha val="0"/>
                </a:srgbClr>
              </a:gs>
              <a:gs pos="13000">
                <a:srgbClr val="0039FF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6EE535AA-9887-49C4-A5DF-549C9867736C}"/>
              </a:ext>
            </a:extLst>
          </p:cNvPr>
          <p:cNvSpPr/>
          <p:nvPr/>
        </p:nvSpPr>
        <p:spPr>
          <a:xfrm>
            <a:off x="5432076" y="2011640"/>
            <a:ext cx="5881126" cy="1058901"/>
          </a:xfrm>
          <a:prstGeom prst="rect">
            <a:avLst/>
          </a:prstGeom>
          <a:gradFill flip="none" rotWithShape="1">
            <a:gsLst>
              <a:gs pos="92000">
                <a:srgbClr val="0082FF">
                  <a:alpha val="0"/>
                </a:srgbClr>
              </a:gs>
              <a:gs pos="13000">
                <a:srgbClr val="0039FF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E8F7D49-45B5-4F21-BE9F-67378D2115FC}"/>
              </a:ext>
            </a:extLst>
          </p:cNvPr>
          <p:cNvSpPr/>
          <p:nvPr/>
        </p:nvSpPr>
        <p:spPr>
          <a:xfrm>
            <a:off x="910802" y="20228"/>
            <a:ext cx="4104909" cy="6837772"/>
          </a:xfrm>
          <a:prstGeom prst="rect">
            <a:avLst/>
          </a:prstGeom>
          <a:gradFill flip="none" rotWithShape="1">
            <a:gsLst>
              <a:gs pos="96000">
                <a:schemeClr val="bg1">
                  <a:alpha val="33000"/>
                </a:schemeClr>
              </a:gs>
              <a:gs pos="15000">
                <a:schemeClr val="accent1">
                  <a:tint val="23500"/>
                  <a:satMod val="160000"/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4C2A4617-68E6-4368-83A1-7BEC4E4159AB}"/>
              </a:ext>
            </a:extLst>
          </p:cNvPr>
          <p:cNvSpPr/>
          <p:nvPr/>
        </p:nvSpPr>
        <p:spPr>
          <a:xfrm>
            <a:off x="5432076" y="5543411"/>
            <a:ext cx="5881126" cy="1058901"/>
          </a:xfrm>
          <a:prstGeom prst="rect">
            <a:avLst/>
          </a:prstGeom>
          <a:gradFill flip="none" rotWithShape="1">
            <a:gsLst>
              <a:gs pos="92000">
                <a:srgbClr val="0082FF">
                  <a:alpha val="0"/>
                </a:srgbClr>
              </a:gs>
              <a:gs pos="13000">
                <a:srgbClr val="0039FF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E549923C-3C80-4D6E-A478-C59C15DBFBE2}"/>
              </a:ext>
            </a:extLst>
          </p:cNvPr>
          <p:cNvSpPr/>
          <p:nvPr/>
        </p:nvSpPr>
        <p:spPr>
          <a:xfrm>
            <a:off x="910803" y="1677912"/>
            <a:ext cx="4104908" cy="700154"/>
          </a:xfrm>
          <a:prstGeom prst="rect">
            <a:avLst/>
          </a:prstGeom>
          <a:gradFill flip="none" rotWithShape="1">
            <a:gsLst>
              <a:gs pos="10000">
                <a:srgbClr val="0082FF">
                  <a:alpha val="0"/>
                </a:srgbClr>
              </a:gs>
              <a:gs pos="91000">
                <a:srgbClr val="0039FF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43415E6-233F-4C84-BE62-1E05CBDC6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963256" y="841660"/>
            <a:ext cx="9223332" cy="32921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3EC1766-6066-47DD-93EF-A34ADCB275C5}"/>
              </a:ext>
            </a:extLst>
          </p:cNvPr>
          <p:cNvSpPr/>
          <p:nvPr/>
        </p:nvSpPr>
        <p:spPr>
          <a:xfrm>
            <a:off x="3327783" y="175986"/>
            <a:ext cx="6080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>
                    <a:lumMod val="9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Компоновка аппаратного блока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458CB77C-6B26-4C69-8E05-6D8D400D81C9}"/>
              </a:ext>
            </a:extLst>
          </p:cNvPr>
          <p:cNvSpPr txBox="1">
            <a:spLocks noChangeArrowheads="1"/>
          </p:cNvSpPr>
          <p:nvPr/>
        </p:nvSpPr>
        <p:spPr>
          <a:xfrm>
            <a:off x="6681950" y="5543411"/>
            <a:ext cx="1900037" cy="1057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alt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3. Сканер отпечатков пальцев</a:t>
            </a:r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xmlns="" id="{373AA975-2012-49E1-A8CC-CC4107A8B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26" y="1383080"/>
            <a:ext cx="2774577" cy="1687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4" name="Text Box 8">
            <a:extLst>
              <a:ext uri="{FF2B5EF4-FFF2-40B4-BE49-F238E27FC236}">
                <a16:creationId xmlns:a16="http://schemas.microsoft.com/office/drawing/2014/main" xmlns="" id="{9C2E22F2-2303-4A68-BDF5-A137054C5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039" y="2011640"/>
            <a:ext cx="2156901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ru-RU" altLang="ru-RU" sz="2000" dirty="0">
                <a:solidFill>
                  <a:schemeClr val="bg1">
                    <a:lumMod val="9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1. Сенсорный дисплей </a:t>
            </a:r>
            <a:r>
              <a:rPr lang="en-US" altLang="ru-RU" sz="2000" dirty="0">
                <a:solidFill>
                  <a:schemeClr val="bg1">
                    <a:lumMod val="9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linch HDML LCD(H</a:t>
            </a:r>
            <a:r>
              <a:rPr lang="en-US" altLang="ru-RU" sz="2400" dirty="0">
                <a:solidFill>
                  <a:schemeClr val="bg1">
                    <a:lumMod val="9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)</a:t>
            </a:r>
            <a:endParaRPr lang="ru-RU" altLang="ru-RU" sz="2400" dirty="0">
              <a:solidFill>
                <a:schemeClr val="bg1">
                  <a:lumMod val="95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algn="r"/>
            <a:endParaRPr lang="ru-RU" altLang="ru-RU" dirty="0"/>
          </a:p>
        </p:txBody>
      </p:sp>
      <p:pic>
        <p:nvPicPr>
          <p:cNvPr id="15" name="Picture 10">
            <a:extLst>
              <a:ext uri="{FF2B5EF4-FFF2-40B4-BE49-F238E27FC236}">
                <a16:creationId xmlns:a16="http://schemas.microsoft.com/office/drawing/2014/main" xmlns="" id="{A44B1DBB-F1F1-4096-B604-87185C97B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408" y="4921501"/>
            <a:ext cx="2462695" cy="1679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xmlns="" id="{11F77640-2CD0-4043-8A63-4533A4736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785" y="3146392"/>
            <a:ext cx="2190184" cy="1687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7" name="Text Box 12">
            <a:extLst>
              <a:ext uri="{FF2B5EF4-FFF2-40B4-BE49-F238E27FC236}">
                <a16:creationId xmlns:a16="http://schemas.microsoft.com/office/drawing/2014/main" xmlns="" id="{221E72E1-20A0-4AE0-8454-031D8B336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478" y="3824768"/>
            <a:ext cx="2116671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sz="2400" dirty="0">
                <a:solidFill>
                  <a:schemeClr val="bg1">
                    <a:lumMod val="9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2. Камера для </a:t>
            </a:r>
            <a:r>
              <a:rPr lang="en-US" altLang="ru-RU" sz="2400" dirty="0">
                <a:solidFill>
                  <a:schemeClr val="bg1">
                    <a:lumMod val="9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Raspberry Pi</a:t>
            </a:r>
          </a:p>
          <a:p>
            <a:pPr algn="r"/>
            <a:endParaRPr lang="ru-RU" altLang="ru-RU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5AD31C7-32EC-4044-B0E4-A2A57D84A3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9798">
                        <a14:foregroundMark x1="4960" y1="13629" x2="4960" y2="13629"/>
                        <a14:foregroundMark x1="9717" y1="8867" x2="87348" y2="13629"/>
                        <a14:foregroundMark x1="92206" y1="8867" x2="90385" y2="88177"/>
                        <a14:foregroundMark x1="89777" y1="88834" x2="5567" y2="89819"/>
                        <a14:foregroundMark x1="5567" y1="85878" x2="6781" y2="9195"/>
                        <a14:foregroundMark x1="89170" y1="60591" x2="9919" y2="15271"/>
                        <a14:foregroundMark x1="7287" y1="82923" x2="79960" y2="16913"/>
                        <a14:foregroundMark x1="79757" y1="14943" x2="88968" y2="67323"/>
                        <a14:foregroundMark x1="94737" y1="53695" x2="95951" y2="94745"/>
                        <a14:foregroundMark x1="10526" y1="17241" x2="10526" y2="84565"/>
                        <a14:foregroundMark x1="9514" y1="80624" x2="80162" y2="80952"/>
                        <a14:foregroundMark x1="77530" y1="84236" x2="77530" y2="16585"/>
                        <a14:foregroundMark x1="80162" y1="21511" x2="15182" y2="169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679" y="2842158"/>
            <a:ext cx="4305972" cy="2654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4005419F-519D-4322-8BE4-01B98B1912B9}"/>
              </a:ext>
            </a:extLst>
          </p:cNvPr>
          <p:cNvCxnSpPr>
            <a:cxnSpLocks/>
          </p:cNvCxnSpPr>
          <p:nvPr/>
        </p:nvCxnSpPr>
        <p:spPr>
          <a:xfrm flipV="1">
            <a:off x="4598281" y="2754832"/>
            <a:ext cx="290926" cy="514624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AB4577B1-042A-42AC-A29D-64D58265D8CB}"/>
              </a:ext>
            </a:extLst>
          </p:cNvPr>
          <p:cNvCxnSpPr/>
          <p:nvPr/>
        </p:nvCxnSpPr>
        <p:spPr>
          <a:xfrm>
            <a:off x="4890782" y="2748279"/>
            <a:ext cx="431738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63D6573D-7B07-4AE6-9D6A-F6D103FD2875}"/>
              </a:ext>
            </a:extLst>
          </p:cNvPr>
          <p:cNvCxnSpPr>
            <a:cxnSpLocks/>
          </p:cNvCxnSpPr>
          <p:nvPr/>
        </p:nvCxnSpPr>
        <p:spPr>
          <a:xfrm>
            <a:off x="4636665" y="4921501"/>
            <a:ext cx="297458" cy="62191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5266F862-7EE4-4379-B478-AD5B4018EA60}"/>
              </a:ext>
            </a:extLst>
          </p:cNvPr>
          <p:cNvCxnSpPr>
            <a:cxnSpLocks/>
          </p:cNvCxnSpPr>
          <p:nvPr/>
        </p:nvCxnSpPr>
        <p:spPr>
          <a:xfrm>
            <a:off x="4934123" y="5543411"/>
            <a:ext cx="42369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7533A17F-1449-4409-9709-55CA303BC7B4}"/>
              </a:ext>
            </a:extLst>
          </p:cNvPr>
          <p:cNvCxnSpPr>
            <a:cxnSpLocks/>
          </p:cNvCxnSpPr>
          <p:nvPr/>
        </p:nvCxnSpPr>
        <p:spPr>
          <a:xfrm flipH="1" flipV="1">
            <a:off x="1021081" y="2743201"/>
            <a:ext cx="326009" cy="747712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D4EBBEBD-EC84-429D-9D9E-2821220DD622}"/>
              </a:ext>
            </a:extLst>
          </p:cNvPr>
          <p:cNvCxnSpPr>
            <a:cxnSpLocks/>
          </p:cNvCxnSpPr>
          <p:nvPr/>
        </p:nvCxnSpPr>
        <p:spPr>
          <a:xfrm flipH="1" flipV="1">
            <a:off x="581681" y="2743200"/>
            <a:ext cx="442258" cy="4764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4567EBA-0654-4B2D-922A-020FB94B6539}"/>
              </a:ext>
            </a:extLst>
          </p:cNvPr>
          <p:cNvSpPr txBox="1"/>
          <p:nvPr/>
        </p:nvSpPr>
        <p:spPr>
          <a:xfrm>
            <a:off x="587651" y="2272915"/>
            <a:ext cx="50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046833B4-48B5-4602-A7A5-F5F625EC2010}"/>
              </a:ext>
            </a:extLst>
          </p:cNvPr>
          <p:cNvSpPr txBox="1"/>
          <p:nvPr/>
        </p:nvSpPr>
        <p:spPr>
          <a:xfrm>
            <a:off x="4907244" y="2292390"/>
            <a:ext cx="50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E7FE981-CCD9-43D4-B628-698307F6942E}"/>
              </a:ext>
            </a:extLst>
          </p:cNvPr>
          <p:cNvSpPr txBox="1"/>
          <p:nvPr/>
        </p:nvSpPr>
        <p:spPr>
          <a:xfrm>
            <a:off x="4946740" y="5086480"/>
            <a:ext cx="50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3</a:t>
            </a: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xmlns="" id="{6577116C-9E13-4153-A7F3-0B3E609735C7}"/>
              </a:ext>
            </a:extLst>
          </p:cNvPr>
          <p:cNvSpPr/>
          <p:nvPr/>
        </p:nvSpPr>
        <p:spPr>
          <a:xfrm>
            <a:off x="1315493" y="3447360"/>
            <a:ext cx="63195" cy="637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855AB961-5AF3-468F-88C5-1C96C10E2510}"/>
              </a:ext>
            </a:extLst>
          </p:cNvPr>
          <p:cNvSpPr/>
          <p:nvPr/>
        </p:nvSpPr>
        <p:spPr>
          <a:xfrm>
            <a:off x="4566682" y="3244117"/>
            <a:ext cx="63195" cy="637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xmlns="" id="{7B4C4641-40FC-4EEA-9030-160986DC29A4}"/>
              </a:ext>
            </a:extLst>
          </p:cNvPr>
          <p:cNvSpPr/>
          <p:nvPr/>
        </p:nvSpPr>
        <p:spPr>
          <a:xfrm>
            <a:off x="4605066" y="4896162"/>
            <a:ext cx="63195" cy="637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 Box 8">
            <a:extLst>
              <a:ext uri="{FF2B5EF4-FFF2-40B4-BE49-F238E27FC236}">
                <a16:creationId xmlns:a16="http://schemas.microsoft.com/office/drawing/2014/main" xmlns="" id="{3956A042-8695-4B25-8C87-9A4B99561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03" y="1794143"/>
            <a:ext cx="409268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ru-RU" altLang="ru-RU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Лицевая панель</a:t>
            </a:r>
            <a:endParaRPr lang="ru-RU" altLang="ru-RU" sz="2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algn="ctr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57919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lue Pink Gradient Background 4K Wallpaper - KDE Sto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559"/>
            <a:ext cx="12389576" cy="773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3934546-9CAD-49F7-817C-0ABAE3DDC8FA}"/>
              </a:ext>
            </a:extLst>
          </p:cNvPr>
          <p:cNvSpPr/>
          <p:nvPr/>
        </p:nvSpPr>
        <p:spPr>
          <a:xfrm>
            <a:off x="940187" y="-62648"/>
            <a:ext cx="3233578" cy="6983296"/>
          </a:xfrm>
          <a:prstGeom prst="rect">
            <a:avLst/>
          </a:prstGeom>
          <a:gradFill flip="none" rotWithShape="1">
            <a:gsLst>
              <a:gs pos="96000">
                <a:schemeClr val="bg1">
                  <a:alpha val="33000"/>
                </a:schemeClr>
              </a:gs>
              <a:gs pos="15000">
                <a:schemeClr val="accent1">
                  <a:tint val="23500"/>
                  <a:satMod val="160000"/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235325-E403-4E56-AFCD-4E2A4F3D2B5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5367895"/>
            <a:ext cx="10083658" cy="11417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3F1B6D-CE37-4CB5-ADC2-4D5E056299F2}"/>
              </a:ext>
            </a:extLst>
          </p:cNvPr>
          <p:cNvSpPr txBox="1"/>
          <p:nvPr/>
        </p:nvSpPr>
        <p:spPr>
          <a:xfrm>
            <a:off x="666617" y="455324"/>
            <a:ext cx="4002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>
                    <a:lumMod val="9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РЕАЛИЗАЦИЯ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9D26BDC-49CF-4006-BA73-16CBD7051B0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866DD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865896" y="991890"/>
            <a:ext cx="9223332" cy="3292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23E9F13-D583-473C-8047-36B7AE2E30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4" t="15455" r="21663" b="22056"/>
          <a:stretch/>
        </p:blipFill>
        <p:spPr>
          <a:xfrm>
            <a:off x="35753" y="2046521"/>
            <a:ext cx="2804566" cy="17188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7ACDED8-A0C0-46E1-AD3C-A484269AE99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4" t="16832" r="21063" b="22093"/>
          <a:stretch/>
        </p:blipFill>
        <p:spPr>
          <a:xfrm>
            <a:off x="9218984" y="2034754"/>
            <a:ext cx="2869539" cy="17188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48BC82E7-1C45-462B-8726-E09A9B1CC1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5" t="16623" r="21043" b="22908"/>
          <a:stretch/>
        </p:blipFill>
        <p:spPr>
          <a:xfrm>
            <a:off x="912943" y="2813765"/>
            <a:ext cx="2898285" cy="17188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D321F7D5-04D9-4E37-8744-417C3C14CF2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2" t="16017" r="20666" b="21495"/>
          <a:stretch/>
        </p:blipFill>
        <p:spPr>
          <a:xfrm>
            <a:off x="7783505" y="2813765"/>
            <a:ext cx="2870248" cy="1759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505" y="2191873"/>
            <a:ext cx="4056306" cy="225567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4D5DEBB-043C-42CE-A32A-AD886F18BC0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8" t="15455" r="20959" b="22056"/>
          <a:stretch/>
        </p:blipFill>
        <p:spPr>
          <a:xfrm>
            <a:off x="6284526" y="4037597"/>
            <a:ext cx="2862257" cy="1754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BB3A23F-8BF6-4CB5-B026-B3FA79BE3A3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8506" t="36645" r="25789" b="16440"/>
          <a:stretch/>
        </p:blipFill>
        <p:spPr>
          <a:xfrm>
            <a:off x="1895412" y="3971549"/>
            <a:ext cx="3266859" cy="1886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36308443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2" name="Picture 14" descr="Pink Gradient Wallpapers - Top Free Pink Gradient Backgrounds -  WallpaperAcce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0EF76A9-13FA-4053-BBAC-A1F8202232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"/>
                    </a14:imgEffect>
                    <a14:imgEffect>
                      <a14:colorTemperature colorTemp="3881"/>
                    </a14:imgEffect>
                    <a14:imgEffect>
                      <a14:saturation sat="112000"/>
                    </a14:imgEffect>
                  </a14:imgLayer>
                </a14:imgProps>
              </a:ext>
            </a:extLst>
          </a:blip>
          <a:srcRect t="8326" b="14147"/>
          <a:stretch/>
        </p:blipFill>
        <p:spPr>
          <a:xfrm>
            <a:off x="3418561" y="336400"/>
            <a:ext cx="5560776" cy="4125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F15528EC-98D1-439F-B13B-A5470DD6FD17}"/>
              </a:ext>
            </a:extLst>
          </p:cNvPr>
          <p:cNvSpPr/>
          <p:nvPr/>
        </p:nvSpPr>
        <p:spPr>
          <a:xfrm>
            <a:off x="853988" y="4685429"/>
            <a:ext cx="10991464" cy="1696321"/>
          </a:xfrm>
          <a:prstGeom prst="roundRect">
            <a:avLst/>
          </a:prstGeom>
          <a:solidFill>
            <a:schemeClr val="bg2">
              <a:alpha val="69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9CC46D3-3839-4D8C-B689-2DABAB18C8A0}"/>
              </a:ext>
            </a:extLst>
          </p:cNvPr>
          <p:cNvSpPr/>
          <p:nvPr/>
        </p:nvSpPr>
        <p:spPr>
          <a:xfrm>
            <a:off x="2408577" y="4933424"/>
            <a:ext cx="78822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Мобильный клиент</a:t>
            </a:r>
          </a:p>
        </p:txBody>
      </p:sp>
    </p:spTree>
    <p:extLst>
      <p:ext uri="{BB962C8B-B14F-4D97-AF65-F5344CB8AC3E}">
        <p14:creationId xmlns:p14="http://schemas.microsoft.com/office/powerpoint/2010/main" val="2413636362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Gradient pink and Blue | HeroScreen - Cool Wallpap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00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48309" y="-79311"/>
            <a:ext cx="3640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cap="none" spc="0" dirty="0">
                <a:ln w="9525">
                  <a:noFill/>
                  <a:prstDash val="solid"/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Реализация</a:t>
            </a:r>
          </a:p>
        </p:txBody>
      </p:sp>
      <p:pic>
        <p:nvPicPr>
          <p:cNvPr id="8" name="Рисунок 7" descr="D:\танк\смысл жизни\bandicam 2020-11-26 22-19-06-79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135" y="2652405"/>
            <a:ext cx="1821132" cy="3725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633" y="658005"/>
            <a:ext cx="1798795" cy="3724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695" y="2652404"/>
            <a:ext cx="3329915" cy="4458387"/>
          </a:xfrm>
          <a:prstGeom prst="rect">
            <a:avLst/>
          </a:prstGeom>
        </p:spPr>
      </p:pic>
      <p:pic>
        <p:nvPicPr>
          <p:cNvPr id="6" name="Рисунок 5" descr="D:\танк\смысл жизни\bandicam 2020-05-18 18-39-56-706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" t="7478" r="3375" b="13187"/>
          <a:stretch/>
        </p:blipFill>
        <p:spPr bwMode="auto">
          <a:xfrm>
            <a:off x="6304125" y="2727109"/>
            <a:ext cx="1875625" cy="3651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" r="2000"/>
          <a:stretch/>
        </p:blipFill>
        <p:spPr bwMode="auto">
          <a:xfrm>
            <a:off x="4215496" y="735906"/>
            <a:ext cx="1919151" cy="4046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7" b="5713"/>
          <a:stretch/>
        </p:blipFill>
        <p:spPr>
          <a:xfrm>
            <a:off x="85698" y="580103"/>
            <a:ext cx="1980972" cy="42026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D:\танк\смысл жизни\bandicam 2020-05-28 23-00-45-240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606" y="2520402"/>
            <a:ext cx="1935680" cy="4101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65321202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dient (Blue and Pink) by VodkaChanLovesYou on Deviant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" y="0"/>
            <a:ext cx="12177262" cy="700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3415E6-233F-4C84-BE62-1E05CBDC686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 flipH="1">
            <a:off x="1819373" y="1041858"/>
            <a:ext cx="10366531" cy="396875"/>
          </a:xfrm>
          <a:prstGeom prst="rect">
            <a:avLst/>
          </a:prstGeom>
          <a:noFill/>
        </p:spPr>
      </p:pic>
      <p:pic>
        <p:nvPicPr>
          <p:cNvPr id="1032" name="Picture 8" descr="https://im0-tub-ru.yandex.net/i?id=5edf3647307ee73763abdf83ae163188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823" y="2262535"/>
            <a:ext cx="3224615" cy="2418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975004" y="233402"/>
            <a:ext cx="54890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Сферы применения системы</a:t>
            </a:r>
            <a:endParaRPr lang="en-US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pic>
        <p:nvPicPr>
          <p:cNvPr id="1026" name="Picture 2" descr="https://carsweek.ru/upload/medialibrary/9c2/9c256ef1b6fd71577f3fff8a2171ba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097" y="1513544"/>
            <a:ext cx="2492446" cy="1653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https://gorlovka.today/images/2015/09/tax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243" y="4289468"/>
            <a:ext cx="2860249" cy="1899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https://avatars.mds.yandex.net/get-pdb/51720/492dcc9a-d084-4302-b5b5-b49928b217cb/s12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922" y="2849991"/>
            <a:ext cx="3623579" cy="1694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3996" y="1559130"/>
            <a:ext cx="2821229" cy="1446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 Box 8">
            <a:extLst>
              <a:ext uri="{FF2B5EF4-FFF2-40B4-BE49-F238E27FC236}">
                <a16:creationId xmlns:a16="http://schemas.microsoft.com/office/drawing/2014/main" xmlns="" id="{5D825DE9-8EF0-4CD5-BA49-177905F5E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77" y="2007626"/>
            <a:ext cx="760657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altLang="ru-RU" sz="40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Личный автомобиль</a:t>
            </a:r>
          </a:p>
          <a:p>
            <a:pPr marL="571500" indent="-5715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altLang="ru-RU" sz="4000" dirty="0" err="1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Каршеринг</a:t>
            </a:r>
            <a:endParaRPr lang="ru-RU" altLang="ru-RU" sz="40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altLang="ru-RU" sz="40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 Такси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altLang="ru-RU" sz="40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 </a:t>
            </a:r>
            <a:r>
              <a:rPr lang="ru-RU" altLang="ru-RU" sz="40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Железнодорожный транспорт</a:t>
            </a:r>
          </a:p>
        </p:txBody>
      </p:sp>
    </p:spTree>
    <p:extLst>
      <p:ext uri="{BB962C8B-B14F-4D97-AF65-F5344CB8AC3E}">
        <p14:creationId xmlns:p14="http://schemas.microsoft.com/office/powerpoint/2010/main" val="2100176218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Gradient (Blue and Pink) by VodkaChanLovesYou on Deviant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" y="0"/>
            <a:ext cx="12177262" cy="700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620" y="3007150"/>
            <a:ext cx="2085947" cy="3162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43415E6-233F-4C84-BE62-1E05CBDC686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813278" y="705119"/>
            <a:ext cx="10366531" cy="3968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25098" y="19324"/>
            <a:ext cx="6341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schemeClr val="accent5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Результаты научной деятельности</a:t>
            </a:r>
            <a:endParaRPr lang="en-US" altLang="ru-RU" sz="3200" b="1" dirty="0">
              <a:solidFill>
                <a:schemeClr val="accent5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641" y="1889260"/>
            <a:ext cx="2237614" cy="3392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3478" y="1203014"/>
            <a:ext cx="8063618" cy="5509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n>
                  <a:solidFill>
                    <a:schemeClr val="accent5"/>
                  </a:solidFill>
                </a:ln>
                <a:solidFill>
                  <a:schemeClr val="accent5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Регистрация программ на ЭВМ: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Клиентское ПО системы биометрической идентификации пассажиров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Мобильный клиент системы биометрической идентификации пассажиров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Программный модуль управления биометрическим датчиком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dirty="0">
              <a:ln>
                <a:solidFill>
                  <a:schemeClr val="accent5"/>
                </a:solidFill>
              </a:ln>
              <a:solidFill>
                <a:schemeClr val="accent5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n>
                  <a:solidFill>
                    <a:schemeClr val="accent5"/>
                  </a:solidFill>
                </a:ln>
                <a:solidFill>
                  <a:schemeClr val="accent5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Опубликованные статьи:</a:t>
            </a:r>
            <a:endParaRPr lang="en-US" dirty="0">
              <a:ln>
                <a:solidFill>
                  <a:schemeClr val="accent5"/>
                </a:solidFill>
              </a:ln>
              <a:solidFill>
                <a:schemeClr val="accent5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ИССЛЕДОВАНИЕ ВОЗМОЖНОСТИ СОЗДАНИЯ АССИСТЕНТА НА БАЗЕ СВЕРТОЧНЫХ НЕЙРОННЫХ СЕТЕЙ ДЛЯ ЛЮДЕЙ С ОГРАНИЧЕННЫМИ ВОЗМОЖНОСТЯМИ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Сафонов И.А., Сукачев А.И., Кузьменко Р.В., Русанов А.В.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Вестник Воронежского института ФСИН России. 2020. </a:t>
            </a: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№ 2</a:t>
            </a: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. С. 134-138.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РАЗРАБОТКА АЛГОРИТМА ВЗАИМОДЕЙСТВИЯ ДЛЯ РАСПРЕДЕЛЕННОЙ ПРОГРАММНО-АППАРАТНОЙ СИСТЕМЫ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Сукачев А.И., Сукачева Е.А., Фролов Г.В., Батищева О.С.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В сборнике: Актуальные проблемы деятельности подразделений УИС. Сборник материалов Всероссийской научно-практической конференции: в 2-х томах. Ответственный за выпуск Д. Г. Зыбин. 2020. С. 315-319.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РАЗРАБОТКА АППАРАТНО-ПРОГРАММНОГО КОМПЛЕКСА ВИДЕО И АУДИОФИКСАЦИИ С ДЛИТЕЛЬНЫМ ХРАНЕНИЕМ И ЗАЩИТОЙ ДАННЫХ ОТ ВНЕШНИХ ВОЗДЕЙСТВИЙ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Сукачев А.И., Сукачева Е.А., Курьянов Е.А., Кузьменко Р.В.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В сборнике: Актуальные проблемы деятельности подразделений УИС. Сборник материалов Всероссийской научно-практической конференции: в 2-х томах. Ответственный за выпуск Д. Г. Зыбин. 2020. С. 313-314.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АНАЛИЗ ТЕХНИЧЕСКИХ РЕШЕНИЙ В ОБЛАСТИ ВИДЕОФИКСАЦИИ ПОДВИЖНЫХ ТЕХНИЧЕСКИХ ОБЪЕКТОВ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Сукачев А.И., Сукачева Е.А., Володько Е.А., Лысов Д.С.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В сборнике: Актуальные проблемы деятельности подразделений УИС. Сборник материалов Всероссийской научно-практической конференции: в 2-х томах. Ответственный за выпуск Д. Г. Зыбин. 2020. С. 309-312.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СИСТЕМА БИОМЕТРИЧЕСКОЙ ИДЕНТИФИКАЦИИ ПАССАЖИРОВ В БЕСПИЛОТНОМ АВТОМОБИЛЕ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Новиков А.А., Сукачев А.И., Рыбников Д.А., Сафонов И.А.</a:t>
            </a:r>
            <a:b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</a:br>
            <a:r>
              <a:rPr lang="ru-RU" sz="1100" dirty="0">
                <a:ln>
                  <a:solidFill>
                    <a:schemeClr val="accent5"/>
                  </a:solidFill>
                </a:ln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В сборнике: Научная опора Воронежской области. Сборник трудов победителей конкурса научно-исследовательских работ студентов и аспирантов ВГТУ по приоритетным направлениям развития науки и технологий. Воронеж, 2020. С. 293-295.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5FA41EEC-574D-47C3-96C7-1BEA073FA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5C62-D9CA-4333-8899-1917782AA101}" type="slidenum">
              <a:rPr lang="ru-RU" smtClean="0"/>
              <a:t>15</a:t>
            </a:fld>
            <a:endParaRPr lang="ru-RU" dirty="0"/>
          </a:p>
        </p:txBody>
      </p:sp>
      <p:pic>
        <p:nvPicPr>
          <p:cNvPr id="1026" name="Picture 2" descr="https://sun9-24.userapi.com/impg/ouIZ5IrRggb509wsjaAXRAH0jRpiHqkmF4q80A/gboHRQcKQAw.jpg?size=761x1080&amp;quality=96&amp;sign=6799117f6e22f1c71dd4099ec1d96596&amp;type=album">
            <a:extLst>
              <a:ext uri="{FF2B5EF4-FFF2-40B4-BE49-F238E27FC236}">
                <a16:creationId xmlns:a16="http://schemas.microsoft.com/office/drawing/2014/main" xmlns="" id="{D6B4CF03-8BEF-42AB-9217-0B1BEFFA3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223" y="1066582"/>
            <a:ext cx="2569777" cy="364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724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adient pink and Blue | HeroScreen - Cool Wallpap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666"/>
            <a:ext cx="12192000" cy="1000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71ED96A-67D7-47F1-B439-FEB7601136BB}"/>
              </a:ext>
            </a:extLst>
          </p:cNvPr>
          <p:cNvSpPr/>
          <p:nvPr/>
        </p:nvSpPr>
        <p:spPr>
          <a:xfrm>
            <a:off x="1119317" y="3057593"/>
            <a:ext cx="99533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5400" dirty="0">
                <a:solidFill>
                  <a:schemeClr val="bg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Демонстрация работы системы</a:t>
            </a:r>
            <a:endParaRPr lang="en-US" altLang="ru-RU" sz="5400" dirty="0">
              <a:solidFill>
                <a:schemeClr val="bg1"/>
              </a:solidFill>
              <a:latin typeface="Toledo Light" pitchFamily="2" charset="0"/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6910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Gradient pink and Blue | HeroScreen - Cool Wallpap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666"/>
            <a:ext cx="12192000" cy="1000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4">
            <a:extLst>
              <a:ext uri="{FF2B5EF4-FFF2-40B4-BE49-F238E27FC236}">
                <a16:creationId xmlns:a16="http://schemas.microsoft.com/office/drawing/2014/main" xmlns="" id="{F15528EC-98D1-439F-B13B-A5470DD6FD17}"/>
              </a:ext>
            </a:extLst>
          </p:cNvPr>
          <p:cNvSpPr/>
          <p:nvPr/>
        </p:nvSpPr>
        <p:spPr>
          <a:xfrm>
            <a:off x="2640122" y="3966950"/>
            <a:ext cx="6731000" cy="2692399"/>
          </a:xfrm>
          <a:prstGeom prst="roundRect">
            <a:avLst/>
          </a:prstGeom>
          <a:solidFill>
            <a:srgbClr val="B8A7DD">
              <a:alpha val="69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9CC46D3-3839-4D8C-B689-2DABAB18C8A0}"/>
              </a:ext>
            </a:extLst>
          </p:cNvPr>
          <p:cNvSpPr/>
          <p:nvPr/>
        </p:nvSpPr>
        <p:spPr>
          <a:xfrm>
            <a:off x="2284941" y="2476178"/>
            <a:ext cx="7224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Спасибо за внимание!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9CC46D3-3839-4D8C-B689-2DABAB18C8A0}"/>
              </a:ext>
            </a:extLst>
          </p:cNvPr>
          <p:cNvSpPr/>
          <p:nvPr/>
        </p:nvSpPr>
        <p:spPr>
          <a:xfrm>
            <a:off x="3111500" y="4043248"/>
            <a:ext cx="667173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Связаться с нами</a:t>
            </a:r>
            <a:endParaRPr lang="en-US" sz="40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https</a:t>
            </a:r>
            <a:r>
              <a:rPr lang="en-US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://vk.com/suprolab</a:t>
            </a:r>
            <a:endParaRPr lang="ru-RU" sz="24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mag.dip@yandex.ru</a:t>
            </a:r>
            <a:endParaRPr lang="en-US" sz="36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algn="just"/>
            <a:r>
              <a:rPr lang="en-US" sz="40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    </a:t>
            </a:r>
            <a:r>
              <a:rPr lang="en-US" sz="40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+</a:t>
            </a:r>
            <a:r>
              <a:rPr lang="en-US" sz="36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7(920)-219-63-53</a:t>
            </a:r>
            <a:endParaRPr lang="ru-RU" sz="36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2052" name="Picture 4" descr="Вконтакте логотип PNG картинки скачать бесплатн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93" y="4532748"/>
            <a:ext cx="769028" cy="76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mail Icon Blue transparent PNG - Stick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160" y="5444203"/>
            <a:ext cx="571659" cy="51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ownload Phone Blue Icon PNG Transparent Background, Free Download #17023 -  FreeIcons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778" y="6033259"/>
            <a:ext cx="545041" cy="54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350612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6608</TotalTime>
  <Words>403</Words>
  <Application>Microsoft Office PowerPoint</Application>
  <PresentationFormat>Широкоэкранный</PresentationFormat>
  <Paragraphs>91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Yu Gothic UI Light</vt:lpstr>
      <vt:lpstr>Yu Gothic UI Semilight</vt:lpstr>
      <vt:lpstr>Arial</vt:lpstr>
      <vt:lpstr>Calibri</vt:lpstr>
      <vt:lpstr>Calibri Light</vt:lpstr>
      <vt:lpstr>Symbol</vt:lpstr>
      <vt:lpstr>Times New Roman</vt:lpstr>
      <vt:lpstr>Toledo Light</vt:lpstr>
      <vt:lpstr>Тема Office</vt:lpstr>
      <vt:lpstr>Разработка программно-аппаратного комплекса безопасности и управления функциональными возможностями беспилотного автомобиля</vt:lpstr>
      <vt:lpstr>Презентация PowerPoint</vt:lpstr>
      <vt:lpstr> Разработка интеллектуальной системы безопасности для беспилотного автотранспортного средства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Учетная запись Майкрософт</cp:lastModifiedBy>
  <cp:revision>206</cp:revision>
  <dcterms:created xsi:type="dcterms:W3CDTF">2020-05-18T23:07:20Z</dcterms:created>
  <dcterms:modified xsi:type="dcterms:W3CDTF">2021-04-13T23:54:01Z</dcterms:modified>
</cp:coreProperties>
</file>