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6858000" cy="9144000"/>
  <p:embeddedFontLst>
    <p:embeddedFont>
      <p:font typeface="Helvetica Neue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  <p:ext uri="GoogleSlidesCustomDataVersion2">
      <go:slidesCustomData xmlns:go="http://customooxmlschemas.google.com/" r:id="rId23" roundtripDataSignature="AMtx7mgJ0H58l/wig2jZF4bckGk7tExH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B7EF64B-0FB4-412B-97A5-B6D356B295FE}">
  <a:tblStyle styleId="{0B7EF64B-0FB4-412B-97A5-B6D356B295FE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/>
    </a:band1H>
    <a:band2H>
      <a:tcTxStyle b="off" i="off"/>
      <a:tcStyle>
        <a:fill>
          <a:solidFill>
            <a:srgbClr val="FFFFFF"/>
          </a:solidFill>
        </a:fill>
      </a:tcStyle>
    </a:band2H>
    <a:band1V>
      <a:tcTxStyle/>
    </a:band1V>
    <a:band2V>
      <a:tcTxStyle/>
    </a:band2V>
    <a:lastCol>
      <a:tcTxStyle/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BBFD9B53-AF4C-4E36-B7BA-BDE83A93B47C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93"/>
        <p:guide pos="150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-bold.fntdata"/><Relationship Id="rId11" Type="http://schemas.openxmlformats.org/officeDocument/2006/relationships/slide" Target="slides/slide5.xml"/><Relationship Id="rId22" Type="http://schemas.openxmlformats.org/officeDocument/2006/relationships/font" Target="fonts/HelveticaNeue-boldItalic.fntdata"/><Relationship Id="rId10" Type="http://schemas.openxmlformats.org/officeDocument/2006/relationships/slide" Target="slides/slide4.xml"/><Relationship Id="rId21" Type="http://schemas.openxmlformats.org/officeDocument/2006/relationships/font" Target="fonts/HelveticaNeue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HelveticaNeue-regular.fntdata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a3d3c4395a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a3d3c4395a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a3d7fb7f6c_3_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a3d7fb7f6c_3_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a3864243e5_0_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a3864243e5_0_1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a0589d75bd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2a0589d75bd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indent="-228600" lvl="1" marL="914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indent="-228600" lvl="2" marL="1371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indent="-228600" lvl="3" marL="18288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indent="-228600" lvl="4" marL="22860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" name="Google Shape;12;p12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" name="Google Shape;16;p13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" type="body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descr="Рисунок 9" id="29" name="Google Shape;29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descr="Рисунок 9" id="40" name="Google Shape;40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50" name="Google Shape;50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>
          <a:xfrm>
            <a:off x="7111999" y="1187053"/>
            <a:ext cx="2162014" cy="1323928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16"/>
          <p:cNvSpPr/>
          <p:nvPr/>
        </p:nvSpPr>
        <p:spPr>
          <a:xfrm flipH="1">
            <a:off x="7298266" y="2878664"/>
            <a:ext cx="1828805" cy="106680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Google Shape;60;p16"/>
          <p:cNvSpPr/>
          <p:nvPr/>
        </p:nvSpPr>
        <p:spPr>
          <a:xfrm>
            <a:off x="7298266" y="4347023"/>
            <a:ext cx="2319867" cy="82257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16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 fontScale="925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00000"/>
              <a:buFont typeface="Arial"/>
              <a:buNone/>
            </a:pPr>
            <a:r>
              <a:rPr b="0" i="0" lang="en-US" sz="72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descr="Рисунок 9" id="70" name="Google Shape;70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{0B7EF64B-0FB4-412B-97A5-B6D356B295FE}</a:tableStyleId>
              </a:tblPr>
              <a:tblGrid>
                <a:gridCol w="1785425"/>
                <a:gridCol w="1785425"/>
                <a:gridCol w="1785425"/>
                <a:gridCol w="1785425"/>
                <a:gridCol w="1785425"/>
                <a:gridCol w="1785425"/>
              </a:tblGrid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>
  <p:cSld name="Рисунок с подписью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022-11-09 02.38.22.jpg" id="83" name="Google Shape;83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Рисунок 9" id="84" name="Google Shape;8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87" name="Google Shape;8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mythril-classic.readthedocs.io/en/latest/mythril.solidity.html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1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hyperlink" Target="mailto:ekirichenko2344@mail.ru" TargetMode="External"/><Relationship Id="rId5" Type="http://schemas.openxmlformats.org/officeDocument/2006/relationships/hyperlink" Target="mailto:al.goloschapova@gmail.com" TargetMode="External"/><Relationship Id="rId6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p1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 fontScale="85000"/>
          </a:bodyPr>
          <a:lstStyle/>
          <a:p>
            <a:pPr indent="0" lvl="0" marL="0" rtl="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27217"/>
              <a:buFont typeface="Arial"/>
              <a:buNone/>
            </a:pPr>
            <a:r>
              <a:rPr b="1" lang="en-US" sz="4041">
                <a:solidFill>
                  <a:srgbClr val="8F00FF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Си</a:t>
            </a:r>
            <a:r>
              <a:rPr b="1" lang="en-US" sz="4041">
                <a:solidFill>
                  <a:srgbClr val="8F00FF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стема тестирования надежности протоколов для смарт-контрактов на языке Solidity</a:t>
            </a:r>
            <a:endParaRPr b="1" sz="4041">
              <a:solidFill>
                <a:srgbClr val="8F00FF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40740"/>
              <a:buFont typeface="Arial"/>
              <a:buNone/>
            </a:pPr>
            <a:r>
              <a:t/>
            </a:r>
            <a:endParaRPr b="1" sz="2700">
              <a:solidFill>
                <a:srgbClr val="8F00FF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40740"/>
              <a:buFont typeface="Arial"/>
              <a:buNone/>
            </a:pPr>
            <a:r>
              <a:t/>
            </a:r>
            <a:endParaRPr b="1" sz="2700">
              <a:solidFill>
                <a:srgbClr val="8F00FF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F00FF"/>
              </a:buClr>
              <a:buSzPct val="148148"/>
              <a:buFont typeface="Arial"/>
              <a:buNone/>
            </a:pPr>
            <a:r>
              <a:t/>
            </a:r>
            <a:endParaRPr b="1" sz="2700">
              <a:solidFill>
                <a:srgbClr val="FFFFFF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ct val="164285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07" name="Google Shape;107;p1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22" id="108" name="Google Shape;10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27729" y="-9876106"/>
            <a:ext cx="4128544" cy="580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0" name="Google Shape;110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18535" y="2349060"/>
            <a:ext cx="3404100" cy="45213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6" name="Google Shape;116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21" name="Google Shape;121;p2"/>
          <p:cNvSpPr txBox="1"/>
          <p:nvPr/>
        </p:nvSpPr>
        <p:spPr>
          <a:xfrm>
            <a:off x="623900" y="994650"/>
            <a:ext cx="11445000" cy="238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настоящий момент блокчейн-сеть - уже не что-то новое и уникальное. Большинство работников в сфере IT так или иначе имеют понимание, что это такое, и многие хотели бы себя попробовать в данной сфере.</a:t>
            </a:r>
            <a:endParaRPr sz="2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"/>
          <p:cNvSpPr txBox="1"/>
          <p:nvPr/>
        </p:nvSpPr>
        <p:spPr>
          <a:xfrm>
            <a:off x="592250" y="158750"/>
            <a:ext cx="3645000" cy="5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8F00FF"/>
                </a:solidFill>
              </a:rPr>
              <a:t>Актуальность</a:t>
            </a:r>
            <a:endParaRPr b="1" sz="2500">
              <a:solidFill>
                <a:srgbClr val="8F00FF"/>
              </a:solidFill>
            </a:endParaRPr>
          </a:p>
        </p:txBody>
      </p:sp>
      <p:pic>
        <p:nvPicPr>
          <p:cNvPr id="123" name="Google Shape;12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27802" y="3046850"/>
            <a:ext cx="4780675" cy="267717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"/>
          <p:cNvSpPr txBox="1"/>
          <p:nvPr/>
        </p:nvSpPr>
        <p:spPr>
          <a:xfrm>
            <a:off x="626975" y="2540000"/>
            <a:ext cx="6396300" cy="35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Ethereum - блокчейн, входящий сегодня в тройку самых популярных, а связанный с ним язык разработки смарт-контрактов - Solidity - обзавелся немалым количеством последователей. Существуют множество англоязычных статей в интернете по теме, различные курсы, в том числе и бесплатные.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a3d3c4395a_0_0"/>
          <p:cNvSpPr txBox="1"/>
          <p:nvPr/>
        </p:nvSpPr>
        <p:spPr>
          <a:xfrm>
            <a:off x="610575" y="1588975"/>
            <a:ext cx="4848900" cy="22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Однако разработчик, вставший на путь самообучения, сталкивается с рядом проблем. Поговорим о нем, и о том, что его беспокоит.</a:t>
            </a:r>
            <a:endParaRPr sz="2600">
              <a:solidFill>
                <a:schemeClr val="dk1"/>
              </a:solidFill>
            </a:endParaRPr>
          </a:p>
        </p:txBody>
      </p:sp>
      <p:sp>
        <p:nvSpPr>
          <p:cNvPr id="130" name="Google Shape;130;g2a3d3c4395a_0_0"/>
          <p:cNvSpPr txBox="1"/>
          <p:nvPr/>
        </p:nvSpPr>
        <p:spPr>
          <a:xfrm>
            <a:off x="610575" y="3680050"/>
            <a:ext cx="48489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Начинающие solidity-разработчики пишут код с логическими ошибками из-за того, что не знают, какие уязвимости существуют в смарт-контракте.</a:t>
            </a:r>
            <a:endParaRPr sz="2600"/>
          </a:p>
        </p:txBody>
      </p:sp>
      <p:grpSp>
        <p:nvGrpSpPr>
          <p:cNvPr id="131" name="Google Shape;131;g2a3d3c4395a_0_0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32" name="Google Shape;132;g2a3d3c4395a_0_0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g2a3d3c4395a_0_0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g2a3d3c4395a_0_0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g2a3d3c4395a_0_0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g2a3d3c4395a_0_0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7" name="Google Shape;137;g2a3d3c4395a_0_0"/>
          <p:cNvSpPr txBox="1"/>
          <p:nvPr/>
        </p:nvSpPr>
        <p:spPr>
          <a:xfrm>
            <a:off x="610575" y="103800"/>
            <a:ext cx="4469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8F00FF"/>
                </a:solidFill>
              </a:rPr>
              <a:t>Проблема</a:t>
            </a:r>
            <a:endParaRPr b="1" sz="2400">
              <a:solidFill>
                <a:srgbClr val="8F00FF"/>
              </a:solidFill>
            </a:endParaRPr>
          </a:p>
        </p:txBody>
      </p:sp>
      <p:pic>
        <p:nvPicPr>
          <p:cNvPr id="138" name="Google Shape;138;g2a3d3c4395a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3950" y="1956850"/>
            <a:ext cx="6145625" cy="344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oogle Shape;143;p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44" name="Google Shape;144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49" name="Google Shape;149;p3"/>
          <p:cNvSpPr txBox="1"/>
          <p:nvPr/>
        </p:nvSpPr>
        <p:spPr>
          <a:xfrm>
            <a:off x="504950" y="1261350"/>
            <a:ext cx="4731000" cy="25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en-US" sz="24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Описание продукта:</a:t>
            </a:r>
            <a:endParaRPr b="1" sz="24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Сайт с алгоритмом по обработке текста кода смарт-контракта на языке Solidity, направленный на поиск уязвимостей в контракте пользователя.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0" name="Google Shape;150;p3"/>
          <p:cNvSpPr txBox="1"/>
          <p:nvPr/>
        </p:nvSpPr>
        <p:spPr>
          <a:xfrm>
            <a:off x="504950" y="3699975"/>
            <a:ext cx="49689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</a:t>
            </a: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С помощью нашей системы, мы акцентируем внимание на том, что пользователь еще не знает, экономим время на поиск справочной информации.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1" name="Google Shape;151;p3"/>
          <p:cNvPicPr preferRelativeResize="0"/>
          <p:nvPr/>
        </p:nvPicPr>
        <p:blipFill rotWithShape="1">
          <a:blip r:embed="rId3">
            <a:alphaModFix/>
          </a:blip>
          <a:srcRect b="-1145" l="961" r="970" t="-1145"/>
          <a:stretch/>
        </p:blipFill>
        <p:spPr>
          <a:xfrm>
            <a:off x="5945700" y="1345902"/>
            <a:ext cx="5702825" cy="446065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3"/>
          <p:cNvSpPr txBox="1"/>
          <p:nvPr/>
        </p:nvSpPr>
        <p:spPr>
          <a:xfrm>
            <a:off x="592250" y="158750"/>
            <a:ext cx="3645000" cy="5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8F00FF"/>
                </a:solidFill>
              </a:rPr>
              <a:t>Аннотация проекта</a:t>
            </a:r>
            <a:endParaRPr b="1" sz="2500">
              <a:solidFill>
                <a:srgbClr val="8F00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oogle Shape;157;g2a3d7fb7f6c_3_3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58" name="Google Shape;158;g2a3d7fb7f6c_3_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9" name="Google Shape;159;g2a3d7fb7f6c_3_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0" name="Google Shape;160;g2a3d7fb7f6c_3_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1" name="Google Shape;161;g2a3d7fb7f6c_3_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2" name="Google Shape;162;g2a3d7fb7f6c_3_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63" name="Google Shape;163;g2a3d7fb7f6c_3_3"/>
          <p:cNvSpPr txBox="1"/>
          <p:nvPr/>
        </p:nvSpPr>
        <p:spPr>
          <a:xfrm>
            <a:off x="592250" y="1308200"/>
            <a:ext cx="5403300" cy="49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</a:t>
            </a:r>
            <a:r>
              <a:rPr lang="en-US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алгоритма по обработке текста кода смарт-контракта на языке Solidity: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83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rabicPeriod"/>
            </a:pPr>
            <a:r>
              <a:rPr lang="en-US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Автоматизированная проверка без развертывания тестового блокчейна - мы исключаем человеческий фактор при проверке и делаем ее быстрой и  бесплатной для пользователя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83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rabicPeriod"/>
            </a:pPr>
            <a:r>
              <a:rPr lang="en-US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Приятный интерфейс - новичку не нужно погружаться в тонкости работы с командной строкой и тест-системами внутри нее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Тем самым мы снижаем порог входа в набирающий популярность мир блокчейна.</a:t>
            </a:r>
            <a:endParaRPr sz="2600"/>
          </a:p>
        </p:txBody>
      </p:sp>
      <p:sp>
        <p:nvSpPr>
          <p:cNvPr id="164" name="Google Shape;164;g2a3d7fb7f6c_3_3"/>
          <p:cNvSpPr txBox="1"/>
          <p:nvPr/>
        </p:nvSpPr>
        <p:spPr>
          <a:xfrm>
            <a:off x="592250" y="158750"/>
            <a:ext cx="3645000" cy="5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8F00FF"/>
                </a:solidFill>
              </a:rPr>
              <a:t>Аннотация проекта</a:t>
            </a:r>
            <a:endParaRPr b="1" sz="2500">
              <a:solidFill>
                <a:srgbClr val="8F00FF"/>
              </a:solidFill>
            </a:endParaRPr>
          </a:p>
        </p:txBody>
      </p:sp>
      <p:pic>
        <p:nvPicPr>
          <p:cNvPr id="165" name="Google Shape;165;g2a3d7fb7f6c_3_3"/>
          <p:cNvPicPr preferRelativeResize="0"/>
          <p:nvPr/>
        </p:nvPicPr>
        <p:blipFill rotWithShape="1">
          <a:blip r:embed="rId3">
            <a:alphaModFix/>
          </a:blip>
          <a:srcRect b="0" l="6438" r="9942" t="0"/>
          <a:stretch/>
        </p:blipFill>
        <p:spPr>
          <a:xfrm>
            <a:off x="6775300" y="1734600"/>
            <a:ext cx="4926400" cy="392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"/>
          <p:cNvSpPr txBox="1"/>
          <p:nvPr/>
        </p:nvSpPr>
        <p:spPr>
          <a:xfrm>
            <a:off x="420955" y="201551"/>
            <a:ext cx="6519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2400" u="none" cap="none" strike="noStrike">
                <a:solidFill>
                  <a:srgbClr val="8F00FF"/>
                </a:solidFill>
              </a:rPr>
              <a:t>АНАЛИЗ КОНКУРЕНТОВ</a:t>
            </a:r>
            <a:endParaRPr b="1" i="0" sz="2400" u="none" cap="none" strike="noStrike">
              <a:solidFill>
                <a:srgbClr val="8F00FF"/>
              </a:solidFill>
            </a:endParaRPr>
          </a:p>
        </p:txBody>
      </p:sp>
      <p:grpSp>
        <p:nvGrpSpPr>
          <p:cNvPr id="171" name="Google Shape;171;p4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72" name="Google Shape;172;p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3" name="Google Shape;173;p4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4" name="Google Shape;174;p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5" name="Google Shape;175;p4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6" name="Google Shape;176;p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aphicFrame>
        <p:nvGraphicFramePr>
          <p:cNvPr id="177" name="Google Shape;177;p4"/>
          <p:cNvGraphicFramePr/>
          <p:nvPr/>
        </p:nvGraphicFramePr>
        <p:xfrm>
          <a:off x="190713" y="957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{BBFD9B53-AF4C-4E36-B7BA-BDE83A93B47C}</a:tableStyleId>
              </a:tblPr>
              <a:tblGrid>
                <a:gridCol w="1131725"/>
                <a:gridCol w="1629050"/>
                <a:gridCol w="1449575"/>
                <a:gridCol w="2707800"/>
                <a:gridCol w="2149225"/>
                <a:gridCol w="2743200"/>
              </a:tblGrid>
              <a:tr h="54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Аналогичный продукт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Краткое описание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Ссылка на сайт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Чем понравилось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Чем не понравилось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Чем ваша идея лучше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915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Сервис по проверке курсовых работ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Проверяет текст на орфографические, стилистические, логические ошибки и оформление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Удобный интерфейс, красивое и понятное оформление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Продукт на этапе тестирования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Простота решения - меньше ошибок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754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certik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Сервис по проверке смарт- контрактов</a:t>
                      </a:r>
                      <a:endParaRPr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https://www.certik.com/products/smart-contract-audit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Привлекательный сайт, продающая подача информации, надежные эксперты(возможно)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Ручная проверка - возможны ошибки, платна для пользователя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Автоматизированная проверка, бесплатна для пользователя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916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1F2328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Securify 2.0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инструмент по проверке контракта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https://github.com/eth-sri/securify2/blob/master/README.md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совершает проверку на 37 уязвимостей автоматически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Нет интерфейса, работа через командную строку, рассчитан на продвинутых пользователей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 отпугивающий новичка интерфейс с подсказками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1477800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MyThril</a:t>
                      </a:r>
                      <a:endParaRPr sz="1200">
                        <a:solidFill>
                          <a:srgbClr val="1F2328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rgbClr val="1F2328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пакет для автоматического обнаружения  уязвимостей в смарт-контрактах</a:t>
                      </a:r>
                      <a:endParaRPr sz="1200">
                        <a:solidFill>
                          <a:srgbClr val="1F2328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sng">
                          <a:solidFill>
                            <a:srgbClr val="1155CC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  <a:hlinkClick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mythril.solidity package — Mythril v0.23.9 documentation (mythril-classic.readthedocs.io)</a:t>
                      </a:r>
                      <a:endParaRPr sz="1200">
                        <a:solidFill>
                          <a:srgbClr val="1F2328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показывает, какая функция вызывает проблему, объяснение уязвимости, показывает строку в какой находится ошибка и ID ошибки, находится в открытом доступе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работа через командную строку, неудобный интерфейс, ответ выводится на английском языке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работаем на русском языке, более просты за счет удобного интерфейса и использования сайта для взаимодействия, тратиться меньше времени, тк нет необходимости в скачивании и учебы в работе с сервисом.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1105675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Slither</a:t>
                      </a:r>
                      <a:endParaRPr sz="1200">
                        <a:solidFill>
                          <a:srgbClr val="1F2328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инструмент для статической            проверки кода смарт-контракта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https://github.com/crytic/slither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кроме автоматического поиска уязвимостей, Slither способен находить возможности оптимизации кода и визуализировать алгоритм работы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 для новичков: работа из командной строки, отчет трудно читать, ссылки на англоязычные источники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Удобный интерфейс, не отпугивающий новичка, предоставляем ссылки на русскоязычные источники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5"/>
          <p:cNvSpPr txBox="1"/>
          <p:nvPr/>
        </p:nvSpPr>
        <p:spPr>
          <a:xfrm>
            <a:off x="299197" y="571688"/>
            <a:ext cx="10682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3" name="Google Shape;183;p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84" name="Google Shape;184;p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5" name="Google Shape;185;p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6" name="Google Shape;186;p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7" name="Google Shape;187;p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8" name="Google Shape;188;p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89" name="Google Shape;18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44771" y="6139368"/>
            <a:ext cx="2145252" cy="981081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5"/>
          <p:cNvSpPr txBox="1"/>
          <p:nvPr/>
        </p:nvSpPr>
        <p:spPr>
          <a:xfrm>
            <a:off x="383071" y="236605"/>
            <a:ext cx="9365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lang="en-US" sz="2400">
                <a:solidFill>
                  <a:srgbClr val="8F00FF"/>
                </a:solidFill>
              </a:rPr>
              <a:t>ФИНАНСОВАЯ МОДЕЛЬ </a:t>
            </a:r>
            <a:endParaRPr b="1" sz="2400">
              <a:solidFill>
                <a:srgbClr val="8F00FF"/>
              </a:solidFill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299200" y="910400"/>
            <a:ext cx="50823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ОРГАНИЗАЦИОННЫЕ ПОКАЗАТЕЛИ: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Организационно-правовая форма: ООО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Штат: 2-3 чел.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ПАРТНЕРСКИЕ ВОЗМОЖНОСТИ: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Поставщики: Yandex Cloud, специалист по работе с сервером 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Агенты влияния: Потребители, рекламодатели, блогеры из сферы it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Эксперты: Специалист по работе с сервером</a:t>
            </a:r>
            <a:endParaRPr sz="2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5937675" y="789563"/>
            <a:ext cx="6009300" cy="60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ПРОИЗВОДСТВЕННЫЕ ПОКАЗАТЕЛИ: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Сайт с алгоритмом по обработке текста кода смарт-контракта на языке Solidity, направленный на поиск уязвимостей в контракте пользователя</a:t>
            </a:r>
            <a:endParaRPr sz="1900">
              <a:solidFill>
                <a:schemeClr val="dk1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900">
              <a:solidFill>
                <a:schemeClr val="dk1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ФИНАНСОВЫЕ ПОКАЗАТЕЛИ: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Себестоимость продукта: 35000 рублей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Структура затрат из бизнес-модели: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Постоянные: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-"/>
            </a:pPr>
            <a:r>
              <a:rPr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электричество, интернет(скоростной) 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-"/>
            </a:pPr>
            <a:r>
              <a:rPr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аренда сервера 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-"/>
            </a:pPr>
            <a:r>
              <a:rPr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специалист по работе с сервером 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Переменные: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-"/>
            </a:pPr>
            <a:r>
              <a:rPr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налоги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-"/>
            </a:pPr>
            <a:r>
              <a:rPr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реклама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-"/>
            </a:pPr>
            <a:r>
              <a:rPr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эквайринг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Точка безубыточности из фин.модели: 6 мес.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 по итогу 12 мес.:  250 683 рублей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3" name="Google Shape;193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9188" y="4114749"/>
            <a:ext cx="5221925" cy="2580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oogle Shape;198;p6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99" name="Google Shape;199;p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0" name="Google Shape;200;p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1" name="Google Shape;201;p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2" name="Google Shape;202;p6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3" name="Google Shape;203;p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04" name="Google Shape;204;p6"/>
          <p:cNvSpPr txBox="1"/>
          <p:nvPr/>
        </p:nvSpPr>
        <p:spPr>
          <a:xfrm>
            <a:off x="360040" y="332656"/>
            <a:ext cx="8472300" cy="37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b="1" i="0" lang="en-US" sz="24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 sz="600"/>
          </a:p>
        </p:txBody>
      </p:sp>
      <p:sp>
        <p:nvSpPr>
          <p:cNvPr id="205" name="Google Shape;205;p6"/>
          <p:cNvSpPr/>
          <p:nvPr/>
        </p:nvSpPr>
        <p:spPr>
          <a:xfrm>
            <a:off x="281500" y="4142550"/>
            <a:ext cx="7991700" cy="2397300"/>
          </a:xfrm>
          <a:prstGeom prst="rect">
            <a:avLst/>
          </a:prstGeom>
          <a:noFill/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8273100" y="5238500"/>
            <a:ext cx="3695400" cy="1301400"/>
          </a:xfrm>
          <a:prstGeom prst="rect">
            <a:avLst/>
          </a:prstGeom>
          <a:noFill/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6"/>
          <p:cNvSpPr/>
          <p:nvPr/>
        </p:nvSpPr>
        <p:spPr>
          <a:xfrm>
            <a:off x="278413" y="1034450"/>
            <a:ext cx="2120400" cy="3108000"/>
          </a:xfrm>
          <a:prstGeom prst="rect">
            <a:avLst/>
          </a:prstGeom>
          <a:noFill/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"/>
          <p:cNvSpPr/>
          <p:nvPr/>
        </p:nvSpPr>
        <p:spPr>
          <a:xfrm>
            <a:off x="2401175" y="1034450"/>
            <a:ext cx="2790000" cy="1585500"/>
          </a:xfrm>
          <a:prstGeom prst="rect">
            <a:avLst/>
          </a:prstGeom>
          <a:noFill/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6"/>
          <p:cNvSpPr/>
          <p:nvPr/>
        </p:nvSpPr>
        <p:spPr>
          <a:xfrm>
            <a:off x="5191250" y="1034450"/>
            <a:ext cx="3081900" cy="3108000"/>
          </a:xfrm>
          <a:prstGeom prst="rect">
            <a:avLst/>
          </a:prstGeom>
          <a:noFill/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6"/>
          <p:cNvSpPr/>
          <p:nvPr/>
        </p:nvSpPr>
        <p:spPr>
          <a:xfrm>
            <a:off x="8273225" y="1034450"/>
            <a:ext cx="1583400" cy="2202000"/>
          </a:xfrm>
          <a:prstGeom prst="rect">
            <a:avLst/>
          </a:prstGeom>
          <a:noFill/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6"/>
          <p:cNvSpPr/>
          <p:nvPr/>
        </p:nvSpPr>
        <p:spPr>
          <a:xfrm>
            <a:off x="8273100" y="3236575"/>
            <a:ext cx="1583400" cy="2001900"/>
          </a:xfrm>
          <a:prstGeom prst="rect">
            <a:avLst/>
          </a:prstGeom>
          <a:noFill/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6"/>
          <p:cNvSpPr/>
          <p:nvPr/>
        </p:nvSpPr>
        <p:spPr>
          <a:xfrm>
            <a:off x="9847950" y="1034450"/>
            <a:ext cx="2120400" cy="4203900"/>
          </a:xfrm>
          <a:prstGeom prst="rect">
            <a:avLst/>
          </a:prstGeom>
          <a:noFill/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6"/>
          <p:cNvSpPr txBox="1"/>
          <p:nvPr/>
        </p:nvSpPr>
        <p:spPr>
          <a:xfrm>
            <a:off x="279982" y="1084498"/>
            <a:ext cx="2119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 Проблема и существующие альтернативы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6"/>
          <p:cNvSpPr txBox="1"/>
          <p:nvPr/>
        </p:nvSpPr>
        <p:spPr>
          <a:xfrm>
            <a:off x="2400429" y="1063499"/>
            <a:ext cx="27885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4. Решение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6"/>
          <p:cNvSpPr txBox="1"/>
          <p:nvPr/>
        </p:nvSpPr>
        <p:spPr>
          <a:xfrm>
            <a:off x="2429586" y="2652435"/>
            <a:ext cx="27309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8. Ключевые метрики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6"/>
          <p:cNvSpPr txBox="1"/>
          <p:nvPr/>
        </p:nvSpPr>
        <p:spPr>
          <a:xfrm>
            <a:off x="5190494" y="1065777"/>
            <a:ext cx="21183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 Уникальная ценность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6"/>
          <p:cNvSpPr txBox="1"/>
          <p:nvPr/>
        </p:nvSpPr>
        <p:spPr>
          <a:xfrm>
            <a:off x="8295700" y="1084500"/>
            <a:ext cx="15834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9. Скрытое преимущество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6"/>
          <p:cNvSpPr txBox="1"/>
          <p:nvPr/>
        </p:nvSpPr>
        <p:spPr>
          <a:xfrm>
            <a:off x="8343100" y="3231025"/>
            <a:ext cx="1516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5. Каналы распространения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6"/>
          <p:cNvSpPr txBox="1"/>
          <p:nvPr/>
        </p:nvSpPr>
        <p:spPr>
          <a:xfrm>
            <a:off x="9883951" y="1034449"/>
            <a:ext cx="1897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 Сегмент потребителей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6"/>
          <p:cNvSpPr txBox="1"/>
          <p:nvPr/>
        </p:nvSpPr>
        <p:spPr>
          <a:xfrm>
            <a:off x="360050" y="4141175"/>
            <a:ext cx="57660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7. Структура расходов 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6"/>
          <p:cNvSpPr txBox="1"/>
          <p:nvPr/>
        </p:nvSpPr>
        <p:spPr>
          <a:xfrm>
            <a:off x="8431150" y="5377550"/>
            <a:ext cx="33924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6. Потоки доходов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6"/>
          <p:cNvSpPr txBox="1"/>
          <p:nvPr/>
        </p:nvSpPr>
        <p:spPr>
          <a:xfrm>
            <a:off x="360050" y="1534600"/>
            <a:ext cx="18972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</a:rPr>
              <a:t>Начинающие solidity-разработчики пишут код с логическими ошибками из-за того, что не знают, какие уязвимости существуют в смарт-контракте</a:t>
            </a:r>
            <a:endParaRPr sz="11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</a:rPr>
              <a:t>чтобы узнать, как сделать свой код лучше, они читают множество статей в интернете и тратят много времени -&gt; затягивается процесс разработки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223" name="Google Shape;223;p6"/>
          <p:cNvSpPr txBox="1"/>
          <p:nvPr/>
        </p:nvSpPr>
        <p:spPr>
          <a:xfrm>
            <a:off x="9879100" y="1416463"/>
            <a:ext cx="1917000" cy="17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</a:rPr>
              <a:t>Человек от 20 до 45, который изучал ранее C++(язык со статической типизацией), ООП, удаленная работа, ценит свободное время, следит за трендами</a:t>
            </a:r>
            <a:endParaRPr sz="1100">
              <a:solidFill>
                <a:srgbClr val="595959"/>
              </a:solidFill>
            </a:endParaRPr>
          </a:p>
        </p:txBody>
      </p:sp>
      <p:sp>
        <p:nvSpPr>
          <p:cNvPr id="224" name="Google Shape;224;p6"/>
          <p:cNvSpPr txBox="1"/>
          <p:nvPr/>
        </p:nvSpPr>
        <p:spPr>
          <a:xfrm>
            <a:off x="5451150" y="1312075"/>
            <a:ext cx="2553300" cy="26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</a:rPr>
              <a:t>Простота решения - меньше ошибок, не отпугивающий новичка интерфейс с подсказками, автоматизированная проверка, бесплатно для пользователя, экономим время на поиск информации, предоставляем информацию по языку, подготовка рекомендаций по нейтрализации потенциальных уязвимостей в коде, прямое участие в формировании сообщества за счет отсылок ко внешним источникам, создания сообщества в телеграм, снижения порога входа для направления</a:t>
            </a:r>
            <a:endParaRPr sz="11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5" name="Google Shape;225;p6"/>
          <p:cNvSpPr txBox="1"/>
          <p:nvPr/>
        </p:nvSpPr>
        <p:spPr>
          <a:xfrm>
            <a:off x="2577575" y="1346100"/>
            <a:ext cx="2262600" cy="11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highlight>
                  <a:srgbClr val="FFFFFF"/>
                </a:highlight>
              </a:rPr>
              <a:t>Сайт с алгоритмом по обработке текста кода смарт-контракта на языке Solidity, направленный на поиск уязвимостей в контракте пользователя</a:t>
            </a:r>
            <a:endParaRPr sz="2100">
              <a:solidFill>
                <a:schemeClr val="dk1"/>
              </a:solidFill>
            </a:endParaRPr>
          </a:p>
        </p:txBody>
      </p:sp>
      <p:sp>
        <p:nvSpPr>
          <p:cNvPr id="226" name="Google Shape;226;p6"/>
          <p:cNvSpPr txBox="1"/>
          <p:nvPr/>
        </p:nvSpPr>
        <p:spPr>
          <a:xfrm>
            <a:off x="2514350" y="2871863"/>
            <a:ext cx="1917000" cy="9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</a:rPr>
              <a:t>Количество пользователей, количество загрузок документа кода, количество упоминаний в блогах и тд</a:t>
            </a:r>
            <a:endParaRPr sz="1100">
              <a:solidFill>
                <a:srgbClr val="595959"/>
              </a:solidFill>
            </a:endParaRPr>
          </a:p>
        </p:txBody>
      </p:sp>
      <p:sp>
        <p:nvSpPr>
          <p:cNvPr id="227" name="Google Shape;227;p6"/>
          <p:cNvSpPr txBox="1"/>
          <p:nvPr/>
        </p:nvSpPr>
        <p:spPr>
          <a:xfrm>
            <a:off x="8344900" y="3621125"/>
            <a:ext cx="15168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</a:rPr>
              <a:t>Покупка рекламы у известных блогеров в сфере IT на ютубе и хабре</a:t>
            </a:r>
            <a:endParaRPr sz="1100">
              <a:solidFill>
                <a:srgbClr val="595959"/>
              </a:solidFill>
            </a:endParaRPr>
          </a:p>
        </p:txBody>
      </p:sp>
      <p:sp>
        <p:nvSpPr>
          <p:cNvPr id="228" name="Google Shape;228;p6"/>
          <p:cNvSpPr txBox="1"/>
          <p:nvPr/>
        </p:nvSpPr>
        <p:spPr>
          <a:xfrm>
            <a:off x="8306400" y="1629750"/>
            <a:ext cx="1516800" cy="9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</a:rPr>
              <a:t>Мы первые;</a:t>
            </a:r>
            <a:endParaRPr sz="11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</a:rPr>
              <a:t>можем внедриться в какой-то обучающий курс.</a:t>
            </a:r>
            <a:endParaRPr sz="1100">
              <a:solidFill>
                <a:srgbClr val="595959"/>
              </a:solidFill>
            </a:endParaRPr>
          </a:p>
        </p:txBody>
      </p:sp>
      <p:sp>
        <p:nvSpPr>
          <p:cNvPr id="229" name="Google Shape;229;p6"/>
          <p:cNvSpPr txBox="1"/>
          <p:nvPr/>
        </p:nvSpPr>
        <p:spPr>
          <a:xfrm>
            <a:off x="4619375" y="4346800"/>
            <a:ext cx="2851800" cy="13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000000"/>
                </a:solidFill>
              </a:rPr>
              <a:t>Постоянные затраты</a:t>
            </a:r>
            <a:r>
              <a:rPr lang="en-US" sz="1100">
                <a:solidFill>
                  <a:srgbClr val="000000"/>
                </a:solidFill>
              </a:rPr>
              <a:t>: </a:t>
            </a:r>
            <a:r>
              <a:rPr b="1" lang="en-US" sz="1100">
                <a:solidFill>
                  <a:srgbClr val="000000"/>
                </a:solidFill>
              </a:rPr>
              <a:t>162 000 рублей</a:t>
            </a:r>
            <a:endParaRPr b="1" sz="11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</a:rPr>
              <a:t>электричество, интернет(скоростной) 24 000 рублей</a:t>
            </a:r>
            <a:endParaRPr sz="11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</a:rPr>
              <a:t>аренда сервера 54 000 рублей</a:t>
            </a:r>
            <a:endParaRPr sz="11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</a:rPr>
              <a:t>специалист по работе с сервером 84 000 рублей</a:t>
            </a:r>
            <a:endParaRPr sz="1700"/>
          </a:p>
        </p:txBody>
      </p:sp>
      <p:sp>
        <p:nvSpPr>
          <p:cNvPr id="230" name="Google Shape;230;p6"/>
          <p:cNvSpPr txBox="1"/>
          <p:nvPr/>
        </p:nvSpPr>
        <p:spPr>
          <a:xfrm>
            <a:off x="360050" y="4467750"/>
            <a:ext cx="4071300" cy="23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Затраты на разработку: 35 000 рублей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сервер(аренда на полгода - Yandex Cloud) 12 000 рублей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привлечение специалиста по развертыванию на сервере 8 000 рублей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frontend-разработка сайта 15 000 рублей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Переменные затраты: 226 907,4 рублей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Налоги 40 907,4 рублей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реклама 135 000 рублей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эквайринг 51 000 рублей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</p:txBody>
      </p:sp>
      <p:sp>
        <p:nvSpPr>
          <p:cNvPr id="231" name="Google Shape;231;p6"/>
          <p:cNvSpPr txBox="1"/>
          <p:nvPr/>
        </p:nvSpPr>
        <p:spPr>
          <a:xfrm>
            <a:off x="8431150" y="5704000"/>
            <a:ext cx="2939700" cy="8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</a:rPr>
              <a:t>Реклама, донаты, покупка дополнительных пакетов строк сверх 50 всегда имеющихся строк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a3864243e5_0_18"/>
          <p:cNvSpPr/>
          <p:nvPr/>
        </p:nvSpPr>
        <p:spPr>
          <a:xfrm>
            <a:off x="3441288" y="1918500"/>
            <a:ext cx="4762500" cy="4606500"/>
          </a:xfrm>
          <a:prstGeom prst="ellipse">
            <a:avLst/>
          </a:prstGeom>
          <a:solidFill>
            <a:srgbClr val="ADDAE3"/>
          </a:solidFill>
          <a:ln cap="flat" cmpd="sng" w="9525">
            <a:solidFill>
              <a:srgbClr val="B5D8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g2a3864243e5_0_18"/>
          <p:cNvSpPr/>
          <p:nvPr/>
        </p:nvSpPr>
        <p:spPr>
          <a:xfrm>
            <a:off x="4098575" y="3175000"/>
            <a:ext cx="3467400" cy="3350100"/>
          </a:xfrm>
          <a:prstGeom prst="ellipse">
            <a:avLst/>
          </a:prstGeom>
          <a:solidFill>
            <a:srgbClr val="FFAC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-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g2a3864243e5_0_18"/>
          <p:cNvSpPr/>
          <p:nvPr/>
        </p:nvSpPr>
        <p:spPr>
          <a:xfrm>
            <a:off x="4670900" y="4370700"/>
            <a:ext cx="2229300" cy="2154300"/>
          </a:xfrm>
          <a:prstGeom prst="ellipse">
            <a:avLst/>
          </a:prstGeom>
          <a:solidFill>
            <a:srgbClr val="FBB3C1"/>
          </a:solidFill>
          <a:ln cap="flat" cmpd="sng" w="9525">
            <a:solidFill>
              <a:srgbClr val="FBB3C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</a:t>
            </a:r>
            <a:endParaRPr sz="25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9" name="Google Shape;239;g2a3864243e5_0_18"/>
          <p:cNvSpPr txBox="1"/>
          <p:nvPr/>
        </p:nvSpPr>
        <p:spPr>
          <a:xfrm>
            <a:off x="5341575" y="3641125"/>
            <a:ext cx="1175400" cy="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Times"/>
                <a:ea typeface="Times"/>
                <a:cs typeface="Times"/>
                <a:sym typeface="Times"/>
              </a:rPr>
              <a:t>SAM</a:t>
            </a:r>
            <a:endParaRPr sz="2800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40" name="Google Shape;240;g2a3864243e5_0_18"/>
          <p:cNvSpPr txBox="1"/>
          <p:nvPr/>
        </p:nvSpPr>
        <p:spPr>
          <a:xfrm>
            <a:off x="5417775" y="2384625"/>
            <a:ext cx="1175400" cy="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</a:t>
            </a: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g2a3864243e5_0_18"/>
          <p:cNvSpPr txBox="1"/>
          <p:nvPr/>
        </p:nvSpPr>
        <p:spPr>
          <a:xfrm>
            <a:off x="152400" y="4956900"/>
            <a:ext cx="32277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15 000</a:t>
            </a: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людей, обладающие начальными навыками в solidity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2" name="Google Shape;242;g2a3864243e5_0_18"/>
          <p:cNvSpPr txBox="1"/>
          <p:nvPr/>
        </p:nvSpPr>
        <p:spPr>
          <a:xfrm>
            <a:off x="8529150" y="52323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1 500 000</a:t>
            </a: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рублей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3" name="Google Shape;243;g2a3864243e5_0_18"/>
          <p:cNvSpPr txBox="1"/>
          <p:nvPr/>
        </p:nvSpPr>
        <p:spPr>
          <a:xfrm>
            <a:off x="0" y="2911425"/>
            <a:ext cx="3467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C0C0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b="1" lang="en-US" sz="1800">
                <a:solidFill>
                  <a:srgbClr val="0C0C0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b="1" lang="en-US" sz="1800">
                <a:solidFill>
                  <a:srgbClr val="0C0C0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45</a:t>
            </a:r>
            <a:r>
              <a:rPr b="1" lang="en-US" sz="1800">
                <a:solidFill>
                  <a:srgbClr val="0C0C0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>
                <a:solidFill>
                  <a:srgbClr val="0C0C0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млн смарт-контрактов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44" name="Google Shape;244;g2a3864243e5_0_18"/>
          <p:cNvCxnSpPr>
            <a:stCxn id="241" idx="3"/>
          </p:cNvCxnSpPr>
          <p:nvPr/>
        </p:nvCxnSpPr>
        <p:spPr>
          <a:xfrm flipH="1" rot="10800000">
            <a:off x="3380100" y="5442000"/>
            <a:ext cx="1905900" cy="22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5" name="Google Shape;245;g2a3864243e5_0_18"/>
          <p:cNvCxnSpPr>
            <a:endCxn id="242" idx="1"/>
          </p:cNvCxnSpPr>
          <p:nvPr/>
        </p:nvCxnSpPr>
        <p:spPr>
          <a:xfrm>
            <a:off x="6305250" y="5458650"/>
            <a:ext cx="2223900" cy="4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6" name="Google Shape;246;g2a3864243e5_0_18"/>
          <p:cNvCxnSpPr/>
          <p:nvPr/>
        </p:nvCxnSpPr>
        <p:spPr>
          <a:xfrm flipH="1" rot="10800000">
            <a:off x="172675" y="3274950"/>
            <a:ext cx="4027200" cy="16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" name="Google Shape;247;g2a3864243e5_0_18"/>
          <p:cNvCxnSpPr/>
          <p:nvPr/>
        </p:nvCxnSpPr>
        <p:spPr>
          <a:xfrm>
            <a:off x="4199875" y="3266325"/>
            <a:ext cx="1191900" cy="551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8" name="Google Shape;248;g2a3864243e5_0_18"/>
          <p:cNvSpPr txBox="1"/>
          <p:nvPr/>
        </p:nvSpPr>
        <p:spPr>
          <a:xfrm>
            <a:off x="8355200" y="1480500"/>
            <a:ext cx="3643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C0C0E"/>
                </a:solidFill>
                <a:highlight>
                  <a:schemeClr val="lt1"/>
                </a:highlight>
              </a:rPr>
              <a:t>271.5</a:t>
            </a:r>
            <a:r>
              <a:rPr lang="en-US" sz="1800">
                <a:solidFill>
                  <a:srgbClr val="0C0C0E"/>
                </a:solidFill>
                <a:highlight>
                  <a:schemeClr val="lt1"/>
                </a:highlight>
              </a:rPr>
              <a:t> трлн долларов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9" name="Google Shape;249;g2a3864243e5_0_18"/>
          <p:cNvSpPr txBox="1"/>
          <p:nvPr/>
        </p:nvSpPr>
        <p:spPr>
          <a:xfrm>
            <a:off x="37650" y="15291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C0C0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120.23</a:t>
            </a:r>
            <a:r>
              <a:rPr lang="en-US" sz="1200">
                <a:solidFill>
                  <a:srgbClr val="0C0C0E"/>
                </a:solidFill>
                <a:highlight>
                  <a:schemeClr val="lt1"/>
                </a:highlight>
              </a:rPr>
              <a:t> </a:t>
            </a:r>
            <a:r>
              <a:rPr lang="en-US" sz="1800">
                <a:solidFill>
                  <a:srgbClr val="0C0C0E"/>
                </a:solidFill>
                <a:highlight>
                  <a:schemeClr val="lt1"/>
                </a:highlight>
              </a:rPr>
              <a:t>млн </a:t>
            </a:r>
            <a:endParaRPr sz="1800"/>
          </a:p>
        </p:txBody>
      </p:sp>
      <p:cxnSp>
        <p:nvCxnSpPr>
          <p:cNvPr id="250" name="Google Shape;250;g2a3864243e5_0_18"/>
          <p:cNvCxnSpPr/>
          <p:nvPr/>
        </p:nvCxnSpPr>
        <p:spPr>
          <a:xfrm>
            <a:off x="198750" y="1977625"/>
            <a:ext cx="38601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" name="Google Shape;251;g2a3864243e5_0_18"/>
          <p:cNvCxnSpPr/>
          <p:nvPr/>
        </p:nvCxnSpPr>
        <p:spPr>
          <a:xfrm>
            <a:off x="4058850" y="1977625"/>
            <a:ext cx="1191900" cy="551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2" name="Google Shape;252;g2a3864243e5_0_18"/>
          <p:cNvSpPr txBox="1"/>
          <p:nvPr/>
        </p:nvSpPr>
        <p:spPr>
          <a:xfrm>
            <a:off x="8425750" y="2858025"/>
            <a:ext cx="4111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2.9</a:t>
            </a:r>
            <a:r>
              <a:rPr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млн рублей</a:t>
            </a:r>
            <a:r>
              <a:rPr lang="en-US" sz="1800">
                <a:solidFill>
                  <a:srgbClr val="0C0C0E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800">
              <a:solidFill>
                <a:srgbClr val="0C0C0E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53" name="Google Shape;253;g2a3864243e5_0_18"/>
          <p:cNvCxnSpPr/>
          <p:nvPr/>
        </p:nvCxnSpPr>
        <p:spPr>
          <a:xfrm flipH="1" rot="10800000">
            <a:off x="7900875" y="3403975"/>
            <a:ext cx="4027200" cy="16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4" name="Google Shape;254;g2a3864243e5_0_18"/>
          <p:cNvCxnSpPr/>
          <p:nvPr/>
        </p:nvCxnSpPr>
        <p:spPr>
          <a:xfrm flipH="1" rot="10800000">
            <a:off x="6516975" y="3425963"/>
            <a:ext cx="1383900" cy="430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5" name="Google Shape;255;g2a3864243e5_0_18"/>
          <p:cNvCxnSpPr/>
          <p:nvPr/>
        </p:nvCxnSpPr>
        <p:spPr>
          <a:xfrm>
            <a:off x="8264975" y="1977625"/>
            <a:ext cx="38601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6" name="Google Shape;256;g2a3864243e5_0_18"/>
          <p:cNvCxnSpPr>
            <a:stCxn id="240" idx="3"/>
          </p:cNvCxnSpPr>
          <p:nvPr/>
        </p:nvCxnSpPr>
        <p:spPr>
          <a:xfrm flipH="1" rot="10800000">
            <a:off x="6593175" y="1977525"/>
            <a:ext cx="1671900" cy="670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7" name="Google Shape;257;g2a3864243e5_0_18"/>
          <p:cNvSpPr txBox="1"/>
          <p:nvPr/>
        </p:nvSpPr>
        <p:spPr>
          <a:xfrm>
            <a:off x="228850" y="177075"/>
            <a:ext cx="3755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Оценка рынка</a:t>
            </a:r>
            <a:endParaRPr b="1" sz="2800">
              <a:solidFill>
                <a:srgbClr val="8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8" name="Google Shape;258;g2a3864243e5_0_18"/>
          <p:cNvGrpSpPr/>
          <p:nvPr/>
        </p:nvGrpSpPr>
        <p:grpSpPr>
          <a:xfrm>
            <a:off x="0" y="759176"/>
            <a:ext cx="2624940" cy="97200"/>
            <a:chOff x="0" y="692501"/>
            <a:chExt cx="2624940" cy="97200"/>
          </a:xfrm>
        </p:grpSpPr>
        <p:sp>
          <p:nvSpPr>
            <p:cNvPr id="259" name="Google Shape;259;g2a3864243e5_0_18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0" name="Google Shape;260;g2a3864243e5_0_18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1" name="Google Shape;261;g2a3864243e5_0_18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2" name="Google Shape;262;g2a3864243e5_0_18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3" name="Google Shape;263;g2a3864243e5_0_18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64" name="Google Shape;264;g2a3864243e5_0_18"/>
          <p:cNvSpPr txBox="1"/>
          <p:nvPr/>
        </p:nvSpPr>
        <p:spPr>
          <a:xfrm>
            <a:off x="303400" y="945450"/>
            <a:ext cx="40272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В натуральном выражении: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g2a3864243e5_0_18"/>
          <p:cNvSpPr txBox="1"/>
          <p:nvPr/>
        </p:nvSpPr>
        <p:spPr>
          <a:xfrm>
            <a:off x="8152000" y="976088"/>
            <a:ext cx="40272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В денежном: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7"/>
          <p:cNvSpPr txBox="1"/>
          <p:nvPr/>
        </p:nvSpPr>
        <p:spPr>
          <a:xfrm>
            <a:off x="420955" y="353951"/>
            <a:ext cx="651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20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b="0" i="0" sz="20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1" name="Google Shape;271;p7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72" name="Google Shape;272;p7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3" name="Google Shape;273;p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4" name="Google Shape;274;p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5" name="Google Shape;275;p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6" name="Google Shape;276;p7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77" name="Google Shape;277;p7"/>
          <p:cNvSpPr txBox="1"/>
          <p:nvPr/>
        </p:nvSpPr>
        <p:spPr>
          <a:xfrm>
            <a:off x="2392738" y="692500"/>
            <a:ext cx="9319500" cy="66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</p:txBody>
      </p:sp>
      <p:sp>
        <p:nvSpPr>
          <p:cNvPr id="278" name="Google Shape;278;p7"/>
          <p:cNvSpPr txBox="1"/>
          <p:nvPr/>
        </p:nvSpPr>
        <p:spPr>
          <a:xfrm>
            <a:off x="904175" y="4688625"/>
            <a:ext cx="4296000" cy="17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Кириченко Елизавета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Роль в проекте: разработчик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Навыки: Python(Django, re), HTML, SQL, базовые знания Solidity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9" name="Google Shape;279;p7"/>
          <p:cNvSpPr txBox="1"/>
          <p:nvPr/>
        </p:nvSpPr>
        <p:spPr>
          <a:xfrm>
            <a:off x="6360750" y="986075"/>
            <a:ext cx="5032800" cy="20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Голощапова Алла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Роль в проекте: разработчик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Навыки: Python(matplotlib,numpy,scipy), базовые знания Solidity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000"/>
          </a:p>
        </p:txBody>
      </p:sp>
      <p:pic>
        <p:nvPicPr>
          <p:cNvPr id="280" name="Google Shape;280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4177" y="986071"/>
            <a:ext cx="2838301" cy="3506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49350" y="3340375"/>
            <a:ext cx="3976451" cy="3063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g2a0589d75bd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7522" y="1665000"/>
            <a:ext cx="6926678" cy="3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g2a0589d75bd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775" y="1665000"/>
            <a:ext cx="6163174" cy="3389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g2a0589d75bd_0_0"/>
          <p:cNvSpPr txBox="1"/>
          <p:nvPr/>
        </p:nvSpPr>
        <p:spPr>
          <a:xfrm>
            <a:off x="416625" y="0"/>
            <a:ext cx="34647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8F00FF"/>
                </a:solidFill>
              </a:rPr>
              <a:t>Прототип сайта</a:t>
            </a:r>
            <a:endParaRPr b="1" sz="2400">
              <a:solidFill>
                <a:srgbClr val="8F00FF"/>
              </a:solidFill>
            </a:endParaRPr>
          </a:p>
        </p:txBody>
      </p:sp>
      <p:grpSp>
        <p:nvGrpSpPr>
          <p:cNvPr id="289" name="Google Shape;289;g2a0589d75bd_0_0"/>
          <p:cNvGrpSpPr/>
          <p:nvPr/>
        </p:nvGrpSpPr>
        <p:grpSpPr>
          <a:xfrm>
            <a:off x="0" y="454376"/>
            <a:ext cx="2624940" cy="97200"/>
            <a:chOff x="0" y="692501"/>
            <a:chExt cx="2624940" cy="97200"/>
          </a:xfrm>
        </p:grpSpPr>
        <p:sp>
          <p:nvSpPr>
            <p:cNvPr id="290" name="Google Shape;290;g2a0589d75bd_0_0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1" name="Google Shape;291;g2a0589d75bd_0_0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2" name="Google Shape;292;g2a0589d75bd_0_0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3" name="Google Shape;293;g2a0589d75bd_0_0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4" name="Google Shape;294;g2a0589d75bd_0_0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0"/>
          <p:cNvSpPr/>
          <p:nvPr/>
        </p:nvSpPr>
        <p:spPr>
          <a:xfrm>
            <a:off x="6103125" y="2856373"/>
            <a:ext cx="6121500" cy="40182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10"/>
          <p:cNvSpPr/>
          <p:nvPr/>
        </p:nvSpPr>
        <p:spPr>
          <a:xfrm>
            <a:off x="6103125" y="-6244"/>
            <a:ext cx="6121500" cy="28518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10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10"/>
          <p:cNvSpPr/>
          <p:nvPr/>
        </p:nvSpPr>
        <p:spPr>
          <a:xfrm>
            <a:off x="8355775" y="-12055"/>
            <a:ext cx="3868800" cy="2851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image2.png" id="303" name="Google Shape;303;p10"/>
          <p:cNvPicPr preferRelativeResize="0"/>
          <p:nvPr/>
        </p:nvPicPr>
        <p:blipFill rotWithShape="1">
          <a:blip r:embed="rId3">
            <a:alphaModFix/>
          </a:blip>
          <a:srcRect b="5620" l="0" r="0" t="720"/>
          <a:stretch/>
        </p:blipFill>
        <p:spPr>
          <a:xfrm>
            <a:off x="8362275" y="2857726"/>
            <a:ext cx="3862399" cy="4018349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10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r>
              <a:rPr b="0" i="0" lang="en-US" sz="69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b="0" i="0" lang="en-US" sz="72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en-US" sz="1900">
                <a:solidFill>
                  <a:schemeClr val="dk1"/>
                </a:solidFill>
              </a:rPr>
              <a:t>e-mail: </a:t>
            </a:r>
            <a:r>
              <a:rPr lang="en-US" sz="1900">
                <a:solidFill>
                  <a:schemeClr val="dk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ekirichenko2344@mail.ru</a:t>
            </a:r>
            <a:r>
              <a:rPr lang="en-US" sz="1900">
                <a:solidFill>
                  <a:schemeClr val="dk1"/>
                </a:solidFill>
              </a:rPr>
              <a:t>, </a:t>
            </a:r>
            <a:r>
              <a:rPr lang="en-US" sz="1900" u="sng">
                <a:solidFill>
                  <a:srgbClr val="0097A7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al.goloschapova@gmail.com</a:t>
            </a:r>
            <a:endParaRPr sz="19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t/>
            </a:r>
            <a:endParaRPr sz="2300">
              <a:solidFill>
                <a:srgbClr val="1B1B1B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t/>
            </a:r>
            <a:endParaRPr sz="2300">
              <a:solidFill>
                <a:srgbClr val="1B1B1B"/>
              </a:solidFill>
            </a:endParaRPr>
          </a:p>
        </p:txBody>
      </p:sp>
      <p:pic>
        <p:nvPicPr>
          <p:cNvPr id="305" name="Google Shape;305;p10"/>
          <p:cNvPicPr preferRelativeResize="0"/>
          <p:nvPr/>
        </p:nvPicPr>
        <p:blipFill rotWithShape="1">
          <a:blip r:embed="rId6">
            <a:alphaModFix/>
          </a:blip>
          <a:srcRect b="6323" l="2912" r="3147" t="0"/>
          <a:stretch/>
        </p:blipFill>
        <p:spPr>
          <a:xfrm>
            <a:off x="8355875" y="2839650"/>
            <a:ext cx="3868800" cy="40073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Виктория Бокарева</dc:creator>
</cp:coreProperties>
</file>