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8" r:id="rId3"/>
    <p:sldId id="277" r:id="rId4"/>
    <p:sldId id="274" r:id="rId5"/>
    <p:sldId id="271" r:id="rId6"/>
    <p:sldId id="272" r:id="rId7"/>
    <p:sldId id="262" r:id="rId8"/>
    <p:sldId id="282" r:id="rId9"/>
    <p:sldId id="263" r:id="rId10"/>
    <p:sldId id="264" r:id="rId11"/>
    <p:sldId id="270" r:id="rId12"/>
    <p:sldId id="273" r:id="rId13"/>
    <p:sldId id="268" r:id="rId14"/>
    <p:sldId id="265" r:id="rId15"/>
    <p:sldId id="276" r:id="rId16"/>
    <p:sldId id="283" r:id="rId17"/>
    <p:sldId id="280" r:id="rId18"/>
    <p:sldId id="279" r:id="rId19"/>
    <p:sldId id="259" r:id="rId20"/>
    <p:sldId id="281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2;&#1080;&#1093;&#1072;&#1080;&#1083;\Documents\&#1082;&#1086;&#1083;-&#1074;&#1086;%20&#1087;&#1088;&#1077;&#1076;&#1087;&#1088;&#1080;&#1103;&#1090;&#1080;&#1081;%20&#1087;&#1086;%20&#1074;&#1080;&#1076;&#1072;&#1084;%20&#1076;&#1077;&#1103;&#1090;&#1077;&#1083;&#1100;&#1085;&#1086;&#1089;&#1090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2;&#1080;&#1093;&#1072;&#1080;&#1083;\Downloads\jiv1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/>
              <a:t>Распределение численности предприятий, занятых в сельском, лесном хозяйствах, охоте, рыболовстве и рыбоводстве, по федеральным округам</a:t>
            </a:r>
          </a:p>
        </c:rich>
      </c:tx>
      <c:layout>
        <c:manualLayout>
          <c:xMode val="edge"/>
          <c:yMode val="edge"/>
          <c:x val="0.12158040368814413"/>
          <c:y val="4.15179012896778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780612609631533"/>
          <c:y val="0.35481438141513388"/>
          <c:w val="0.30740594276243605"/>
          <c:h val="0.58519675599580268"/>
        </c:manualLayout>
      </c:layout>
      <c:pieChart>
        <c:varyColors val="1"/>
        <c:ser>
          <c:idx val="0"/>
          <c:order val="0"/>
          <c:tx>
            <c:strRef>
              <c:f>Лист2!$B$1</c:f>
              <c:strCache>
                <c:ptCount val="1"/>
                <c:pt idx="0">
                  <c:v>Распределение численности предприятий, занятых в сельском, лесном хозяйствах, охоте, рыболовстве и рыбоводстве, по федеральным округам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89-453D-B71F-A14CD35590B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89-453D-B71F-A14CD35590B8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89-453D-B71F-A14CD35590B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89-453D-B71F-A14CD35590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189-453D-B71F-A14CD35590B8}"/>
              </c:ext>
            </c:extLst>
          </c:dPt>
          <c:dPt>
            <c:idx val="5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189-453D-B71F-A14CD35590B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189-453D-B71F-A14CD35590B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189-453D-B71F-A14CD35590B8}"/>
              </c:ext>
            </c:extLst>
          </c:dPt>
          <c:dLbls>
            <c:dLbl>
              <c:idx val="0"/>
              <c:layout>
                <c:manualLayout>
                  <c:x val="1.24570659632013E-2"/>
                  <c:y val="-1.521676752551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89-453D-B71F-A14CD35590B8}"/>
                </c:ext>
              </c:extLst>
            </c:dLbl>
            <c:dLbl>
              <c:idx val="1"/>
              <c:layout>
                <c:manualLayout>
                  <c:x val="-2.1373089785096814E-3"/>
                  <c:y val="-1.813057266524325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89-453D-B71F-A14CD35590B8}"/>
                </c:ext>
              </c:extLst>
            </c:dLbl>
            <c:dLbl>
              <c:idx val="2"/>
              <c:layout>
                <c:manualLayout>
                  <c:x val="2.2488508733362583E-2"/>
                  <c:y val="9.554966756742725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89-453D-B71F-A14CD35590B8}"/>
                </c:ext>
              </c:extLst>
            </c:dLbl>
            <c:dLbl>
              <c:idx val="3"/>
              <c:layout>
                <c:manualLayout>
                  <c:x val="-1.5862611082244175E-2"/>
                  <c:y val="8.6215780158283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89-453D-B71F-A14CD35590B8}"/>
                </c:ext>
              </c:extLst>
            </c:dLbl>
            <c:dLbl>
              <c:idx val="4"/>
              <c:layout>
                <c:manualLayout>
                  <c:x val="-1.4010285516340914E-2"/>
                  <c:y val="-7.611224735680955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189-453D-B71F-A14CD35590B8}"/>
                </c:ext>
              </c:extLst>
            </c:dLbl>
            <c:dLbl>
              <c:idx val="5"/>
              <c:layout>
                <c:manualLayout>
                  <c:x val="-7.1909348894840077E-3"/>
                  <c:y val="-1.9436903670097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189-453D-B71F-A14CD35590B8}"/>
                </c:ext>
              </c:extLst>
            </c:dLbl>
            <c:dLbl>
              <c:idx val="6"/>
              <c:layout>
                <c:manualLayout>
                  <c:x val="-2.5895119709021159E-2"/>
                  <c:y val="-1.5941732161853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189-453D-B71F-A14CD35590B8}"/>
                </c:ext>
              </c:extLst>
            </c:dLbl>
            <c:dLbl>
              <c:idx val="7"/>
              <c:layout>
                <c:manualLayout>
                  <c:x val="-1.968224149646269E-2"/>
                  <c:y val="-2.301110587970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189-453D-B71F-A14CD35590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Лист2!$A$2:$A$9</c:f>
              <c:strCache>
                <c:ptCount val="8"/>
                <c:pt idx="0">
                  <c:v>Центральный федеральный округ</c:v>
                </c:pt>
                <c:pt idx="1">
                  <c:v>Приволжский федеральный округ</c:v>
                </c:pt>
                <c:pt idx="2">
                  <c:v>Сибирский федеральный округ</c:v>
                </c:pt>
                <c:pt idx="3">
                  <c:v>Северо-Западный федеральный округ</c:v>
                </c:pt>
                <c:pt idx="4">
                  <c:v>Северо-Кавказский федеральный округ</c:v>
                </c:pt>
                <c:pt idx="5">
                  <c:v>Южный федеральный округ</c:v>
                </c:pt>
                <c:pt idx="6">
                  <c:v>Дальневосточный федеральный округ</c:v>
                </c:pt>
                <c:pt idx="7">
                  <c:v>Уральский федеральный округ </c:v>
                </c:pt>
              </c:strCache>
            </c:strRef>
          </c:cat>
          <c:val>
            <c:numRef>
              <c:f>Лист2!$B$2:$B$9</c:f>
              <c:numCache>
                <c:formatCode>General</c:formatCode>
                <c:ptCount val="8"/>
                <c:pt idx="0">
                  <c:v>29870</c:v>
                </c:pt>
                <c:pt idx="1">
                  <c:v>21891</c:v>
                </c:pt>
                <c:pt idx="2">
                  <c:v>18472</c:v>
                </c:pt>
                <c:pt idx="3">
                  <c:v>14891</c:v>
                </c:pt>
                <c:pt idx="4">
                  <c:v>13907</c:v>
                </c:pt>
                <c:pt idx="5">
                  <c:v>13307</c:v>
                </c:pt>
                <c:pt idx="6">
                  <c:v>9484</c:v>
                </c:pt>
                <c:pt idx="7">
                  <c:v>7538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189-453D-B71F-A14CD3559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8402245720476"/>
          <c:y val="0.28913551707603591"/>
          <c:w val="0.45822364103283825"/>
          <c:h val="0.68157450311194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Поголовье!$A$6</c:f>
              <c:strCache>
                <c:ptCount val="1"/>
                <c:pt idx="0">
                  <c:v>Поголовье коров в РФ, тыс. голов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5923261390887284E-3"/>
                  <c:y val="-3.713086090173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53-416F-B61D-EAF07D4BD1EF}"/>
                </c:ext>
              </c:extLst>
            </c:dLbl>
            <c:dLbl>
              <c:idx val="1"/>
              <c:layout>
                <c:manualLayout>
                  <c:x val="-5.371702637889688E-2"/>
                  <c:y val="4.3881926520232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53-416F-B61D-EAF07D4BD1EF}"/>
                </c:ext>
              </c:extLst>
            </c:dLbl>
            <c:dLbl>
              <c:idx val="3"/>
              <c:layout>
                <c:manualLayout>
                  <c:x val="-7.8657074340527613E-2"/>
                  <c:y val="5.4008524947978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53-416F-B61D-EAF07D4BD1EF}"/>
                </c:ext>
              </c:extLst>
            </c:dLbl>
            <c:dLbl>
              <c:idx val="5"/>
              <c:layout>
                <c:manualLayout>
                  <c:x val="-6.9064748201438847E-2"/>
                  <c:y val="4.7257459329480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53-416F-B61D-EAF07D4BD1EF}"/>
                </c:ext>
              </c:extLst>
            </c:dLbl>
            <c:dLbl>
              <c:idx val="6"/>
              <c:layout>
                <c:manualLayout>
                  <c:x val="-7.0342912412657228E-17"/>
                  <c:y val="-4.3881926520232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653-416F-B61D-EAF07D4BD1EF}"/>
                </c:ext>
              </c:extLst>
            </c:dLbl>
            <c:dLbl>
              <c:idx val="7"/>
              <c:layout>
                <c:manualLayout>
                  <c:x val="-8.441247002398089E-2"/>
                  <c:y val="4.3881926520232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653-416F-B61D-EAF07D4BD1EF}"/>
                </c:ext>
              </c:extLst>
            </c:dLbl>
            <c:dLbl>
              <c:idx val="8"/>
              <c:layout>
                <c:manualLayout>
                  <c:x val="-5.7553956834533078E-3"/>
                  <c:y val="-3.7130860901735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653-416F-B61D-EAF07D4BD1EF}"/>
                </c:ext>
              </c:extLst>
            </c:dLbl>
            <c:dLbl>
              <c:idx val="9"/>
              <c:layout>
                <c:manualLayout>
                  <c:x val="-9.208633093525187E-2"/>
                  <c:y val="4.050639371098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653-416F-B61D-EAF07D4BD1EF}"/>
                </c:ext>
              </c:extLst>
            </c:dLbl>
            <c:dLbl>
              <c:idx val="10"/>
              <c:layout>
                <c:manualLayout>
                  <c:x val="-1.9184652278177458E-3"/>
                  <c:y val="-3.3755328092486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653-416F-B61D-EAF07D4BD1EF}"/>
                </c:ext>
              </c:extLst>
            </c:dLbl>
            <c:dLbl>
              <c:idx val="11"/>
              <c:layout>
                <c:manualLayout>
                  <c:x val="-9.976019184652278E-2"/>
                  <c:y val="4.050639371098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653-416F-B61D-EAF07D4BD1EF}"/>
                </c:ext>
              </c:extLst>
            </c:dLbl>
            <c:dLbl>
              <c:idx val="12"/>
              <c:layout>
                <c:manualLayout>
                  <c:x val="-1.5347721822542107E-2"/>
                  <c:y val="-3.7130860901735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653-416F-B61D-EAF07D4BD1EF}"/>
                </c:ext>
              </c:extLst>
            </c:dLbl>
            <c:dLbl>
              <c:idx val="13"/>
              <c:layout>
                <c:manualLayout>
                  <c:x val="-6.3309352517985612E-2"/>
                  <c:y val="6.4135123375724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653-416F-B61D-EAF07D4BD1EF}"/>
                </c:ext>
              </c:extLst>
            </c:dLbl>
            <c:dLbl>
              <c:idx val="14"/>
              <c:layout>
                <c:manualLayout>
                  <c:x val="-9.5923261390887284E-3"/>
                  <c:y val="6.4135123375724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653-416F-B61D-EAF07D4BD1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Поголовье!$Q$5:$AE$5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 formatCode="0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Поголовье!$Q$6:$AE$6</c:f>
              <c:numCache>
                <c:formatCode>0.0</c:formatCode>
                <c:ptCount val="15"/>
                <c:pt idx="0">
                  <c:v>9522.2479999999996</c:v>
                </c:pt>
                <c:pt idx="1">
                  <c:v>9359.6669999999995</c:v>
                </c:pt>
                <c:pt idx="2">
                  <c:v>9286.4349999999995</c:v>
                </c:pt>
                <c:pt idx="3">
                  <c:v>9060.2939999999999</c:v>
                </c:pt>
                <c:pt idx="4">
                  <c:v>8924.9339999999993</c:v>
                </c:pt>
                <c:pt idx="5">
                  <c:v>8712.9959999999992</c:v>
                </c:pt>
                <c:pt idx="6">
                  <c:v>8807.5460000000003</c:v>
                </c:pt>
                <c:pt idx="7">
                  <c:v>8657.1890000000003</c:v>
                </c:pt>
                <c:pt idx="8">
                  <c:v>8430.8549999999996</c:v>
                </c:pt>
                <c:pt idx="9">
                  <c:v>8263.2389999999996</c:v>
                </c:pt>
                <c:pt idx="10">
                  <c:v>8115.2089999999998</c:v>
                </c:pt>
                <c:pt idx="11">
                  <c:v>7966.0159999999996</c:v>
                </c:pt>
                <c:pt idx="12">
                  <c:v>7950.6139999999996</c:v>
                </c:pt>
                <c:pt idx="13">
                  <c:v>7942.2690000000002</c:v>
                </c:pt>
                <c:pt idx="14">
                  <c:v>7964.23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653-416F-B61D-EAF07D4BD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3435775"/>
        <c:axId val="1436372703"/>
      </c:lineChart>
      <c:catAx>
        <c:axId val="1303435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6372703"/>
        <c:crosses val="autoZero"/>
        <c:auto val="1"/>
        <c:lblAlgn val="ctr"/>
        <c:lblOffset val="100"/>
        <c:noMultiLvlLbl val="0"/>
      </c:catAx>
      <c:valAx>
        <c:axId val="1436372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435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CA29A-CA0A-43C7-90CD-18D22CFBF0B1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2CECB-8228-47D9-A98C-785981BC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2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42D7-6D18-4968-859C-42258A47B98E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0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9B300-1961-426E-B50D-DCC384EDE9F8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7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EB33-4615-49D8-B1B7-54CB6FF2E806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45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DE88F-CDDB-406E-86EC-5E03C740A30D}" type="datetime1">
              <a:rPr lang="ru-RU" smtClean="0"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12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820C-086B-485E-A273-76B41B79ED45}" type="datetime1">
              <a:rPr lang="ru-RU" smtClean="0"/>
              <a:t>19.11.2020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46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2A5B-5726-44DB-94CB-F31E9735573F}" type="datetime1">
              <a:rPr lang="ru-RU" smtClean="0"/>
              <a:t>19.11.2020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92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BA83-8751-4FDA-9798-D17573E4B3F4}" type="datetime1">
              <a:rPr lang="ru-RU" smtClean="0"/>
              <a:t>19.11.2020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92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930DD-9E47-48C7-901A-F315E0785BD5}" type="datetime1">
              <a:rPr lang="ru-RU" smtClean="0"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85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9B2073E-F6F1-489A-B2E2-22330D3DE82E}" type="datetime1">
              <a:rPr lang="ru-RU" smtClean="0"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20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CCFF5-F51E-44B1-BED8-3F602BED83CE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26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1012-D1F5-401D-8E7C-DA02609D5559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98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603D9-E5D8-4E88-AD31-D4ED9FA3E9EF}" type="datetime1">
              <a:rPr lang="ru-RU" smtClean="0"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BB0094B-CF2D-47C7-A065-F1CFC81E6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86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ns-shop.ru/product/3c06318b128a1b80/ip-kamera-orient-wf-504/" TargetMode="External"/><Relationship Id="rId4" Type="http://schemas.openxmlformats.org/officeDocument/2006/relationships/hyperlink" Target="https://orientrus.ru/shop/camera/MM_CAMERA_WF-504/3079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cowfarm_neuro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402B4-30A8-4493-8EA7-9396E3454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4177" y="802299"/>
            <a:ext cx="5486401" cy="2541431"/>
          </a:xfrm>
        </p:spPr>
        <p:txBody>
          <a:bodyPr>
            <a:normAutofit/>
          </a:bodyPr>
          <a:lstStyle/>
          <a:p>
            <a:r>
              <a:rPr lang="ru-RU" sz="2600" b="1" dirty="0"/>
              <a:t>Разработка интеллектуальной системы идентификации животного и анализа его поведения по фото- и видеоизображениям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4E28B2-B5F1-44F3-8424-848BD0B1F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3822" y="3531205"/>
            <a:ext cx="5091012" cy="977621"/>
          </a:xfrm>
        </p:spPr>
        <p:txBody>
          <a:bodyPr/>
          <a:lstStyle/>
          <a:p>
            <a:r>
              <a:rPr lang="ru-RU" dirty="0"/>
              <a:t>На основе применения </a:t>
            </a:r>
            <a:r>
              <a:rPr lang="ru-RU" dirty="0" err="1"/>
              <a:t>нейросетевых</a:t>
            </a:r>
            <a:r>
              <a:rPr lang="ru-RU" dirty="0"/>
              <a:t> технологий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437F52-58C3-4010-AEE7-2270E2C01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47054"/>
            <a:ext cx="2497394" cy="1050895"/>
          </a:xfrm>
          <a:prstGeom prst="rect">
            <a:avLst/>
          </a:prstGeom>
        </p:spPr>
      </p:pic>
      <p:pic>
        <p:nvPicPr>
          <p:cNvPr id="8" name="Рисунок 7" descr="Изображение выглядит как млекопитающее, корова, смотрит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781D77B2-C879-4283-BA36-DBB6A6E3D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5195799"/>
            <a:ext cx="1790700" cy="9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4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328" y="962564"/>
            <a:ext cx="6571343" cy="787213"/>
          </a:xfrm>
        </p:spPr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D35B-949D-4C97-BCE4-AED77E7A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779" y="2648842"/>
            <a:ext cx="7057074" cy="2108199"/>
          </a:xfrm>
        </p:spPr>
        <p:txBody>
          <a:bodyPr>
            <a:normAutofit/>
          </a:bodyPr>
          <a:lstStyle/>
          <a:p>
            <a:r>
              <a:rPr lang="ru-RU" sz="2400" b="1" dirty="0">
                <a:ea typeface="+mn-lt"/>
                <a:cs typeface="+mn-lt"/>
              </a:rPr>
              <a:t>B2B Сельскохозяйственные предприятия (животноводческие фермы)</a:t>
            </a:r>
          </a:p>
          <a:p>
            <a:r>
              <a:rPr lang="ru-RU" sz="2400" dirty="0">
                <a:ea typeface="+mn-lt"/>
                <a:cs typeface="+mn-lt"/>
              </a:rPr>
              <a:t>+ еще 5 сегментов рынка</a:t>
            </a:r>
          </a:p>
          <a:p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60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644" y="255518"/>
            <a:ext cx="4438020" cy="561437"/>
          </a:xfrm>
        </p:spPr>
        <p:txBody>
          <a:bodyPr/>
          <a:lstStyle/>
          <a:p>
            <a:r>
              <a:rPr lang="ru-RU" dirty="0"/>
              <a:t>ОБЪЕМ РЫНКА</a:t>
            </a:r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8FA98E9-109B-47BE-8319-F9C1304072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722069"/>
              </p:ext>
            </p:extLst>
          </p:nvPr>
        </p:nvGraphicFramePr>
        <p:xfrm>
          <a:off x="513644" y="706056"/>
          <a:ext cx="8116711" cy="4791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5427972-8D46-40D0-BA9B-BA3CEE48039C}"/>
              </a:ext>
            </a:extLst>
          </p:cNvPr>
          <p:cNvSpPr txBox="1"/>
          <p:nvPr/>
        </p:nvSpPr>
        <p:spPr>
          <a:xfrm>
            <a:off x="4444678" y="5503222"/>
            <a:ext cx="3734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Всего по РФ – 129 360 предприятий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4D13B9-6979-4A34-BF21-134E032962DC}"/>
              </a:ext>
            </a:extLst>
          </p:cNvPr>
          <p:cNvSpPr txBox="1"/>
          <p:nvPr/>
        </p:nvSpPr>
        <p:spPr>
          <a:xfrm>
            <a:off x="513644" y="6296513"/>
            <a:ext cx="726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ighlight>
                  <a:srgbClr val="FFFF00"/>
                </a:highlight>
              </a:rPr>
              <a:t>Росстат. Регионы России. Социально-экономические показатели, 2018 г.</a:t>
            </a:r>
          </a:p>
        </p:txBody>
      </p:sp>
    </p:spTree>
    <p:extLst>
      <p:ext uri="{BB962C8B-B14F-4D97-AF65-F5344CB8AC3E}">
        <p14:creationId xmlns:p14="http://schemas.microsoft.com/office/powerpoint/2010/main" val="405609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DC29BA-3C0C-4006-8B94-A9B4F3466AE4}"/>
              </a:ext>
            </a:extLst>
          </p:cNvPr>
          <p:cNvSpPr txBox="1"/>
          <p:nvPr/>
        </p:nvSpPr>
        <p:spPr>
          <a:xfrm>
            <a:off x="571461" y="3688644"/>
            <a:ext cx="8001077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Из-за человеческого фактора молочные фермы часто недополучают прибыль. Коровы болеют и несвоевременно осеменяются.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Мы предлагаем фермерам </a:t>
            </a:r>
            <a:r>
              <a:rPr lang="ru-RU" b="1" dirty="0">
                <a:latin typeface="Roboto"/>
              </a:rPr>
              <a:t>здоровых коров 365 </a:t>
            </a:r>
            <a:r>
              <a:rPr lang="en-US" b="1" dirty="0">
                <a:latin typeface="Roboto"/>
              </a:rPr>
              <a:t>x</a:t>
            </a:r>
            <a:r>
              <a:rPr lang="ru-RU" b="1" dirty="0">
                <a:latin typeface="Roboto"/>
              </a:rPr>
              <a:t> 24 </a:t>
            </a:r>
            <a:r>
              <a:rPr lang="en-US" b="1" dirty="0">
                <a:latin typeface="Roboto"/>
              </a:rPr>
              <a:t>x</a:t>
            </a:r>
            <a:r>
              <a:rPr lang="ru-RU" b="1" dirty="0">
                <a:latin typeface="Roboto"/>
              </a:rPr>
              <a:t> 7</a:t>
            </a:r>
            <a:r>
              <a:rPr lang="ru-RU" dirty="0">
                <a:latin typeface="Roboto"/>
              </a:rPr>
              <a:t>, поддерживаемых за счет непрерывного мониторинга стада искусственным интеллектом и выдачи сигналов.</a:t>
            </a:r>
            <a:endParaRPr lang="ru-RU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2CDC7CA9-A90A-4DA2-8AB9-931F8ADFD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8578" y="702301"/>
            <a:ext cx="2769342" cy="1129040"/>
          </a:xfrm>
        </p:spPr>
        <p:txBody>
          <a:bodyPr>
            <a:normAutofit/>
          </a:bodyPr>
          <a:lstStyle/>
          <a:p>
            <a:r>
              <a:rPr lang="ru-RU" dirty="0"/>
              <a:t>молочные фермы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05D4D1-B847-4995-B728-E04CD677F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7" y="611990"/>
            <a:ext cx="5904089" cy="26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05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72" y="143399"/>
            <a:ext cx="6571343" cy="603854"/>
          </a:xfrm>
        </p:spPr>
        <p:txBody>
          <a:bodyPr/>
          <a:lstStyle/>
          <a:p>
            <a:r>
              <a:rPr lang="ru-RU" dirty="0"/>
              <a:t>Динамика рынка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43B31D-2002-4ECE-92BB-E30908D4DF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3" y="747253"/>
            <a:ext cx="4119716" cy="2681747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C6AD165-289E-49C4-839D-FC2492D010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782991"/>
              </p:ext>
            </p:extLst>
          </p:nvPr>
        </p:nvGraphicFramePr>
        <p:xfrm>
          <a:off x="3755922" y="3156935"/>
          <a:ext cx="5201265" cy="2800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3B31A7E-5592-4B6A-9CF9-1E545ACA24FD}"/>
              </a:ext>
            </a:extLst>
          </p:cNvPr>
          <p:cNvSpPr txBox="1"/>
          <p:nvPr/>
        </p:nvSpPr>
        <p:spPr>
          <a:xfrm>
            <a:off x="6441008" y="260660"/>
            <a:ext cx="230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 данным Росстата*</a:t>
            </a:r>
          </a:p>
        </p:txBody>
      </p:sp>
    </p:spTree>
    <p:extLst>
      <p:ext uri="{BB962C8B-B14F-4D97-AF65-F5344CB8AC3E}">
        <p14:creationId xmlns:p14="http://schemas.microsoft.com/office/powerpoint/2010/main" val="2890772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723" y="320380"/>
            <a:ext cx="2378344" cy="1022998"/>
          </a:xfrm>
        </p:spPr>
        <p:txBody>
          <a:bodyPr>
            <a:normAutofit/>
          </a:bodyPr>
          <a:lstStyle/>
          <a:p>
            <a:r>
              <a:rPr lang="ru-RU" dirty="0"/>
              <a:t>Динамика рынка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CA1319-AA1E-47FC-B1B3-ED21DA33AE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1" y="1941689"/>
            <a:ext cx="8321397" cy="39969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3BD696-26D1-4971-B5EB-7787415615FD}"/>
              </a:ext>
            </a:extLst>
          </p:cNvPr>
          <p:cNvSpPr txBox="1"/>
          <p:nvPr/>
        </p:nvSpPr>
        <p:spPr>
          <a:xfrm>
            <a:off x="3386666" y="180653"/>
            <a:ext cx="5501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Снижение доли хозяйств населения</a:t>
            </a:r>
          </a:p>
          <a:p>
            <a:r>
              <a:rPr lang="ru-RU" dirty="0"/>
              <a:t>и малых СХО ввиду больших издержек</a:t>
            </a:r>
            <a:r>
              <a:rPr lang="en-US" dirty="0"/>
              <a:t> </a:t>
            </a:r>
            <a:r>
              <a:rPr lang="ru-RU" dirty="0"/>
              <a:t>на содержание хозяйства и низких надоев молока. </a:t>
            </a:r>
          </a:p>
          <a:p>
            <a:r>
              <a:rPr lang="ru-RU" b="1" dirty="0">
                <a:solidFill>
                  <a:srgbClr val="002060"/>
                </a:solidFill>
              </a:rPr>
              <a:t>Мониторинг здоровья коров 365*24*7 позволит увеличить надои молока на 1-3 л с 1 коровы.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 </a:t>
            </a:r>
            <a:r>
              <a:rPr lang="ru-RU" sz="2200" dirty="0"/>
              <a:t>позволит: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D35B-949D-4C97-BCE4-AED77E7A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952" y="2029436"/>
            <a:ext cx="7728048" cy="382526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Идентифицировать</a:t>
            </a:r>
            <a:r>
              <a:rPr lang="ru-RU" dirty="0"/>
              <a:t> коров по изображениям с </a:t>
            </a:r>
            <a:r>
              <a:rPr lang="ru-RU" b="1" dirty="0"/>
              <a:t>камер</a:t>
            </a:r>
            <a:r>
              <a:rPr lang="ru-RU" dirty="0"/>
              <a:t> наблюдения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Анализировать поведение коров и обнаруживать коров </a:t>
            </a:r>
            <a:r>
              <a:rPr lang="ru-RU" b="1" dirty="0"/>
              <a:t>в состоянии «половой охоты» для своевременного осеменения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Следить за здоровьем коров, в т.ч. за соблюдением режима питания, </a:t>
            </a:r>
            <a:r>
              <a:rPr lang="ru-RU" b="1" dirty="0"/>
              <a:t>жеванием коровами жвачки </a:t>
            </a:r>
            <a:r>
              <a:rPr lang="ru-RU" dirty="0"/>
              <a:t>(также можно следить за проездом спец. сельхоз. техники)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 итоге: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Здоровые</a:t>
            </a:r>
            <a:r>
              <a:rPr lang="ru-RU" dirty="0"/>
              <a:t> коровы 365 </a:t>
            </a:r>
            <a:r>
              <a:rPr lang="ru-RU" dirty="0" err="1"/>
              <a:t>дн</a:t>
            </a:r>
            <a:r>
              <a:rPr lang="ru-RU" dirty="0"/>
              <a:t>. * 24 ч. * 7 </a:t>
            </a:r>
            <a:r>
              <a:rPr lang="ru-RU" dirty="0" err="1"/>
              <a:t>дн</a:t>
            </a:r>
            <a:r>
              <a:rPr lang="ru-RU" dirty="0"/>
              <a:t>. в неделю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Повышенные надои молока </a:t>
            </a:r>
            <a:r>
              <a:rPr lang="ru-RU" dirty="0"/>
              <a:t>(на 1-3 л в сутки с 1 коровы)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7</a:t>
            </a:fld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96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 и имеющийся Научный задел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D35B-949D-4C97-BCE4-AED77E7A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953" y="2029436"/>
            <a:ext cx="2687216" cy="3615584"/>
          </a:xfrm>
        </p:spPr>
        <p:txBody>
          <a:bodyPr>
            <a:normAutofit/>
          </a:bodyPr>
          <a:lstStyle/>
          <a:p>
            <a:r>
              <a:rPr lang="ru-RU" dirty="0"/>
              <a:t>Разработан прототип программного модуля распознавания и идентификации коров на видео- и фотоизображениях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5CFAC4-D12F-4CB6-8B26-9E2DF29AA31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282" y="2029436"/>
            <a:ext cx="4847765" cy="36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2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55" y="135751"/>
            <a:ext cx="6571343" cy="546572"/>
          </a:xfrm>
        </p:spPr>
        <p:txBody>
          <a:bodyPr/>
          <a:lstStyle/>
          <a:p>
            <a:r>
              <a:rPr lang="ru-RU" dirty="0"/>
              <a:t>Наше решение и Научный задел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9</a:t>
            </a:fld>
            <a:endParaRPr lang="ru-RU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1001C2A-8DAF-4C04-86F8-B33334644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083697"/>
              </p:ext>
            </p:extLst>
          </p:nvPr>
        </p:nvGraphicFramePr>
        <p:xfrm>
          <a:off x="597158" y="802434"/>
          <a:ext cx="7968342" cy="51691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715">
                  <a:extLst>
                    <a:ext uri="{9D8B030D-6E8A-4147-A177-3AD203B41FA5}">
                      <a16:colId xmlns:a16="http://schemas.microsoft.com/office/drawing/2014/main" val="3513093918"/>
                    </a:ext>
                  </a:extLst>
                </a:gridCol>
                <a:gridCol w="1702935">
                  <a:extLst>
                    <a:ext uri="{9D8B030D-6E8A-4147-A177-3AD203B41FA5}">
                      <a16:colId xmlns:a16="http://schemas.microsoft.com/office/drawing/2014/main" val="613326271"/>
                    </a:ext>
                  </a:extLst>
                </a:gridCol>
                <a:gridCol w="3002846">
                  <a:extLst>
                    <a:ext uri="{9D8B030D-6E8A-4147-A177-3AD203B41FA5}">
                      <a16:colId xmlns:a16="http://schemas.microsoft.com/office/drawing/2014/main" val="1376053304"/>
                    </a:ext>
                  </a:extLst>
                </a:gridCol>
                <a:gridCol w="3002846">
                  <a:extLst>
                    <a:ext uri="{9D8B030D-6E8A-4147-A177-3AD203B41FA5}">
                      <a16:colId xmlns:a16="http://schemas.microsoft.com/office/drawing/2014/main" val="1161219446"/>
                    </a:ext>
                  </a:extLst>
                </a:gridCol>
              </a:tblGrid>
              <a:tr h="582323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№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 dirty="0">
                          <a:effectLst/>
                        </a:rPr>
                        <a:t>Кличка коровы</a:t>
                      </a:r>
                      <a:endParaRPr lang="ru-RU" sz="11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Количество </a:t>
                      </a:r>
                      <a:endParaRPr lang="ru-RU" sz="1100" kern="1400">
                        <a:effectLst/>
                      </a:endParaRPr>
                    </a:p>
                    <a:p>
                      <a:pPr algn="ctr"/>
                      <a:r>
                        <a:rPr lang="ru-RU" sz="1200" kern="1400">
                          <a:effectLst/>
                        </a:rPr>
                        <a:t>изображений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Фотоизображение коровы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4809320"/>
                  </a:ext>
                </a:extLst>
              </a:tr>
              <a:tr h="917367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1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Клюква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132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3465668"/>
                  </a:ext>
                </a:extLst>
              </a:tr>
              <a:tr h="917367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2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>
                          <a:effectLst/>
                        </a:rPr>
                        <a:t>Мия</a:t>
                      </a:r>
                      <a:endParaRPr lang="ru-RU" sz="14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229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3346610"/>
                  </a:ext>
                </a:extLst>
              </a:tr>
              <a:tr h="917367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3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>
                          <a:effectLst/>
                        </a:rPr>
                        <a:t>Фея</a:t>
                      </a:r>
                      <a:endParaRPr lang="ru-RU" sz="14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374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6805960"/>
                  </a:ext>
                </a:extLst>
              </a:tr>
              <a:tr h="917367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4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>
                          <a:effectLst/>
                        </a:rPr>
                        <a:t>Фрося</a:t>
                      </a:r>
                      <a:endParaRPr lang="ru-RU" sz="14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141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3981488"/>
                  </a:ext>
                </a:extLst>
              </a:tr>
              <a:tr h="917367">
                <a:tc>
                  <a:txBody>
                    <a:bodyPr/>
                    <a:lstStyle/>
                    <a:p>
                      <a:pPr algn="ctr"/>
                      <a:r>
                        <a:rPr lang="ru-RU" sz="1200" kern="1400">
                          <a:effectLst/>
                        </a:rPr>
                        <a:t>5</a:t>
                      </a:r>
                      <a:endParaRPr lang="ru-RU" sz="11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>
                          <a:effectLst/>
                        </a:rPr>
                        <a:t>Шима</a:t>
                      </a:r>
                      <a:endParaRPr lang="ru-RU" sz="1400" kern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400" dirty="0">
                          <a:effectLst/>
                        </a:rPr>
                        <a:t>436</a:t>
                      </a:r>
                      <a:endParaRPr lang="ru-RU" sz="14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kern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3933547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11D1E0-C1C2-4B2D-B2EB-19C535FF4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194" y="1446245"/>
            <a:ext cx="1453859" cy="7952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10E508-303E-47BC-9CAF-0BAB67DF0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194" y="2335670"/>
            <a:ext cx="1453859" cy="85539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E1DD2C-81EC-475C-A44E-D45CF77C9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194" y="3283782"/>
            <a:ext cx="1453859" cy="78436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5323348-B54C-4E19-AADD-F4FC65078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194" y="4188259"/>
            <a:ext cx="1453859" cy="7843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03B229-02C9-4C0C-818D-94A6570D87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194" y="5092735"/>
            <a:ext cx="1453859" cy="78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04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81" y="337251"/>
            <a:ext cx="6571343" cy="1049235"/>
          </a:xfrm>
        </p:spPr>
        <p:txBody>
          <a:bodyPr/>
          <a:lstStyle/>
          <a:p>
            <a:r>
              <a:rPr lang="ru-RU" dirty="0"/>
              <a:t>Наше решение и Научный задел.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D35B-949D-4C97-BCE4-AED77E7A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97" y="1480594"/>
            <a:ext cx="4007556" cy="4257731"/>
          </a:xfrm>
        </p:spPr>
        <p:txBody>
          <a:bodyPr>
            <a:noAutofit/>
          </a:bodyPr>
          <a:lstStyle/>
          <a:p>
            <a:r>
              <a:rPr lang="ru-RU" sz="1600" b="1" dirty="0" err="1"/>
              <a:t>Сверточные</a:t>
            </a:r>
            <a:r>
              <a:rPr lang="ru-RU" sz="1600" b="1" dirty="0"/>
              <a:t> нейронные сети</a:t>
            </a:r>
          </a:p>
          <a:p>
            <a:r>
              <a:rPr lang="ru-RU" sz="1600" dirty="0"/>
              <a:t>язык программирования </a:t>
            </a:r>
            <a:r>
              <a:rPr lang="en-US" sz="1600" dirty="0"/>
              <a:t>Python </a:t>
            </a:r>
            <a:br>
              <a:rPr lang="ru-RU" sz="1600" dirty="0"/>
            </a:br>
            <a:r>
              <a:rPr lang="en-US" sz="1600" dirty="0"/>
              <a:t>(Python 3.7 x64); </a:t>
            </a:r>
          </a:p>
          <a:p>
            <a:r>
              <a:rPr lang="ru-RU" sz="1600" dirty="0"/>
              <a:t>библиотека компьютерного зрения </a:t>
            </a:r>
            <a:r>
              <a:rPr lang="en-US" sz="1600" dirty="0" err="1"/>
              <a:t>opencv</a:t>
            </a:r>
            <a:r>
              <a:rPr lang="en-US" sz="1600" dirty="0"/>
              <a:t>-python 4.3.0.36;</a:t>
            </a:r>
          </a:p>
          <a:p>
            <a:r>
              <a:rPr lang="ru-RU" sz="1600" dirty="0"/>
              <a:t>библиотеки машинного обучения </a:t>
            </a:r>
            <a:r>
              <a:rPr lang="en-US" sz="1600" dirty="0" err="1"/>
              <a:t>tensorflow</a:t>
            </a:r>
            <a:r>
              <a:rPr lang="en-US" sz="1600" dirty="0"/>
              <a:t> 1.14, </a:t>
            </a:r>
            <a:r>
              <a:rPr lang="en-US" sz="1600" dirty="0" err="1"/>
              <a:t>keras</a:t>
            </a:r>
            <a:r>
              <a:rPr lang="en-US" sz="1600" dirty="0"/>
              <a:t> 2.1.2, </a:t>
            </a:r>
            <a:r>
              <a:rPr lang="en-US" sz="1600" dirty="0" err="1"/>
              <a:t>imageai</a:t>
            </a:r>
            <a:r>
              <a:rPr lang="en-US" sz="1600" dirty="0"/>
              <a:t> 2.1.5;</a:t>
            </a:r>
          </a:p>
          <a:p>
            <a:r>
              <a:rPr lang="ru-RU" sz="1600" dirty="0"/>
              <a:t>модель обнаружения объектов </a:t>
            </a:r>
            <a:r>
              <a:rPr lang="en-US" sz="1600" dirty="0" err="1"/>
              <a:t>RetinaNet</a:t>
            </a:r>
            <a:r>
              <a:rPr lang="en-US" sz="1600" dirty="0"/>
              <a:t>,</a:t>
            </a:r>
            <a:r>
              <a:rPr lang="ru-RU" sz="1600" dirty="0"/>
              <a:t> </a:t>
            </a:r>
            <a:r>
              <a:rPr lang="en-US" sz="1600" dirty="0"/>
              <a:t>resnet50_coco_best_v2.0.1.h5;</a:t>
            </a:r>
          </a:p>
          <a:p>
            <a:r>
              <a:rPr lang="ru-RU" sz="1600" dirty="0"/>
              <a:t>библиотека </a:t>
            </a:r>
            <a:r>
              <a:rPr lang="en-US" sz="1600" dirty="0" err="1"/>
              <a:t>numpy</a:t>
            </a:r>
            <a:r>
              <a:rPr lang="en-US" sz="1600" dirty="0"/>
              <a:t> 1.16;</a:t>
            </a:r>
          </a:p>
          <a:p>
            <a:r>
              <a:rPr lang="ru-RU" sz="1600" dirty="0"/>
              <a:t>среда разработки </a:t>
            </a:r>
            <a:r>
              <a:rPr lang="en-US" sz="1600" dirty="0"/>
              <a:t>PyCharm.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10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E74B5C-0159-4D2E-BD9F-314A490701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51" y="2041969"/>
            <a:ext cx="4726467" cy="11382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7C15F2-A67D-4D27-8590-E9D0B0C8617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8" b="16129"/>
          <a:stretch>
            <a:fillRect/>
          </a:stretch>
        </p:blipFill>
        <p:spPr>
          <a:xfrm>
            <a:off x="4161453" y="3368463"/>
            <a:ext cx="4529065" cy="236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6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КАналы продвижения</a:t>
            </a:r>
            <a:r>
              <a:rPr lang="ru-RU" dirty="0"/>
              <a:t>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D35B-949D-4C97-BCE4-AED77E7A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65" y="2071512"/>
            <a:ext cx="8241982" cy="29327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ea typeface="+mn-lt"/>
                <a:cs typeface="+mn-lt"/>
              </a:rPr>
              <a:t>1) Форумы, выставки и иные мероприятия для предприятий, занятых в сельском хозяйстве (например, </a:t>
            </a:r>
            <a:r>
              <a:rPr lang="en-US" sz="1800" dirty="0">
                <a:ea typeface="+mn-lt"/>
                <a:cs typeface="+mn-lt"/>
              </a:rPr>
              <a:t>Digital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Agro</a:t>
            </a:r>
            <a:r>
              <a:rPr lang="ru-RU" sz="1800" dirty="0">
                <a:ea typeface="+mn-lt"/>
                <a:cs typeface="+mn-lt"/>
              </a:rPr>
              <a:t> - Фонд развития цифровой экономики; ПРОДЭКСПО и др.)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ea typeface="+mn-lt"/>
                <a:cs typeface="+mn-lt"/>
              </a:rPr>
              <a:t>2) Партнерские соглашения с предприятиями, поставляющие фермерам датчики контроля за животными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ea typeface="+mn-lt"/>
                <a:cs typeface="+mn-lt"/>
              </a:rPr>
              <a:t>3) </a:t>
            </a:r>
            <a:r>
              <a:rPr lang="en-US" sz="1800" dirty="0">
                <a:ea typeface="+mn-lt"/>
                <a:cs typeface="+mn-lt"/>
              </a:rPr>
              <a:t>E-mail </a:t>
            </a:r>
            <a:r>
              <a:rPr lang="ru-RU" sz="1800" dirty="0">
                <a:ea typeface="+mn-lt"/>
                <a:cs typeface="+mn-lt"/>
              </a:rPr>
              <a:t>рассылки, звонки сельхоз. предприятиям 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ea typeface="+mn-lt"/>
                <a:cs typeface="+mn-lt"/>
              </a:rPr>
              <a:t>4) Министерства сельского хозяйства регионов РФ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ea typeface="+mn-lt"/>
                <a:cs typeface="+mn-lt"/>
              </a:rPr>
              <a:t>5) Социальные сети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11</a:t>
            </a:fld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04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843658"/>
          </a:xfrm>
        </p:spPr>
        <p:txBody>
          <a:bodyPr/>
          <a:lstStyle/>
          <a:p>
            <a:r>
              <a:rPr lang="ru-RU" dirty="0"/>
              <a:t>Ключевые партнеры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12</a:t>
            </a:fld>
            <a:endParaRPr lang="ru-RU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6F4AAA8-97EC-4C37-864F-AB9F1EA3C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11223"/>
              </p:ext>
            </p:extLst>
          </p:nvPr>
        </p:nvGraphicFramePr>
        <p:xfrm>
          <a:off x="810534" y="2084439"/>
          <a:ext cx="7655040" cy="3608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5040">
                  <a:extLst>
                    <a:ext uri="{9D8B030D-6E8A-4147-A177-3AD203B41FA5}">
                      <a16:colId xmlns:a16="http://schemas.microsoft.com/office/drawing/2014/main" val="1041145440"/>
                    </a:ext>
                  </a:extLst>
                </a:gridCol>
              </a:tblGrid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</a:rPr>
                        <a:t>Название компании</a:t>
                      </a:r>
                      <a:endParaRPr lang="ru-RU" sz="1800" b="1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855789275"/>
                  </a:ext>
                </a:extLst>
              </a:tr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</a:rPr>
                        <a:t>КФХ Ларисова Е. И., с. Большая речка, Алтайский край</a:t>
                      </a:r>
                      <a:endParaRPr lang="ru-RU" sz="1800" b="1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608569452"/>
                  </a:ext>
                </a:extLst>
              </a:tr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</a:rPr>
                        <a:t>КФХ Зименков, пос. Гордеевский, Алтайский край</a:t>
                      </a:r>
                      <a:r>
                        <a:rPr lang="en-US" sz="1800" b="1" dirty="0">
                          <a:effectLst/>
                        </a:rPr>
                        <a:t> (113 </a:t>
                      </a:r>
                      <a:r>
                        <a:rPr lang="ru-RU" sz="1800" b="1" dirty="0">
                          <a:effectLst/>
                        </a:rPr>
                        <a:t>голов)</a:t>
                      </a:r>
                      <a:endParaRPr lang="ru-RU" sz="1800" b="1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48279135"/>
                  </a:ext>
                </a:extLst>
              </a:tr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</a:rPr>
                        <a:t>КФХ “</a:t>
                      </a:r>
                      <a:r>
                        <a:rPr lang="ru-RU" sz="1800" b="1" dirty="0" err="1">
                          <a:effectLst/>
                        </a:rPr>
                        <a:t>Сырачева</a:t>
                      </a:r>
                      <a:r>
                        <a:rPr lang="ru-RU" sz="1800" b="1" dirty="0">
                          <a:effectLst/>
                        </a:rPr>
                        <a:t>”, с. Белое, Алтайский край</a:t>
                      </a:r>
                      <a:endParaRPr lang="ru-RU" sz="1800" b="1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70849785"/>
                  </a:ext>
                </a:extLst>
              </a:tr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Учебное хозяйство при Аграрном университете Алтайского края (план)</a:t>
                      </a:r>
                      <a:endParaRPr lang="ru-RU" sz="1800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514995490"/>
                  </a:ext>
                </a:extLst>
              </a:tr>
              <a:tr h="601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Учебное хозяйство при Аграрном университете Красноярского края (план)</a:t>
                      </a:r>
                      <a:endParaRPr lang="ru-RU" sz="1800" dirty="0">
                        <a:effectLst/>
                        <a:latin typeface="Roboto"/>
                        <a:ea typeface="Roboto"/>
                        <a:cs typeface="Roboto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6205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059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3" y="171043"/>
            <a:ext cx="6571343" cy="415698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КОНКУРЕНТЫ</a:t>
            </a:r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13</a:t>
            </a:fld>
            <a:endParaRPr lang="ru-RU">
              <a:solidFill>
                <a:schemeClr val="bg1"/>
              </a:solidFill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F6CDE91-81D9-4C5F-800E-428D18A5B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236166"/>
              </p:ext>
            </p:extLst>
          </p:nvPr>
        </p:nvGraphicFramePr>
        <p:xfrm>
          <a:off x="161907" y="586740"/>
          <a:ext cx="8436363" cy="568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0">
                  <a:extLst>
                    <a:ext uri="{9D8B030D-6E8A-4147-A177-3AD203B41FA5}">
                      <a16:colId xmlns:a16="http://schemas.microsoft.com/office/drawing/2014/main" val="3049972878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3227078251"/>
                    </a:ext>
                  </a:extLst>
                </a:gridCol>
                <a:gridCol w="3390230">
                  <a:extLst>
                    <a:ext uri="{9D8B030D-6E8A-4147-A177-3AD203B41FA5}">
                      <a16:colId xmlns:a16="http://schemas.microsoft.com/office/drawing/2014/main" val="1588509977"/>
                    </a:ext>
                  </a:extLst>
                </a:gridCol>
              </a:tblGrid>
              <a:tr h="44036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solidFill>
                            <a:schemeClr val="bg1"/>
                          </a:solidFill>
                          <a:ea typeface="+mn-lt"/>
                          <a:cs typeface="+mn-lt"/>
                        </a:rPr>
                        <a:t>Lely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ea typeface="+mn-lt"/>
                          <a:cs typeface="+mn-lt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ea typeface="+mn-lt"/>
                          <a:cs typeface="+mn-lt"/>
                        </a:rPr>
                        <a:t>Qwes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ea typeface="+mn-lt"/>
                          <a:cs typeface="+mn-lt"/>
                        </a:rPr>
                        <a:t> (</a:t>
                      </a:r>
                      <a:r>
                        <a:rPr lang="ru-RU" b="1" i="0" dirty="0">
                          <a:solidFill>
                            <a:schemeClr val="bg1"/>
                          </a:solidFill>
                          <a:effectLst/>
                          <a:latin typeface="Ubuntu-light"/>
                        </a:rPr>
                        <a:t>Нидерланды</a:t>
                      </a:r>
                      <a:r>
                        <a:rPr lang="ru-RU" b="0" i="0" dirty="0">
                          <a:solidFill>
                            <a:schemeClr val="bg1"/>
                          </a:solidFill>
                          <a:effectLst/>
                          <a:latin typeface="Ubuntu-light"/>
                        </a:rPr>
                        <a:t>)</a:t>
                      </a:r>
                      <a:endParaRPr lang="ru-RU" dirty="0">
                        <a:solidFill>
                          <a:schemeClr val="bg1"/>
                        </a:solidFill>
                        <a:ea typeface="+mn-lt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Cattle Care Inc. </a:t>
                      </a:r>
                    </a:p>
                    <a:p>
                      <a:r>
                        <a:rPr lang="en-US" sz="135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США, </a:t>
                      </a:r>
                      <a:r>
                        <a:rPr lang="en-US" sz="135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Francisco</a:t>
                      </a:r>
                      <a:r>
                        <a:rPr lang="ru-RU" sz="135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ПАО МТС (Россия)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36468"/>
                  </a:ext>
                </a:extLst>
              </a:tr>
              <a:tr h="44036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Повышенное качество воспроизводства. Определение наилучшего времени осеменения повышает его эффективность, а также позволяет сократить интервал между отелами. Выявление периода охоты и оповещение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«Умные» системы автоматизации в сельском хозяйстве. </a:t>
                      </a:r>
                      <a:r>
                        <a:rPr lang="ru-RU" dirty="0" err="1"/>
                        <a:t>Видеоаналитика</a:t>
                      </a:r>
                      <a:r>
                        <a:rPr lang="ru-RU" dirty="0"/>
                        <a:t> для фермеров. </a:t>
                      </a:r>
                      <a:r>
                        <a:rPr lang="ru-RU" sz="1000" dirty="0"/>
                        <a:t>Подробная информация на официальном сайте отсутствует. На рынок РФ не сильно ориентируются.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режима кормления молочных коров. Нарушение режима кормления в течение даже одного дня приводит</a:t>
                      </a:r>
                      <a:br>
                        <a:rPr lang="ru-RU" dirty="0"/>
                      </a:br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 снижению удоя до 2кг в сутки. </a:t>
                      </a:r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</a:t>
                      </a:r>
                      <a:r>
                        <a:rPr lang="ru-RU" sz="135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видеоаналитики</a:t>
                      </a:r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контроля проезда</a:t>
                      </a:r>
                      <a:br>
                        <a:rPr lang="ru-RU" b="1" dirty="0"/>
                      </a:br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специализированной техники и соблюдения режима кормления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92213"/>
                  </a:ext>
                </a:extLst>
              </a:tr>
              <a:tr h="440365">
                <a:tc>
                  <a:txBody>
                    <a:bodyPr/>
                    <a:lstStyle/>
                    <a:p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Раннее предупреждение об изменениях в жевании жвачки</a:t>
                      </a:r>
                    </a:p>
                    <a:p>
                      <a:r>
                        <a:rPr lang="ru-RU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манеры жевания жвачки является первым симптомом, указывающим на потенциальные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работоспособности систем жизнеобеспечения животных</a:t>
                      </a:r>
                    </a:p>
                    <a:p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Сокращение производственного цикла и управление поголовьем скота</a:t>
                      </a:r>
                    </a:p>
                    <a:p>
                      <a:r>
                        <a:rPr lang="ru-RU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крупного рогатого скота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81476"/>
                  </a:ext>
                </a:extLst>
              </a:tr>
              <a:tr h="44036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Способ идентификации коров: индивидуальные бирки </a:t>
                      </a:r>
                    </a:p>
                    <a:p>
                      <a:r>
                        <a:rPr lang="en-US" dirty="0" err="1"/>
                        <a:t>Qwes</a:t>
                      </a:r>
                      <a:r>
                        <a:rPr lang="en-US" dirty="0"/>
                        <a:t> ISO ID</a:t>
                      </a:r>
                      <a:r>
                        <a:rPr lang="ru-RU" dirty="0"/>
                        <a:t>; есть др. бирки и датчики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Способ идентификации коров: по видео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/>
                        <a:t>Датчики-болюсы с использованием </a:t>
                      </a:r>
                      <a:r>
                        <a:rPr lang="en-US" b="0" dirty="0"/>
                        <a:t>IoT (internet of things) </a:t>
                      </a:r>
                      <a:r>
                        <a:rPr lang="ru-RU" b="0" dirty="0"/>
                        <a:t>для слежения за здоровьем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690225"/>
                  </a:ext>
                </a:extLst>
              </a:tr>
              <a:tr h="440365">
                <a:tc>
                  <a:txBody>
                    <a:bodyPr/>
                    <a:lstStyle/>
                    <a:p>
                      <a:r>
                        <a:rPr lang="ru-RU" dirty="0"/>
                        <a:t>Есть несколько представительств 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Есть представительство в Москве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МТС внедрила комплексное решение для управления молочной фермой в Кемеровской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77824"/>
                  </a:ext>
                </a:extLst>
              </a:tr>
              <a:tr h="440365">
                <a:tc>
                  <a:txBody>
                    <a:bodyPr/>
                    <a:lstStyle/>
                    <a:p>
                      <a:r>
                        <a:rPr lang="en-US" dirty="0"/>
                        <a:t>https://www.lely.com/ru/solutions/milking/lely-qwes/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https://www.cattle-care.com/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https://iot.mts.ru/industries/agriculture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64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789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5924" y="6229731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14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515" y="196790"/>
            <a:ext cx="6572250" cy="755650"/>
          </a:xfrm>
        </p:spPr>
        <p:txBody>
          <a:bodyPr>
            <a:normAutofit/>
          </a:bodyPr>
          <a:lstStyle/>
          <a:p>
            <a:r>
              <a:rPr lang="ru-RU" dirty="0"/>
              <a:t>ДОРОЖНАЯ КАРТА. План работ</a:t>
            </a:r>
            <a:endParaRPr lang="ru-RU" dirty="0">
              <a:highlight>
                <a:srgbClr val="FFFF00"/>
              </a:highlight>
            </a:endParaRPr>
          </a:p>
        </p:txBody>
      </p:sp>
      <p:cxnSp>
        <p:nvCxnSpPr>
          <p:cNvPr id="7" name="Conector de Seta Reta 4">
            <a:extLst>
              <a:ext uri="{FF2B5EF4-FFF2-40B4-BE49-F238E27FC236}">
                <a16:creationId xmlns:a16="http://schemas.microsoft.com/office/drawing/2014/main" id="{48B98ED6-486A-4355-9BA3-B6932DF75A65}"/>
              </a:ext>
            </a:extLst>
          </p:cNvPr>
          <p:cNvCxnSpPr>
            <a:cxnSpLocks/>
          </p:cNvCxnSpPr>
          <p:nvPr/>
        </p:nvCxnSpPr>
        <p:spPr>
          <a:xfrm>
            <a:off x="0" y="5091669"/>
            <a:ext cx="89116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5">
            <a:extLst>
              <a:ext uri="{FF2B5EF4-FFF2-40B4-BE49-F238E27FC236}">
                <a16:creationId xmlns:a16="http://schemas.microsoft.com/office/drawing/2014/main" id="{32933182-63E0-4FC1-BECF-988B6EAEE4F3}"/>
              </a:ext>
            </a:extLst>
          </p:cNvPr>
          <p:cNvSpPr/>
          <p:nvPr/>
        </p:nvSpPr>
        <p:spPr>
          <a:xfrm>
            <a:off x="480632" y="4950001"/>
            <a:ext cx="283336" cy="2833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lipse 6">
            <a:extLst>
              <a:ext uri="{FF2B5EF4-FFF2-40B4-BE49-F238E27FC236}">
                <a16:creationId xmlns:a16="http://schemas.microsoft.com/office/drawing/2014/main" id="{F2F22AD9-7F8C-4851-8FE4-14EF70E5F962}"/>
              </a:ext>
            </a:extLst>
          </p:cNvPr>
          <p:cNvSpPr/>
          <p:nvPr/>
        </p:nvSpPr>
        <p:spPr>
          <a:xfrm>
            <a:off x="1647779" y="4950001"/>
            <a:ext cx="283336" cy="2833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Conector reto 12">
            <a:extLst>
              <a:ext uri="{FF2B5EF4-FFF2-40B4-BE49-F238E27FC236}">
                <a16:creationId xmlns:a16="http://schemas.microsoft.com/office/drawing/2014/main" id="{74591BBD-B7AB-41E2-841C-DF7F7B953FDC}"/>
              </a:ext>
            </a:extLst>
          </p:cNvPr>
          <p:cNvCxnSpPr>
            <a:cxnSpLocks/>
          </p:cNvCxnSpPr>
          <p:nvPr/>
        </p:nvCxnSpPr>
        <p:spPr>
          <a:xfrm flipV="1">
            <a:off x="622300" y="3932571"/>
            <a:ext cx="0" cy="115909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889E42B-69DC-4B0D-A2E6-6985C0DDCFE7}"/>
              </a:ext>
            </a:extLst>
          </p:cNvPr>
          <p:cNvSpPr txBox="1"/>
          <p:nvPr/>
        </p:nvSpPr>
        <p:spPr>
          <a:xfrm>
            <a:off x="218196" y="3199284"/>
            <a:ext cx="14214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Архипелаг </a:t>
            </a:r>
          </a:p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20.35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DA5D2B0-2D86-4058-933A-E2CF0A4EB488}"/>
              </a:ext>
            </a:extLst>
          </p:cNvPr>
          <p:cNvCxnSpPr>
            <a:cxnSpLocks/>
          </p:cNvCxnSpPr>
          <p:nvPr/>
        </p:nvCxnSpPr>
        <p:spPr>
          <a:xfrm flipV="1">
            <a:off x="1789447" y="2992412"/>
            <a:ext cx="0" cy="195758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2">
            <a:extLst>
              <a:ext uri="{FF2B5EF4-FFF2-40B4-BE49-F238E27FC236}">
                <a16:creationId xmlns:a16="http://schemas.microsoft.com/office/drawing/2014/main" id="{2633689E-ED2D-4FFF-9EF1-C2FB73DF2D1F}"/>
              </a:ext>
            </a:extLst>
          </p:cNvPr>
          <p:cNvSpPr txBox="1"/>
          <p:nvPr/>
        </p:nvSpPr>
        <p:spPr>
          <a:xfrm>
            <a:off x="228187" y="5261471"/>
            <a:ext cx="830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ноябрь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2020</a:t>
            </a:r>
          </a:p>
        </p:txBody>
      </p:sp>
      <p:sp>
        <p:nvSpPr>
          <p:cNvPr id="22" name="CaixaDeTexto 23">
            <a:extLst>
              <a:ext uri="{FF2B5EF4-FFF2-40B4-BE49-F238E27FC236}">
                <a16:creationId xmlns:a16="http://schemas.microsoft.com/office/drawing/2014/main" id="{BC08C201-674C-44C0-A852-6784221C9190}"/>
              </a:ext>
            </a:extLst>
          </p:cNvPr>
          <p:cNvSpPr txBox="1"/>
          <p:nvPr/>
        </p:nvSpPr>
        <p:spPr>
          <a:xfrm>
            <a:off x="1285293" y="5260933"/>
            <a:ext cx="925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декабрь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2020</a:t>
            </a:r>
          </a:p>
        </p:txBody>
      </p:sp>
      <p:sp>
        <p:nvSpPr>
          <p:cNvPr id="29" name="CaixaDeTexto 34">
            <a:extLst>
              <a:ext uri="{FF2B5EF4-FFF2-40B4-BE49-F238E27FC236}">
                <a16:creationId xmlns:a16="http://schemas.microsoft.com/office/drawing/2014/main" id="{EFA0E1D5-57E4-4E51-8076-25BC444921AB}"/>
              </a:ext>
            </a:extLst>
          </p:cNvPr>
          <p:cNvSpPr txBox="1"/>
          <p:nvPr/>
        </p:nvSpPr>
        <p:spPr>
          <a:xfrm>
            <a:off x="1076430" y="684088"/>
            <a:ext cx="17672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Заключение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партнерских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соглашений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 сотрудничестве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1-3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коровными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фермами.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Получение видео с камер внутри коровников</a:t>
            </a:r>
          </a:p>
        </p:txBody>
      </p:sp>
      <p:sp>
        <p:nvSpPr>
          <p:cNvPr id="37" name="CaixaDeTexto 34">
            <a:extLst>
              <a:ext uri="{FF2B5EF4-FFF2-40B4-BE49-F238E27FC236}">
                <a16:creationId xmlns:a16="http://schemas.microsoft.com/office/drawing/2014/main" id="{E8577352-6209-430C-994C-52FC4E39D6D4}"/>
              </a:ext>
            </a:extLst>
          </p:cNvPr>
          <p:cNvSpPr txBox="1"/>
          <p:nvPr/>
        </p:nvSpPr>
        <p:spPr>
          <a:xfrm>
            <a:off x="2017448" y="3380321"/>
            <a:ext cx="1394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Обучение нейросетей, разработка и настройка системы</a:t>
            </a:r>
          </a:p>
        </p:txBody>
      </p:sp>
      <p:sp>
        <p:nvSpPr>
          <p:cNvPr id="38" name="Elipse 6">
            <a:extLst>
              <a:ext uri="{FF2B5EF4-FFF2-40B4-BE49-F238E27FC236}">
                <a16:creationId xmlns:a16="http://schemas.microsoft.com/office/drawing/2014/main" id="{913FADEA-F419-4AB8-A2C3-6B8D97F330E8}"/>
              </a:ext>
            </a:extLst>
          </p:cNvPr>
          <p:cNvSpPr/>
          <p:nvPr/>
        </p:nvSpPr>
        <p:spPr>
          <a:xfrm>
            <a:off x="3632393" y="4981232"/>
            <a:ext cx="283336" cy="2833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Conector reto 15">
            <a:extLst>
              <a:ext uri="{FF2B5EF4-FFF2-40B4-BE49-F238E27FC236}">
                <a16:creationId xmlns:a16="http://schemas.microsoft.com/office/drawing/2014/main" id="{AECECF21-927D-491C-9A82-4611A2765EF8}"/>
              </a:ext>
            </a:extLst>
          </p:cNvPr>
          <p:cNvCxnSpPr>
            <a:cxnSpLocks/>
          </p:cNvCxnSpPr>
          <p:nvPr/>
        </p:nvCxnSpPr>
        <p:spPr>
          <a:xfrm flipV="1">
            <a:off x="3774061" y="3023643"/>
            <a:ext cx="0" cy="195758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23">
            <a:extLst>
              <a:ext uri="{FF2B5EF4-FFF2-40B4-BE49-F238E27FC236}">
                <a16:creationId xmlns:a16="http://schemas.microsoft.com/office/drawing/2014/main" id="{8B09E800-1287-4FEA-890A-A6BDC0F2B15C}"/>
              </a:ext>
            </a:extLst>
          </p:cNvPr>
          <p:cNvSpPr txBox="1"/>
          <p:nvPr/>
        </p:nvSpPr>
        <p:spPr>
          <a:xfrm>
            <a:off x="3412112" y="5254834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март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2021</a:t>
            </a:r>
          </a:p>
        </p:txBody>
      </p:sp>
      <p:sp>
        <p:nvSpPr>
          <p:cNvPr id="41" name="Elipse 6">
            <a:extLst>
              <a:ext uri="{FF2B5EF4-FFF2-40B4-BE49-F238E27FC236}">
                <a16:creationId xmlns:a16="http://schemas.microsoft.com/office/drawing/2014/main" id="{4204A967-C65B-4887-92ED-40690ED566E7}"/>
              </a:ext>
            </a:extLst>
          </p:cNvPr>
          <p:cNvSpPr/>
          <p:nvPr/>
        </p:nvSpPr>
        <p:spPr>
          <a:xfrm>
            <a:off x="5153710" y="4971498"/>
            <a:ext cx="283336" cy="2833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2" name="Conector reto 15">
            <a:extLst>
              <a:ext uri="{FF2B5EF4-FFF2-40B4-BE49-F238E27FC236}">
                <a16:creationId xmlns:a16="http://schemas.microsoft.com/office/drawing/2014/main" id="{BB04A348-32B9-4A9A-92D0-3B9F02D78061}"/>
              </a:ext>
            </a:extLst>
          </p:cNvPr>
          <p:cNvCxnSpPr>
            <a:cxnSpLocks/>
          </p:cNvCxnSpPr>
          <p:nvPr/>
        </p:nvCxnSpPr>
        <p:spPr>
          <a:xfrm flipV="1">
            <a:off x="5295378" y="3013909"/>
            <a:ext cx="0" cy="195758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ipse 6">
            <a:extLst>
              <a:ext uri="{FF2B5EF4-FFF2-40B4-BE49-F238E27FC236}">
                <a16:creationId xmlns:a16="http://schemas.microsoft.com/office/drawing/2014/main" id="{28CFAF33-EF8B-4097-957C-24D65D697937}"/>
              </a:ext>
            </a:extLst>
          </p:cNvPr>
          <p:cNvSpPr/>
          <p:nvPr/>
        </p:nvSpPr>
        <p:spPr>
          <a:xfrm>
            <a:off x="6577345" y="4981232"/>
            <a:ext cx="283336" cy="2833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Conector reto 15">
            <a:extLst>
              <a:ext uri="{FF2B5EF4-FFF2-40B4-BE49-F238E27FC236}">
                <a16:creationId xmlns:a16="http://schemas.microsoft.com/office/drawing/2014/main" id="{C51FC5B7-2B93-4DAF-A259-CC1C612AA0D5}"/>
              </a:ext>
            </a:extLst>
          </p:cNvPr>
          <p:cNvCxnSpPr>
            <a:cxnSpLocks/>
          </p:cNvCxnSpPr>
          <p:nvPr/>
        </p:nvCxnSpPr>
        <p:spPr>
          <a:xfrm flipV="1">
            <a:off x="6719013" y="3023643"/>
            <a:ext cx="0" cy="195758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34">
            <a:extLst>
              <a:ext uri="{FF2B5EF4-FFF2-40B4-BE49-F238E27FC236}">
                <a16:creationId xmlns:a16="http://schemas.microsoft.com/office/drawing/2014/main" id="{EBB571E9-B30C-490E-97CE-05081DFA1545}"/>
              </a:ext>
            </a:extLst>
          </p:cNvPr>
          <p:cNvSpPr txBox="1"/>
          <p:nvPr/>
        </p:nvSpPr>
        <p:spPr>
          <a:xfrm>
            <a:off x="3138696" y="1976749"/>
            <a:ext cx="1394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Тестовый запуск системы</a:t>
            </a:r>
          </a:p>
        </p:txBody>
      </p:sp>
      <p:sp>
        <p:nvSpPr>
          <p:cNvPr id="50" name="CaixaDeTexto 23">
            <a:extLst>
              <a:ext uri="{FF2B5EF4-FFF2-40B4-BE49-F238E27FC236}">
                <a16:creationId xmlns:a16="http://schemas.microsoft.com/office/drawing/2014/main" id="{C85682D8-837D-4E62-8826-8C81D8A78023}"/>
              </a:ext>
            </a:extLst>
          </p:cNvPr>
          <p:cNvSpPr txBox="1"/>
          <p:nvPr/>
        </p:nvSpPr>
        <p:spPr>
          <a:xfrm>
            <a:off x="4952419" y="5254834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май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2021</a:t>
            </a:r>
          </a:p>
        </p:txBody>
      </p:sp>
      <p:sp>
        <p:nvSpPr>
          <p:cNvPr id="51" name="CaixaDeTexto 34">
            <a:extLst>
              <a:ext uri="{FF2B5EF4-FFF2-40B4-BE49-F238E27FC236}">
                <a16:creationId xmlns:a16="http://schemas.microsoft.com/office/drawing/2014/main" id="{3F33AB5C-2ABF-4174-80D5-25B2151062B9}"/>
              </a:ext>
            </a:extLst>
          </p:cNvPr>
          <p:cNvSpPr txBox="1"/>
          <p:nvPr/>
        </p:nvSpPr>
        <p:spPr>
          <a:xfrm>
            <a:off x="4739715" y="2284526"/>
            <a:ext cx="1394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Первые продажи</a:t>
            </a:r>
          </a:p>
        </p:txBody>
      </p:sp>
      <p:sp>
        <p:nvSpPr>
          <p:cNvPr id="53" name="CaixaDeTexto 23">
            <a:extLst>
              <a:ext uri="{FF2B5EF4-FFF2-40B4-BE49-F238E27FC236}">
                <a16:creationId xmlns:a16="http://schemas.microsoft.com/office/drawing/2014/main" id="{0F9668B7-7D49-4B07-AF13-B7D12901370F}"/>
              </a:ext>
            </a:extLst>
          </p:cNvPr>
          <p:cNvSpPr txBox="1"/>
          <p:nvPr/>
        </p:nvSpPr>
        <p:spPr>
          <a:xfrm>
            <a:off x="6281199" y="5261471"/>
            <a:ext cx="988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сентябрь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2021</a:t>
            </a:r>
          </a:p>
        </p:txBody>
      </p:sp>
      <p:sp>
        <p:nvSpPr>
          <p:cNvPr id="54" name="CaixaDeTexto 34">
            <a:extLst>
              <a:ext uri="{FF2B5EF4-FFF2-40B4-BE49-F238E27FC236}">
                <a16:creationId xmlns:a16="http://schemas.microsoft.com/office/drawing/2014/main" id="{F900E40C-B3B0-4716-891C-C803437C4C8D}"/>
              </a:ext>
            </a:extLst>
          </p:cNvPr>
          <p:cNvSpPr txBox="1"/>
          <p:nvPr/>
        </p:nvSpPr>
        <p:spPr>
          <a:xfrm>
            <a:off x="6121337" y="997923"/>
            <a:ext cx="1856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Основной запуск системы, начало активных продаж</a:t>
            </a:r>
          </a:p>
        </p:txBody>
      </p:sp>
      <p:sp>
        <p:nvSpPr>
          <p:cNvPr id="55" name="CaixaDeTexto 34">
            <a:extLst>
              <a:ext uri="{FF2B5EF4-FFF2-40B4-BE49-F238E27FC236}">
                <a16:creationId xmlns:a16="http://schemas.microsoft.com/office/drawing/2014/main" id="{B9DFFB9D-B0CB-440D-BB68-9901A9AB7AF6}"/>
              </a:ext>
            </a:extLst>
          </p:cNvPr>
          <p:cNvSpPr txBox="1"/>
          <p:nvPr/>
        </p:nvSpPr>
        <p:spPr>
          <a:xfrm>
            <a:off x="6792595" y="2847821"/>
            <a:ext cx="2300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Активное продвижение (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SaaS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масштабирование бизнеса, </a:t>
            </a:r>
          </a:p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выход на новые сегменты рынка</a:t>
            </a:r>
          </a:p>
        </p:txBody>
      </p:sp>
      <p:sp>
        <p:nvSpPr>
          <p:cNvPr id="56" name="CaixaDeTexto 34">
            <a:extLst>
              <a:ext uri="{FF2B5EF4-FFF2-40B4-BE49-F238E27FC236}">
                <a16:creationId xmlns:a16="http://schemas.microsoft.com/office/drawing/2014/main" id="{67C53ED3-086F-4348-BE2F-221747CFFAF9}"/>
              </a:ext>
            </a:extLst>
          </p:cNvPr>
          <p:cNvSpPr txBox="1"/>
          <p:nvPr/>
        </p:nvSpPr>
        <p:spPr>
          <a:xfrm>
            <a:off x="3861964" y="3155616"/>
            <a:ext cx="14334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Исправления ошибок,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донастройка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системы, выпуск новых релизов</a:t>
            </a:r>
          </a:p>
        </p:txBody>
      </p:sp>
      <p:sp>
        <p:nvSpPr>
          <p:cNvPr id="57" name="CaixaDeTexto 34">
            <a:extLst>
              <a:ext uri="{FF2B5EF4-FFF2-40B4-BE49-F238E27FC236}">
                <a16:creationId xmlns:a16="http://schemas.microsoft.com/office/drawing/2014/main" id="{24387BA4-A562-4941-8202-100C524B390A}"/>
              </a:ext>
            </a:extLst>
          </p:cNvPr>
          <p:cNvSpPr txBox="1"/>
          <p:nvPr/>
        </p:nvSpPr>
        <p:spPr>
          <a:xfrm>
            <a:off x="5346415" y="3134119"/>
            <a:ext cx="1470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Исправления ошибок,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донастройка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системы, выпуск новых релизов</a:t>
            </a:r>
          </a:p>
        </p:txBody>
      </p:sp>
    </p:spTree>
    <p:extLst>
      <p:ext uri="{BB962C8B-B14F-4D97-AF65-F5344CB8AC3E}">
        <p14:creationId xmlns:p14="http://schemas.microsoft.com/office/powerpoint/2010/main" val="1332809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35" y="279902"/>
            <a:ext cx="6165166" cy="1266676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план.</a:t>
            </a:r>
            <a:br>
              <a:rPr lang="ru-RU" dirty="0"/>
            </a:br>
            <a:r>
              <a:rPr lang="ru-RU" dirty="0"/>
              <a:t>Основная Затратная часть для фермеров: ИТ-инфраструктура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15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8115AF-7BF7-4970-BB49-411E966D577F}"/>
              </a:ext>
            </a:extLst>
          </p:cNvPr>
          <p:cNvSpPr txBox="1"/>
          <p:nvPr/>
        </p:nvSpPr>
        <p:spPr>
          <a:xfrm>
            <a:off x="6553201" y="876356"/>
            <a:ext cx="20147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F0000"/>
                </a:solidFill>
              </a:rPr>
              <a:t>Камеры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F0000"/>
                </a:solidFill>
              </a:rPr>
              <a:t>Компьютер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F0000"/>
                </a:solidFill>
              </a:rPr>
              <a:t>Связь, интернет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075D2-DEAA-4DA1-80DC-C063441A5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364" y="1943755"/>
            <a:ext cx="2102555" cy="210255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57290F-CB2B-4FE9-8124-1FD705545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364" y="4155949"/>
            <a:ext cx="2102556" cy="210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8D1FC6-AD3E-486C-B86C-3E52DC1B2623}"/>
              </a:ext>
            </a:extLst>
          </p:cNvPr>
          <p:cNvSpPr txBox="1"/>
          <p:nvPr/>
        </p:nvSpPr>
        <p:spPr>
          <a:xfrm>
            <a:off x="256080" y="1893791"/>
            <a:ext cx="66273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0000"/>
                </a:solidFill>
                <a:effectLst/>
                <a:latin typeface="Roboto"/>
              </a:rPr>
              <a:t>ORIENT WF-504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Roboto"/>
              </a:rPr>
              <a:t> (от 5925 руб. до 7 799 руб.)</a:t>
            </a:r>
            <a:endParaRPr lang="en-US" sz="1600" b="1" i="0" dirty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ru-RU" sz="1600" dirty="0"/>
              <a:t>Тип корпуса	цилиндрическая (</a:t>
            </a:r>
            <a:r>
              <a:rPr lang="ru-RU" sz="1600" dirty="0" err="1"/>
              <a:t>bullet</a:t>
            </a:r>
            <a:r>
              <a:rPr lang="ru-RU" sz="1600" dirty="0"/>
              <a:t>)</a:t>
            </a:r>
          </a:p>
          <a:p>
            <a:r>
              <a:rPr lang="ru-RU" sz="1600" dirty="0"/>
              <a:t>Тип камеры	беспроводная IP + </a:t>
            </a:r>
            <a:r>
              <a:rPr lang="ru-RU" sz="1600" dirty="0" err="1"/>
              <a:t>Wi-Fi</a:t>
            </a:r>
            <a:endParaRPr lang="ru-RU" sz="1600" dirty="0"/>
          </a:p>
          <a:p>
            <a:r>
              <a:rPr lang="ru-RU" sz="1600" dirty="0"/>
              <a:t>Количество мегапикселей	5</a:t>
            </a:r>
          </a:p>
          <a:p>
            <a:r>
              <a:rPr lang="ru-RU" sz="1600" dirty="0"/>
              <a:t>Применение	для улицы и помещений</a:t>
            </a:r>
          </a:p>
          <a:p>
            <a:r>
              <a:rPr lang="ru-RU" sz="1600" dirty="0"/>
              <a:t>Фокусное расстояние объектива	2.8 мм</a:t>
            </a:r>
          </a:p>
          <a:p>
            <a:r>
              <a:rPr lang="ru-RU" sz="1600" dirty="0"/>
              <a:t>Угол обзора (по горизонтали/по вертикали)	90°/70°</a:t>
            </a:r>
          </a:p>
          <a:p>
            <a:r>
              <a:rPr lang="ru-RU" sz="1600" dirty="0"/>
              <a:t>Дальность инфракрасной подсветки	до 20 метров</a:t>
            </a:r>
          </a:p>
          <a:p>
            <a:r>
              <a:rPr lang="ru-RU" sz="1600" dirty="0"/>
              <a:t>Режим день/ночь	электромеханический ИК-фильтр</a:t>
            </a:r>
          </a:p>
          <a:p>
            <a:r>
              <a:rPr lang="ru-RU" sz="1600" dirty="0"/>
              <a:t>Макс. разрешение	5MP 2592x1944</a:t>
            </a:r>
          </a:p>
          <a:p>
            <a:r>
              <a:rPr lang="ru-RU" sz="1600" dirty="0" err="1"/>
              <a:t>Ethernet</a:t>
            </a:r>
            <a:r>
              <a:rPr lang="ru-RU" sz="1600" dirty="0"/>
              <a:t>	1xRJ45 (10/100M)</a:t>
            </a:r>
          </a:p>
          <a:p>
            <a:r>
              <a:rPr lang="ru-RU" sz="1600" dirty="0"/>
              <a:t>Беспроводная сеть	IEEE 802.11b/g/n</a:t>
            </a:r>
          </a:p>
          <a:p>
            <a:r>
              <a:rPr lang="ru-RU" sz="1600" dirty="0"/>
              <a:t>Внешняя память	слот для карты памяти </a:t>
            </a:r>
            <a:r>
              <a:rPr lang="ru-RU" sz="1600" dirty="0" err="1"/>
              <a:t>microSD</a:t>
            </a:r>
            <a:r>
              <a:rPr lang="ru-RU" sz="1600" dirty="0"/>
              <a:t> до 128 ГБ</a:t>
            </a:r>
          </a:p>
          <a:p>
            <a:r>
              <a:rPr lang="ru-RU" sz="1600" dirty="0"/>
              <a:t>Особенности	встроенный микрофон</a:t>
            </a:r>
          </a:p>
          <a:p>
            <a:r>
              <a:rPr lang="ru-RU" sz="1600" dirty="0"/>
              <a:t>Класс защиты	IP66 (защита от влаги и пыли)</a:t>
            </a:r>
          </a:p>
          <a:p>
            <a:r>
              <a:rPr lang="ru-RU" sz="1600" dirty="0"/>
              <a:t>Условия эксплуатации (t, влажность)	от -40°C до +60°C / 0%-95%</a:t>
            </a:r>
          </a:p>
          <a:p>
            <a:r>
              <a:rPr lang="ru-RU" sz="1600" dirty="0"/>
              <a:t>Материал корпуса	металл</a:t>
            </a:r>
          </a:p>
          <a:p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https://orientrus.ru/shop/camera/MM_CAMERA_WF-504/3079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https://www.dns-shop.ru/product/3c06318b128a1b80/ip-kamera-orient-wf-504/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5729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34" y="279902"/>
            <a:ext cx="8135077" cy="1266676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план.</a:t>
            </a:r>
            <a:br>
              <a:rPr lang="ru-RU" dirty="0"/>
            </a:br>
            <a:r>
              <a:rPr lang="ru-RU" dirty="0"/>
              <a:t>Основная Затратная часть для фермеров: ИТ-инфраструктура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16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8115AF-7BF7-4970-BB49-411E966D577F}"/>
              </a:ext>
            </a:extLst>
          </p:cNvPr>
          <p:cNvSpPr txBox="1"/>
          <p:nvPr/>
        </p:nvSpPr>
        <p:spPr>
          <a:xfrm>
            <a:off x="5992320" y="1885076"/>
            <a:ext cx="2895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коровник (48 коров)</a:t>
            </a:r>
          </a:p>
          <a:p>
            <a:r>
              <a:rPr lang="ru-RU" dirty="0"/>
              <a:t>потребуется:</a:t>
            </a:r>
          </a:p>
          <a:p>
            <a:r>
              <a:rPr lang="ru-RU" dirty="0"/>
              <a:t>6 камер (6 шт. * 7800 руб. за шт. = 46 800 руб.)</a:t>
            </a:r>
          </a:p>
          <a:p>
            <a:r>
              <a:rPr lang="ru-RU" dirty="0"/>
              <a:t>компьютер – 3</a:t>
            </a:r>
            <a:r>
              <a:rPr lang="en-US" dirty="0"/>
              <a:t>5</a:t>
            </a:r>
            <a:r>
              <a:rPr lang="ru-RU" dirty="0"/>
              <a:t> 000 руб.</a:t>
            </a:r>
          </a:p>
          <a:p>
            <a:r>
              <a:rPr lang="ru-RU" dirty="0"/>
              <a:t>Связь + интернет (при наличии таковой возможности) – </a:t>
            </a:r>
            <a:r>
              <a:rPr lang="en-US" dirty="0"/>
              <a:t>7</a:t>
            </a:r>
            <a:r>
              <a:rPr lang="ru-RU" dirty="0"/>
              <a:t> </a:t>
            </a:r>
            <a:r>
              <a:rPr lang="en-US" dirty="0"/>
              <a:t>5</a:t>
            </a:r>
            <a:r>
              <a:rPr lang="ru-RU" dirty="0"/>
              <a:t>00 руб.</a:t>
            </a:r>
          </a:p>
          <a:p>
            <a:r>
              <a:rPr lang="ru-RU" dirty="0"/>
              <a:t>монтаж – </a:t>
            </a:r>
            <a:r>
              <a:rPr lang="en-US" dirty="0"/>
              <a:t>7</a:t>
            </a:r>
            <a:r>
              <a:rPr lang="ru-RU" dirty="0"/>
              <a:t> </a:t>
            </a:r>
            <a:r>
              <a:rPr lang="en-US" dirty="0"/>
              <a:t>5</a:t>
            </a:r>
            <a:r>
              <a:rPr lang="ru-RU" dirty="0"/>
              <a:t>00 руб.</a:t>
            </a:r>
          </a:p>
          <a:p>
            <a:r>
              <a:rPr lang="ru-RU" dirty="0">
                <a:highlight>
                  <a:srgbClr val="FFFF00"/>
                </a:highlight>
              </a:rPr>
              <a:t>Итого затраты </a:t>
            </a:r>
          </a:p>
          <a:p>
            <a:r>
              <a:rPr lang="ru-RU" dirty="0">
                <a:highlight>
                  <a:srgbClr val="FFFF00"/>
                </a:highlight>
              </a:rPr>
              <a:t>= </a:t>
            </a:r>
            <a:r>
              <a:rPr lang="en-US" dirty="0">
                <a:highlight>
                  <a:srgbClr val="FFFF00"/>
                </a:highlight>
              </a:rPr>
              <a:t>9</a:t>
            </a:r>
            <a:r>
              <a:rPr lang="ru-RU" dirty="0">
                <a:highlight>
                  <a:srgbClr val="FFFF00"/>
                </a:highlight>
              </a:rPr>
              <a:t>6 800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56CAEA-8A4A-4B7C-9BB9-167D5F6C5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88" y="1895038"/>
            <a:ext cx="5838149" cy="3121944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79C6795-A400-44FB-9223-1316B5C1992C}"/>
              </a:ext>
            </a:extLst>
          </p:cNvPr>
          <p:cNvSpPr txBox="1">
            <a:spLocks/>
          </p:cNvSpPr>
          <p:nvPr/>
        </p:nvSpPr>
        <p:spPr>
          <a:xfrm>
            <a:off x="49388" y="5029200"/>
            <a:ext cx="9031112" cy="15767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ДОХОДНАЯ часть для фермеров: </a:t>
            </a:r>
            <a:r>
              <a:rPr lang="ru-RU" sz="1600" dirty="0"/>
              <a:t>МИНИМУМ +1 ЛИТР МОЛОКА </a:t>
            </a:r>
            <a:br>
              <a:rPr lang="ru-RU" sz="1600" dirty="0"/>
            </a:br>
            <a:r>
              <a:rPr lang="ru-RU" sz="1600" dirty="0"/>
              <a:t>В СУТКИ С 1 КОРОВЫ * 21 РУБ. / Л * 48 КОРОВ * 30 ДН. </a:t>
            </a:r>
            <a:r>
              <a:rPr lang="ru-RU" sz="1600" dirty="0">
                <a:highlight>
                  <a:srgbClr val="FFFF00"/>
                </a:highlight>
              </a:rPr>
              <a:t>= </a:t>
            </a:r>
            <a:r>
              <a:rPr lang="ru-RU" sz="1600" b="1" dirty="0">
                <a:highlight>
                  <a:srgbClr val="FFFF00"/>
                </a:highlight>
              </a:rPr>
              <a:t>30 240 РУБ. / МЕСЯЦ </a:t>
            </a:r>
          </a:p>
          <a:p>
            <a:r>
              <a:rPr lang="ru-RU" sz="1600" b="1" dirty="0">
                <a:highlight>
                  <a:srgbClr val="FFFF00"/>
                </a:highlight>
              </a:rPr>
              <a:t>(срок окупаемости </a:t>
            </a:r>
            <a:r>
              <a:rPr lang="en-US" sz="1600" b="1" dirty="0">
                <a:highlight>
                  <a:srgbClr val="FFFF00"/>
                </a:highlight>
              </a:rPr>
              <a:t>~</a:t>
            </a:r>
            <a:r>
              <a:rPr lang="ru-RU" sz="1600" b="1" dirty="0">
                <a:highlight>
                  <a:srgbClr val="FFFF00"/>
                </a:highlight>
              </a:rPr>
              <a:t> 3</a:t>
            </a:r>
            <a:r>
              <a:rPr lang="en-US" sz="1600" b="1" dirty="0">
                <a:highlight>
                  <a:srgbClr val="FFFF00"/>
                </a:highlight>
              </a:rPr>
              <a:t>,2</a:t>
            </a:r>
            <a:r>
              <a:rPr lang="ru-RU" sz="1600" b="1" dirty="0">
                <a:highlight>
                  <a:srgbClr val="FFFF00"/>
                </a:highlight>
              </a:rPr>
              <a:t> мес.*)</a:t>
            </a:r>
            <a:endParaRPr lang="en-US" sz="1600" b="1" dirty="0">
              <a:highlight>
                <a:srgbClr val="FFFF00"/>
              </a:highlight>
            </a:endParaRPr>
          </a:p>
          <a:p>
            <a:r>
              <a:rPr lang="ru-RU" sz="1600" b="1" dirty="0">
                <a:highlight>
                  <a:srgbClr val="FFFF00"/>
                </a:highlight>
              </a:rPr>
              <a:t>В расчетах были взяты затраты по максимуму, доходы по минимуму.</a:t>
            </a:r>
          </a:p>
          <a:p>
            <a:r>
              <a:rPr lang="ru-RU" sz="1600" b="1" dirty="0">
                <a:highlight>
                  <a:srgbClr val="FFFF00"/>
                </a:highlight>
              </a:rPr>
              <a:t>* Эффект не будет моментальным, т.к. среднесуточные удои молока </a:t>
            </a:r>
          </a:p>
          <a:p>
            <a:r>
              <a:rPr lang="ru-RU" sz="1600" b="1" dirty="0">
                <a:highlight>
                  <a:srgbClr val="FFFF00"/>
                </a:highlight>
              </a:rPr>
              <a:t>Будут возрастать постепенно</a:t>
            </a:r>
          </a:p>
        </p:txBody>
      </p:sp>
    </p:spTree>
    <p:extLst>
      <p:ext uri="{BB962C8B-B14F-4D97-AF65-F5344CB8AC3E}">
        <p14:creationId xmlns:p14="http://schemas.microsoft.com/office/powerpoint/2010/main" val="4149922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45" y="542914"/>
            <a:ext cx="8135077" cy="1356987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план.</a:t>
            </a:r>
            <a:br>
              <a:rPr lang="ru-RU" dirty="0"/>
            </a:br>
            <a:r>
              <a:rPr lang="ru-RU" dirty="0"/>
              <a:t>Затратная часть для нашей команды.</a:t>
            </a:r>
            <a:br>
              <a:rPr lang="ru-RU" dirty="0"/>
            </a:br>
            <a:r>
              <a:rPr lang="ru-RU" dirty="0"/>
              <a:t>капитальные вложения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17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90873-117F-45C0-A532-E6C753989A3B}"/>
              </a:ext>
            </a:extLst>
          </p:cNvPr>
          <p:cNvSpPr txBox="1"/>
          <p:nvPr/>
        </p:nvSpPr>
        <p:spPr>
          <a:xfrm>
            <a:off x="869244" y="2269067"/>
            <a:ext cx="7642578" cy="337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Сбор данных (видеорядов). Разметка данных </a:t>
            </a:r>
            <a:br>
              <a:rPr lang="ru-RU" dirty="0"/>
            </a:br>
            <a:r>
              <a:rPr lang="ru-RU" dirty="0"/>
              <a:t>(по договору с ключевыми партнерами; первоначально на безвозмездной основе)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Проведение научных исследований, обучение нейронных сетей, разработка алгоритма (200 000 руб.)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Разработка программного обеспечения (100 000 руб.)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Продвижение (100 000 руб.)</a:t>
            </a:r>
          </a:p>
          <a:p>
            <a:pPr>
              <a:lnSpc>
                <a:spcPct val="150000"/>
              </a:lnSpc>
            </a:pPr>
            <a:r>
              <a:rPr lang="ru-RU" dirty="0">
                <a:highlight>
                  <a:srgbClr val="00FF00"/>
                </a:highlight>
              </a:rPr>
              <a:t>Итого 400 000 руб.</a:t>
            </a:r>
          </a:p>
        </p:txBody>
      </p:sp>
    </p:spTree>
    <p:extLst>
      <p:ext uri="{BB962C8B-B14F-4D97-AF65-F5344CB8AC3E}">
        <p14:creationId xmlns:p14="http://schemas.microsoft.com/office/powerpoint/2010/main" val="2446331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70" y="437947"/>
            <a:ext cx="8135077" cy="1108631"/>
          </a:xfrm>
        </p:spPr>
        <p:txBody>
          <a:bodyPr>
            <a:normAutofit/>
          </a:bodyPr>
          <a:lstStyle/>
          <a:p>
            <a:r>
              <a:rPr lang="ru-RU" dirty="0"/>
              <a:t>Финансовый план.</a:t>
            </a:r>
            <a:br>
              <a:rPr lang="ru-RU" dirty="0"/>
            </a:br>
            <a:r>
              <a:rPr lang="ru-RU" dirty="0"/>
              <a:t>доходная часть для нашей команды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18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8115AF-7BF7-4970-BB49-411E966D577F}"/>
              </a:ext>
            </a:extLst>
          </p:cNvPr>
          <p:cNvSpPr txBox="1"/>
          <p:nvPr/>
        </p:nvSpPr>
        <p:spPr>
          <a:xfrm>
            <a:off x="184150" y="1766651"/>
            <a:ext cx="8775700" cy="4282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Мы планируем </a:t>
            </a:r>
            <a:r>
              <a:rPr lang="ru-RU" b="1" dirty="0"/>
              <a:t>гибкую систему ценообразования </a:t>
            </a:r>
            <a:r>
              <a:rPr lang="ru-RU" dirty="0"/>
              <a:t>для наших партнеров: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Для молочных ферм: </a:t>
            </a:r>
            <a:r>
              <a:rPr lang="ru-RU" b="1" dirty="0">
                <a:highlight>
                  <a:srgbClr val="00FF00"/>
                </a:highlight>
              </a:rPr>
              <a:t>в зависимости от численности поголовья коров</a:t>
            </a:r>
            <a:r>
              <a:rPr lang="en-US" b="1" dirty="0">
                <a:highlight>
                  <a:srgbClr val="00FF00"/>
                </a:highlight>
              </a:rPr>
              <a:t> </a:t>
            </a:r>
            <a:endParaRPr lang="ru-RU" b="1" dirty="0">
              <a:highlight>
                <a:srgbClr val="00FF00"/>
              </a:highlight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highlight>
                  <a:srgbClr val="00FF00"/>
                </a:highlight>
              </a:rPr>
              <a:t>~ </a:t>
            </a:r>
            <a:r>
              <a:rPr lang="ru-RU" b="1" dirty="0">
                <a:highlight>
                  <a:srgbClr val="00FF00"/>
                </a:highlight>
              </a:rPr>
              <a:t>63</a:t>
            </a:r>
            <a:r>
              <a:rPr lang="en-US" b="1" dirty="0">
                <a:highlight>
                  <a:srgbClr val="00FF00"/>
                </a:highlight>
              </a:rPr>
              <a:t> </a:t>
            </a:r>
            <a:r>
              <a:rPr lang="ru-RU" b="1" dirty="0">
                <a:highlight>
                  <a:srgbClr val="00FF00"/>
                </a:highlight>
              </a:rPr>
              <a:t>руб. за 1 корову в месяц</a:t>
            </a:r>
            <a:r>
              <a:rPr lang="ru-RU" b="1" dirty="0"/>
              <a:t>: </a:t>
            </a:r>
            <a:r>
              <a:rPr lang="ru-RU" sz="1500" dirty="0"/>
              <a:t>21 руб./л (мин. цена) *+1 л (мин. </a:t>
            </a:r>
            <a:r>
              <a:rPr lang="ru-RU" sz="1500" dirty="0" err="1"/>
              <a:t>ожид</a:t>
            </a:r>
            <a:r>
              <a:rPr lang="ru-RU" sz="1500" dirty="0"/>
              <a:t>-е </a:t>
            </a:r>
            <a:r>
              <a:rPr lang="ru-RU" sz="1500" dirty="0" err="1"/>
              <a:t>увелич</a:t>
            </a:r>
            <a:r>
              <a:rPr lang="ru-RU" sz="1500" dirty="0"/>
              <a:t>. надоев молока) * 30 </a:t>
            </a:r>
            <a:r>
              <a:rPr lang="ru-RU" sz="1500" dirty="0" err="1"/>
              <a:t>дн</a:t>
            </a:r>
            <a:r>
              <a:rPr lang="ru-RU" sz="1500" dirty="0"/>
              <a:t>. * 10% (наша доля от прибыли фермера после внедрения системы)</a:t>
            </a:r>
          </a:p>
          <a:p>
            <a:pPr>
              <a:lnSpc>
                <a:spcPct val="150000"/>
              </a:lnSpc>
            </a:pPr>
            <a:r>
              <a:rPr lang="ru-RU" dirty="0">
                <a:highlight>
                  <a:srgbClr val="00FF00"/>
                </a:highlight>
              </a:rPr>
              <a:t>5 хозяйств с численностью поголовья 100 коров – 31 500 руб. в месяц</a:t>
            </a:r>
            <a:r>
              <a:rPr lang="en-US" dirty="0">
                <a:highlight>
                  <a:srgbClr val="00FF00"/>
                </a:highlight>
              </a:rPr>
              <a:t>. </a:t>
            </a:r>
            <a:endParaRPr lang="ru-RU" dirty="0">
              <a:highlight>
                <a:srgbClr val="00FF00"/>
              </a:highlight>
            </a:endParaRPr>
          </a:p>
          <a:p>
            <a:pPr>
              <a:lnSpc>
                <a:spcPct val="150000"/>
              </a:lnSpc>
            </a:pPr>
            <a:r>
              <a:rPr lang="ru-RU" dirty="0">
                <a:highlight>
                  <a:srgbClr val="00FF00"/>
                </a:highlight>
              </a:rPr>
              <a:t>Срок окупаемости</a:t>
            </a:r>
            <a:r>
              <a:rPr lang="en-US" dirty="0">
                <a:highlight>
                  <a:srgbClr val="00FF00"/>
                </a:highlight>
              </a:rPr>
              <a:t> ~</a:t>
            </a:r>
            <a:r>
              <a:rPr lang="ru-RU" dirty="0">
                <a:highlight>
                  <a:srgbClr val="00FF00"/>
                </a:highlight>
              </a:rPr>
              <a:t> 12-13 месяцев.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Для фирм-партнеров, предприятий, поставляющих датчики </a:t>
            </a:r>
          </a:p>
          <a:p>
            <a:pPr>
              <a:lnSpc>
                <a:spcPct val="150000"/>
              </a:lnSpc>
            </a:pPr>
            <a:r>
              <a:rPr lang="ru-RU" dirty="0"/>
              <a:t>для животноводческих ферм, </a:t>
            </a:r>
            <a:r>
              <a:rPr lang="ru-RU" b="1" dirty="0"/>
              <a:t>процент от продаж</a:t>
            </a:r>
            <a:r>
              <a:rPr lang="ru-RU" dirty="0"/>
              <a:t>. </a:t>
            </a:r>
            <a:r>
              <a:rPr lang="ru-RU" b="1" dirty="0"/>
              <a:t>Условия поставки договорные</a:t>
            </a:r>
            <a:r>
              <a:rPr lang="ru-RU" dirty="0"/>
              <a:t>.</a:t>
            </a:r>
          </a:p>
          <a:p>
            <a:pPr>
              <a:lnSpc>
                <a:spcPct val="150000"/>
              </a:lnSpc>
            </a:pPr>
            <a:r>
              <a:rPr lang="ru-RU" sz="1400" i="1" u="sng" dirty="0"/>
              <a:t>Продукт планируется поставлять по технологии </a:t>
            </a:r>
            <a:r>
              <a:rPr lang="en-US" sz="1400" b="1" i="1" u="sng" dirty="0"/>
              <a:t>SaaS</a:t>
            </a:r>
            <a:r>
              <a:rPr lang="en-US" sz="1400" i="1" u="sng" dirty="0"/>
              <a:t> </a:t>
            </a:r>
            <a:r>
              <a:rPr lang="ru-RU" sz="1400" i="1" u="sng" dirty="0"/>
              <a:t>(программное обеспечение как услуга). </a:t>
            </a:r>
            <a:r>
              <a:rPr lang="ru-RU" sz="1400" b="1" i="1" u="sng" dirty="0"/>
              <a:t>Продукт как облачное</a:t>
            </a:r>
            <a:r>
              <a:rPr lang="ru-RU" sz="1400" i="1" u="sng" dirty="0"/>
              <a:t> </a:t>
            </a:r>
            <a:r>
              <a:rPr lang="ru-RU" sz="1400" b="1" i="1" u="sng" dirty="0"/>
              <a:t>решение</a:t>
            </a:r>
            <a:r>
              <a:rPr lang="ru-RU" sz="1400" i="1" u="sng" dirty="0"/>
              <a:t>. </a:t>
            </a:r>
            <a:r>
              <a:rPr lang="ru-RU" sz="1400" b="1" i="1" u="sng" dirty="0"/>
              <a:t>Плата ежемесячная</a:t>
            </a:r>
            <a:r>
              <a:rPr lang="ru-RU" sz="1400" i="1" u="sng" dirty="0"/>
              <a:t>.</a:t>
            </a:r>
            <a:r>
              <a:rPr lang="en-US" sz="1400" i="1" u="sng" dirty="0"/>
              <a:t> </a:t>
            </a:r>
            <a:r>
              <a:rPr lang="ru-RU" sz="1400" i="1" u="sng" dirty="0"/>
              <a:t>Допускается вариант автономно работающего продукта (однако периодически систему нужно будет </a:t>
            </a:r>
            <a:r>
              <a:rPr lang="ru-RU" sz="1400" i="1" u="sng" dirty="0" err="1"/>
              <a:t>дообучать</a:t>
            </a:r>
            <a:r>
              <a:rPr lang="ru-RU" sz="1400" i="1" u="sng" dirty="0"/>
              <a:t>!).</a:t>
            </a:r>
          </a:p>
        </p:txBody>
      </p:sp>
    </p:spTree>
    <p:extLst>
      <p:ext uri="{BB962C8B-B14F-4D97-AF65-F5344CB8AC3E}">
        <p14:creationId xmlns:p14="http://schemas.microsoft.com/office/powerpoint/2010/main" val="4097398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0418" y="6208725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19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71160" y="2931397"/>
            <a:ext cx="3225800" cy="6096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Наша КОМАНДА</a:t>
            </a:r>
          </a:p>
        </p:txBody>
      </p:sp>
      <p:pic>
        <p:nvPicPr>
          <p:cNvPr id="7" name="Рисунок 6" descr="Изображение выглядит как человек, внутренний, фотография, зеркало&#10;&#10;Автоматически созданное описание">
            <a:extLst>
              <a:ext uri="{FF2B5EF4-FFF2-40B4-BE49-F238E27FC236}">
                <a16:creationId xmlns:a16="http://schemas.microsoft.com/office/drawing/2014/main" id="{1232A759-1CD3-4E89-86F1-5FC4F1359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5" y="3433217"/>
            <a:ext cx="1334206" cy="1334206"/>
          </a:xfrm>
          <a:prstGeom prst="rect">
            <a:avLst/>
          </a:prstGeom>
        </p:spPr>
      </p:pic>
      <p:pic>
        <p:nvPicPr>
          <p:cNvPr id="9" name="Рисунок 8" descr="Изображение выглядит как зеркало, человек, фотография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215D2FF7-E25E-4BEA-AEDD-A2E7C4D3A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35" y="133854"/>
            <a:ext cx="1334206" cy="133420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зеркало, человек, внутренний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2137E245-E5C8-417E-B49C-9B561C87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80" y="3433217"/>
            <a:ext cx="1334207" cy="1334207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мужчина, человек, фотография, смотрит&#10;&#10;Автоматически созданное описание">
            <a:extLst>
              <a:ext uri="{FF2B5EF4-FFF2-40B4-BE49-F238E27FC236}">
                <a16:creationId xmlns:a16="http://schemas.microsoft.com/office/drawing/2014/main" id="{63158CFA-9EAB-484A-A518-8CB7344D4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47" y="3478195"/>
            <a:ext cx="1334206" cy="1334206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внутренний, человек, носит, улыбается&#10;&#10;Автоматически созданное описание">
            <a:extLst>
              <a:ext uri="{FF2B5EF4-FFF2-40B4-BE49-F238E27FC236}">
                <a16:creationId xmlns:a16="http://schemas.microsoft.com/office/drawing/2014/main" id="{A62916B5-1207-4031-A33C-5E5A8BD9CA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97" y="133854"/>
            <a:ext cx="1334206" cy="133420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иреневый, человек, женщина, смотрит&#10;&#10;Автоматически созданное описание">
            <a:extLst>
              <a:ext uri="{FF2B5EF4-FFF2-40B4-BE49-F238E27FC236}">
                <a16:creationId xmlns:a16="http://schemas.microsoft.com/office/drawing/2014/main" id="{2478C4D5-1FCA-42A1-B44C-BDEF00E2BC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87" y="3433217"/>
            <a:ext cx="1334206" cy="133420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зеркало, трава, фотография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5D3EA57F-2654-4AED-A036-38D9582632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59" y="133854"/>
            <a:ext cx="1334206" cy="133420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780214-2C78-45C8-8926-A7214B9BED1B}"/>
              </a:ext>
            </a:extLst>
          </p:cNvPr>
          <p:cNvSpPr txBox="1"/>
          <p:nvPr/>
        </p:nvSpPr>
        <p:spPr>
          <a:xfrm>
            <a:off x="300086" y="1437596"/>
            <a:ext cx="290069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/>
              <a:t>Гунер Михаил,</a:t>
            </a:r>
          </a:p>
          <a:p>
            <a:r>
              <a:rPr lang="ru-RU" dirty="0"/>
              <a:t>руководитель проекта,</a:t>
            </a:r>
          </a:p>
          <a:p>
            <a:r>
              <a:rPr lang="ru-RU" dirty="0"/>
              <a:t>программист-исследователь</a:t>
            </a:r>
          </a:p>
          <a:p>
            <a:r>
              <a:rPr lang="ru-RU" b="0" dirty="0"/>
              <a:t>автор десятков научных публикаций в области ИИ, работал по грантам РФФИ и Фонда содействия инновациям, </a:t>
            </a:r>
          </a:p>
          <a:p>
            <a:r>
              <a:rPr lang="ru-RU" b="0" dirty="0"/>
              <a:t>создавал ПО в области ИИ и бизнес-аналитики; имеет практический опыт работы более 10 лет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54CFE4-F559-42EF-88C0-9650A552B686}"/>
              </a:ext>
            </a:extLst>
          </p:cNvPr>
          <p:cNvSpPr txBox="1"/>
          <p:nvPr/>
        </p:nvSpPr>
        <p:spPr>
          <a:xfrm>
            <a:off x="6196496" y="1457863"/>
            <a:ext cx="2733947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/>
              <a:t>Сафонова Анастасия,</a:t>
            </a:r>
          </a:p>
          <a:p>
            <a:r>
              <a:rPr lang="ru-RU" dirty="0"/>
              <a:t>научный руководитель проекта,</a:t>
            </a:r>
          </a:p>
          <a:p>
            <a:r>
              <a:rPr lang="ru-RU" dirty="0"/>
              <a:t>программист-исследователь</a:t>
            </a:r>
          </a:p>
          <a:p>
            <a:r>
              <a:rPr lang="ru-RU" b="0" dirty="0"/>
              <a:t>автор десятков научных публикаций в области ИИ, в том числе в зарубежных высокорейтинговых журналах,</a:t>
            </a:r>
          </a:p>
          <a:p>
            <a:r>
              <a:rPr lang="ru-RU" b="0" dirty="0"/>
              <a:t>работала по грантам РФФИ, РНФ, Европейского союза, Президента РФ;</a:t>
            </a:r>
          </a:p>
          <a:p>
            <a:r>
              <a:rPr lang="ru-RU" b="0" dirty="0"/>
              <a:t>в 2020 г. защитила кандидатскую диссертацию на тему в области ИИ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D76F4E-8F19-4A7C-BBB6-90ECB53F87BC}"/>
              </a:ext>
            </a:extLst>
          </p:cNvPr>
          <p:cNvSpPr txBox="1"/>
          <p:nvPr/>
        </p:nvSpPr>
        <p:spPr>
          <a:xfrm>
            <a:off x="3248291" y="1454486"/>
            <a:ext cx="290069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/>
              <a:t>Сомов Антон,</a:t>
            </a:r>
          </a:p>
          <a:p>
            <a:r>
              <a:rPr lang="ru-RU" dirty="0"/>
              <a:t>соруководитель проекта,</a:t>
            </a:r>
          </a:p>
          <a:p>
            <a:r>
              <a:rPr lang="ru-RU" dirty="0"/>
              <a:t>ведущий исследователь, специалист по связям и организационным вопросам</a:t>
            </a:r>
          </a:p>
          <a:p>
            <a:r>
              <a:rPr lang="ru-RU" b="0" dirty="0"/>
              <a:t>биолог, проводит исследования, пишет научные статьи, налаживает контакты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488DA4-D64A-4E84-8867-A17848EE3860}"/>
              </a:ext>
            </a:extLst>
          </p:cNvPr>
          <p:cNvSpPr txBox="1"/>
          <p:nvPr/>
        </p:nvSpPr>
        <p:spPr>
          <a:xfrm>
            <a:off x="256651" y="4738203"/>
            <a:ext cx="1908715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err="1"/>
              <a:t>Бусс</a:t>
            </a:r>
            <a:r>
              <a:rPr lang="ru-RU" sz="1200" b="1" dirty="0"/>
              <a:t> Ирина,</a:t>
            </a:r>
          </a:p>
          <a:p>
            <a:r>
              <a:rPr lang="ru-RU" sz="1200" b="1" dirty="0"/>
              <a:t>ведущий исследователь</a:t>
            </a:r>
          </a:p>
          <a:p>
            <a:r>
              <a:rPr lang="ru-RU" sz="1200" dirty="0"/>
              <a:t>пишет магистерскую диссертацию та тему распознавания животных при помощи ИИ, налаживает контакты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911885-1ED6-48E3-BE9B-325665FE9C86}"/>
              </a:ext>
            </a:extLst>
          </p:cNvPr>
          <p:cNvSpPr txBox="1"/>
          <p:nvPr/>
        </p:nvSpPr>
        <p:spPr>
          <a:xfrm>
            <a:off x="2306680" y="4741609"/>
            <a:ext cx="204304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/>
              <a:t>Толмачева Анна,</a:t>
            </a:r>
          </a:p>
          <a:p>
            <a:r>
              <a:rPr lang="ru-RU" dirty="0"/>
              <a:t>программист-исследователь</a:t>
            </a:r>
          </a:p>
          <a:p>
            <a:r>
              <a:rPr lang="ru-RU" b="0" dirty="0"/>
              <a:t>занималась разработкой </a:t>
            </a:r>
            <a:r>
              <a:rPr lang="ru-RU" b="0" dirty="0" err="1"/>
              <a:t>фотоловушек</a:t>
            </a:r>
            <a:r>
              <a:rPr lang="ru-RU" b="0" dirty="0"/>
              <a:t> для животных, пишет научные статьи и ПО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EAB2A6-D982-4DCE-AAFE-29AE97F73002}"/>
              </a:ext>
            </a:extLst>
          </p:cNvPr>
          <p:cNvSpPr txBox="1"/>
          <p:nvPr/>
        </p:nvSpPr>
        <p:spPr>
          <a:xfrm>
            <a:off x="4484060" y="4738203"/>
            <a:ext cx="190871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/>
              <a:t>Русин Дмитрий,</a:t>
            </a:r>
          </a:p>
          <a:p>
            <a:r>
              <a:rPr lang="ru-RU" dirty="0"/>
              <a:t>программист-исследователь</a:t>
            </a:r>
          </a:p>
          <a:p>
            <a:r>
              <a:rPr lang="ru-RU" b="0" dirty="0"/>
              <a:t>пишет научные статьи и разрабатывает ПО в области ИИ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1D46F0-94EA-4F24-B88D-C8E8C17BF699}"/>
              </a:ext>
            </a:extLst>
          </p:cNvPr>
          <p:cNvSpPr txBox="1"/>
          <p:nvPr/>
        </p:nvSpPr>
        <p:spPr>
          <a:xfrm>
            <a:off x="6534089" y="4738203"/>
            <a:ext cx="218436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ru-RU" dirty="0" err="1"/>
              <a:t>Юсиф</a:t>
            </a:r>
            <a:r>
              <a:rPr lang="ru-RU" dirty="0"/>
              <a:t> Хамад,</a:t>
            </a:r>
          </a:p>
          <a:p>
            <a:r>
              <a:rPr lang="ru-RU" dirty="0"/>
              <a:t>программист-исследователь</a:t>
            </a:r>
          </a:p>
          <a:p>
            <a:r>
              <a:rPr lang="ru-RU" b="0" dirty="0"/>
              <a:t>в 2020 г. защитил кандидатскую диссертацию на тему в области ИИ в медицине</a:t>
            </a:r>
          </a:p>
        </p:txBody>
      </p:sp>
    </p:spTree>
    <p:extLst>
      <p:ext uri="{BB962C8B-B14F-4D97-AF65-F5344CB8AC3E}">
        <p14:creationId xmlns:p14="http://schemas.microsoft.com/office/powerpoint/2010/main" val="297784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94D6-7199-4D89-8919-B24DA30C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1" y="1028700"/>
            <a:ext cx="5613400" cy="594078"/>
          </a:xfrm>
        </p:spPr>
        <p:txBody>
          <a:bodyPr>
            <a:normAutofit/>
          </a:bodyPr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7091D2-F7B7-43D2-AE2E-1B57C0C8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2174" y="6229390"/>
            <a:ext cx="795746" cy="503578"/>
          </a:xfrm>
        </p:spPr>
        <p:txBody>
          <a:bodyPr/>
          <a:lstStyle/>
          <a:p>
            <a:fld id="{4BB0094B-CF2D-47C7-A065-F1CFC81E6E35}" type="slidenum">
              <a:rPr lang="ru-RU" smtClean="0">
                <a:solidFill>
                  <a:schemeClr val="bg1"/>
                </a:solidFill>
              </a:rPr>
              <a:t>20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8115AF-7BF7-4970-BB49-411E966D577F}"/>
              </a:ext>
            </a:extLst>
          </p:cNvPr>
          <p:cNvSpPr txBox="1"/>
          <p:nvPr/>
        </p:nvSpPr>
        <p:spPr>
          <a:xfrm>
            <a:off x="1906644" y="2414351"/>
            <a:ext cx="5855330" cy="1135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DLlab@sfu-kras.ru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hlinkClick r:id="rId2"/>
              </a:rPr>
              <a:t>https://t.me/cowfarm_neuro</a:t>
            </a:r>
            <a:r>
              <a:rPr lang="en-US" sz="2400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20955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402B4-30A8-4493-8EA7-9396E3454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4177" y="802299"/>
            <a:ext cx="5486401" cy="2541431"/>
          </a:xfrm>
        </p:spPr>
        <p:txBody>
          <a:bodyPr>
            <a:normAutofit/>
          </a:bodyPr>
          <a:lstStyle/>
          <a:p>
            <a:r>
              <a:rPr lang="ru-RU" sz="2600" b="1" dirty="0"/>
              <a:t>Разработка интеллектуальной системы идентификации животного и анализа его поведения по фото- и видеоизображениям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4E28B2-B5F1-44F3-8424-848BD0B1F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3822" y="3531205"/>
            <a:ext cx="5091012" cy="977621"/>
          </a:xfrm>
        </p:spPr>
        <p:txBody>
          <a:bodyPr/>
          <a:lstStyle/>
          <a:p>
            <a:r>
              <a:rPr lang="ru-RU" dirty="0"/>
              <a:t>На основе применения </a:t>
            </a:r>
            <a:r>
              <a:rPr lang="ru-RU" dirty="0" err="1"/>
              <a:t>нейросетевых</a:t>
            </a:r>
            <a:r>
              <a:rPr lang="ru-RU" dirty="0"/>
              <a:t> технологий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437F52-58C3-4010-AEE7-2270E2C01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47054"/>
            <a:ext cx="2497394" cy="105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29924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727</TotalTime>
  <Words>1608</Words>
  <Application>Microsoft Office PowerPoint</Application>
  <PresentationFormat>Экран (4:3)</PresentationFormat>
  <Paragraphs>236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Gill Sans MT</vt:lpstr>
      <vt:lpstr>Roboto</vt:lpstr>
      <vt:lpstr>Times New Roman</vt:lpstr>
      <vt:lpstr>Ubuntu-light</vt:lpstr>
      <vt:lpstr>Wingdings</vt:lpstr>
      <vt:lpstr>Галерея</vt:lpstr>
      <vt:lpstr>Разработка интеллектуальной системы идентификации животного и анализа его поведения по фото- и видеоизображениям</vt:lpstr>
      <vt:lpstr>ЦЕЛЕВАЯ АУДИТОРИЯ</vt:lpstr>
      <vt:lpstr>ОБЪЕМ РЫНКА</vt:lpstr>
      <vt:lpstr>молочные фермы</vt:lpstr>
      <vt:lpstr>Динамика рынка</vt:lpstr>
      <vt:lpstr>Динамика рынка</vt:lpstr>
      <vt:lpstr>Наше решение позволит:</vt:lpstr>
      <vt:lpstr>Наше решение и имеющийся Научный задел</vt:lpstr>
      <vt:lpstr>Наше решение и Научный задел</vt:lpstr>
      <vt:lpstr>Наше решение и Научный задел. технологии</vt:lpstr>
      <vt:lpstr>КАналы продвижения </vt:lpstr>
      <vt:lpstr>Ключевые партнеры</vt:lpstr>
      <vt:lpstr>КОНКУРЕНТЫ</vt:lpstr>
      <vt:lpstr>ДОРОЖНАЯ КАРТА. План работ</vt:lpstr>
      <vt:lpstr>Финансовый план. Основная Затратная часть для фермеров: ИТ-инфраструктура</vt:lpstr>
      <vt:lpstr>Финансовый план. Основная Затратная часть для фермеров: ИТ-инфраструктура</vt:lpstr>
      <vt:lpstr>Финансовый план. Затратная часть для нашей команды. капитальные вложения</vt:lpstr>
      <vt:lpstr>Финансовый план. доходная часть для нашей команды</vt:lpstr>
      <vt:lpstr>Наша КОМАНДА</vt:lpstr>
      <vt:lpstr>контакты</vt:lpstr>
      <vt:lpstr>Разработка интеллектуальной системы идентификации животного и анализа его поведения по фото- и видеоизображениям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интеллектуальной системы идентификации животного и анализа его поведения по фото- и видеоизображениям</dc:title>
  <dc:creator>Mikhail Guner</dc:creator>
  <cp:lastModifiedBy>Mikhail Guner</cp:lastModifiedBy>
  <cp:revision>197</cp:revision>
  <dcterms:created xsi:type="dcterms:W3CDTF">2020-11-07T14:10:46Z</dcterms:created>
  <dcterms:modified xsi:type="dcterms:W3CDTF">2020-11-19T19:49:00Z</dcterms:modified>
</cp:coreProperties>
</file>