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70" r:id="rId2"/>
    <p:sldId id="286" r:id="rId3"/>
    <p:sldId id="314" r:id="rId4"/>
    <p:sldId id="315" r:id="rId5"/>
    <p:sldId id="317" r:id="rId6"/>
    <p:sldId id="321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638" userDrawn="1">
          <p15:clr>
            <a:srgbClr val="A4A3A4"/>
          </p15:clr>
        </p15:guide>
        <p15:guide id="3" orient="horz" pos="32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BCF"/>
    <a:srgbClr val="9F00FF"/>
    <a:srgbClr val="FCAF17"/>
    <a:srgbClr val="B5D8E1"/>
    <a:srgbClr val="FBB3C1"/>
    <a:srgbClr val="FD493D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7" autoAdjust="0"/>
    <p:restoredTop sz="94684"/>
  </p:normalViewPr>
  <p:slideViewPr>
    <p:cSldViewPr snapToGrid="0" snapToObjects="1" showGuides="1">
      <p:cViewPr varScale="1">
        <p:scale>
          <a:sx n="108" d="100"/>
          <a:sy n="108" d="100"/>
        </p:scale>
        <p:origin x="396" y="108"/>
      </p:cViewPr>
      <p:guideLst>
        <p:guide orient="horz" pos="2137"/>
        <p:guide pos="2638"/>
        <p:guide orient="horz" pos="32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42795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9" name="Группа 8"/>
          <p:cNvGrpSpPr/>
          <p:nvPr userDrawn="1"/>
        </p:nvGrpSpPr>
        <p:grpSpPr>
          <a:xfrm>
            <a:off x="8483872" y="434716"/>
            <a:ext cx="3028473" cy="601829"/>
            <a:chOff x="7349104" y="1735038"/>
            <a:chExt cx="3028473" cy="601829"/>
          </a:xfrm>
        </p:grpSpPr>
        <p:sp>
          <p:nvSpPr>
            <p:cNvPr id="11" name="Текст 2"/>
            <p:cNvSpPr txBox="1"/>
            <p:nvPr/>
          </p:nvSpPr>
          <p:spPr>
            <a:xfrm>
              <a:off x="8061583" y="1735038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164BCF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9104" y="1739267"/>
              <a:ext cx="597600" cy="5976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9" name="Рисунок 8" descr="Изображение выглядит как Шрифт, Графика, текс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79DBB1A-552E-2C27-078C-3E578E591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901" y="421149"/>
            <a:ext cx="1771933" cy="579096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Вымышленный персонаж, фантасти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BEE4B5EE-3153-4547-F04C-B495873ADC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4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7034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7224765" y="0"/>
            <a:ext cx="4967235" cy="6858000"/>
          </a:xfrm>
          <a:prstGeom prst="rect">
            <a:avLst/>
          </a:prstGeom>
          <a:solidFill>
            <a:schemeClr val="accent2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0" descr="Изображение выглядит как мультфильм, Вымышленный персонаж, красный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C2FCFAFD-D284-D4BC-9FD3-97CDC418C1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728" y="1115366"/>
            <a:ext cx="7244272" cy="5742633"/>
          </a:xfrm>
          <a:prstGeom prst="rect">
            <a:avLst/>
          </a:prstGeom>
        </p:spPr>
      </p:pic>
      <p:grpSp>
        <p:nvGrpSpPr>
          <p:cNvPr id="18" name="Группа 17"/>
          <p:cNvGrpSpPr/>
          <p:nvPr userDrawn="1"/>
        </p:nvGrpSpPr>
        <p:grpSpPr>
          <a:xfrm>
            <a:off x="8337223" y="434716"/>
            <a:ext cx="3028473" cy="600160"/>
            <a:chOff x="9083013" y="932782"/>
            <a:chExt cx="3028473" cy="600160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20" name="Текст 2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872001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7186080" y="0"/>
            <a:ext cx="4967235" cy="6858000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Рисунок 11" descr="Изображение выглядит как одежда, мультфильм, шляпа, Вымышленный персонаж&#10;&#10;Автоматически созданное описание">
            <a:extLst>
              <a:ext uri="{FF2B5EF4-FFF2-40B4-BE49-F238E27FC236}">
                <a16:creationId xmlns:a16="http://schemas.microsoft.com/office/drawing/2014/main" id="{B3B35D3D-4ACE-88DC-DEA3-4BDF0FC3E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5"/>
          <a:stretch/>
        </p:blipFill>
        <p:spPr>
          <a:xfrm>
            <a:off x="5114239" y="789576"/>
            <a:ext cx="9110916" cy="6068423"/>
          </a:xfrm>
          <a:prstGeom prst="rect">
            <a:avLst/>
          </a:prstGeom>
        </p:spPr>
      </p:pic>
      <p:grpSp>
        <p:nvGrpSpPr>
          <p:cNvPr id="15" name="Группа 14"/>
          <p:cNvGrpSpPr/>
          <p:nvPr userDrawn="1"/>
        </p:nvGrpSpPr>
        <p:grpSpPr>
          <a:xfrm>
            <a:off x="8337223" y="434716"/>
            <a:ext cx="3028473" cy="600160"/>
            <a:chOff x="9083013" y="932782"/>
            <a:chExt cx="3028473" cy="600160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17" name="Текст 2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910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8728335" y="0"/>
            <a:ext cx="3466515" cy="68580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0" descr="Изображение выглядит как рисунок, зарисо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FCCC3E8-41FB-B6B4-67C9-8C3EE03436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4"/>
          <a:stretch/>
        </p:blipFill>
        <p:spPr>
          <a:xfrm>
            <a:off x="6504709" y="1288471"/>
            <a:ext cx="5891251" cy="6858001"/>
          </a:xfrm>
          <a:prstGeom prst="rect">
            <a:avLst/>
          </a:prstGeom>
        </p:spPr>
      </p:pic>
      <p:grpSp>
        <p:nvGrpSpPr>
          <p:cNvPr id="13" name="Группа 12"/>
          <p:cNvGrpSpPr/>
          <p:nvPr userDrawn="1"/>
        </p:nvGrpSpPr>
        <p:grpSpPr>
          <a:xfrm>
            <a:off x="8993536" y="434716"/>
            <a:ext cx="3028473" cy="600160"/>
            <a:chOff x="9083013" y="932782"/>
            <a:chExt cx="3028473" cy="60016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15" name="Текст 2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201264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 descr="Изображение выглядит как мультфильм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7EAE4ED7-5FC0-0113-0459-5E77FE53C0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0818"/>
            <a:ext cx="5606980" cy="3963885"/>
          </a:xfrm>
          <a:prstGeom prst="rect">
            <a:avLst/>
          </a:prstGeom>
        </p:spPr>
      </p:pic>
      <p:grpSp>
        <p:nvGrpSpPr>
          <p:cNvPr id="10" name="Группа 9"/>
          <p:cNvGrpSpPr/>
          <p:nvPr userDrawn="1"/>
        </p:nvGrpSpPr>
        <p:grpSpPr>
          <a:xfrm>
            <a:off x="8483872" y="434716"/>
            <a:ext cx="3028473" cy="601829"/>
            <a:chOff x="7349104" y="1735038"/>
            <a:chExt cx="3028473" cy="601829"/>
          </a:xfrm>
        </p:grpSpPr>
        <p:sp>
          <p:nvSpPr>
            <p:cNvPr id="11" name="Текст 2"/>
            <p:cNvSpPr txBox="1"/>
            <p:nvPr/>
          </p:nvSpPr>
          <p:spPr>
            <a:xfrm>
              <a:off x="8061583" y="1735038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164BC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164BCF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9104" y="1739267"/>
              <a:ext cx="597600" cy="59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60619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074264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8" r:id="rId10"/>
    <p:sldLayoutId id="2147483653" r:id="rId11"/>
    <p:sldLayoutId id="2147483654" r:id="rId12"/>
    <p:sldLayoutId id="2147483655" r:id="rId13"/>
    <p:sldLayoutId id="2147483656" r:id="rId14"/>
    <p:sldLayoutId id="2147483657" r:id="rId1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5802489" y="2345381"/>
            <a:ext cx="6422173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5803346" y="-2"/>
            <a:ext cx="6421317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5801316" y="5359336"/>
            <a:ext cx="6421319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Сервис онлайн-чаевых «</a:t>
            </a:r>
            <a:r>
              <a:rPr lang="en-US" sz="4000" dirty="0" err="1" smtClean="0"/>
              <a:t>restexp</a:t>
            </a:r>
            <a:r>
              <a:rPr lang="ru-RU" sz="4000" dirty="0" smtClean="0"/>
              <a:t>»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Координатор команды: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Коковихин</a:t>
            </a:r>
            <a:r>
              <a:rPr lang="ru-RU" dirty="0" smtClean="0"/>
              <a:t> Динар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Наставник: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Иванов Алексей </a:t>
            </a:r>
            <a:r>
              <a:rPr lang="ru-RU" dirty="0" smtClean="0"/>
              <a:t>Александрович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885" y="363448"/>
            <a:ext cx="2267740" cy="17332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E9F4B6-1F0B-6883-48CC-7F39A03E5A3A}"/>
              </a:ext>
            </a:extLst>
          </p:cNvPr>
          <p:cNvSpPr txBox="1"/>
          <p:nvPr/>
        </p:nvSpPr>
        <p:spPr>
          <a:xfrm>
            <a:off x="6016978" y="3154127"/>
            <a:ext cx="2743201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lnSpc>
                <a:spcPct val="90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200" dirty="0">
                <a:solidFill>
                  <a:schemeClr val="bg1"/>
                </a:solidFill>
                <a:latin typeface="Gilroy-ExtraBold"/>
              </a:rPr>
              <a:t>Акселерационная </a:t>
            </a:r>
          </a:p>
          <a:p>
            <a:pPr defTabSz="877822">
              <a:lnSpc>
                <a:spcPct val="90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200">
                <a:solidFill>
                  <a:schemeClr val="bg1"/>
                </a:solidFill>
                <a:latin typeface="Gilroy-ExtraBold"/>
              </a:rPr>
              <a:t>программа </a:t>
            </a:r>
            <a:br>
              <a:rPr lang="ru-RU" sz="2200">
                <a:solidFill>
                  <a:schemeClr val="bg1"/>
                </a:solidFill>
                <a:latin typeface="Gilroy-ExtraBold"/>
              </a:rPr>
            </a:br>
            <a:r>
              <a:rPr lang="en-US" sz="220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«</a:t>
            </a:r>
            <a:r>
              <a:rPr lang="en-US" sz="22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IZHEVSK DYNAMICS»</a:t>
            </a:r>
            <a:endParaRPr lang="ru-RU" sz="2200" dirty="0">
              <a:solidFill>
                <a:schemeClr val="bg1"/>
              </a:solidFill>
              <a:latin typeface="Gilroy-ExtraBold"/>
              <a:ea typeface="Gilroy-ExtraBold"/>
              <a:cs typeface="Gilroy-Extra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083013" y="932782"/>
            <a:ext cx="3028473" cy="600160"/>
            <a:chOff x="9083013" y="932782"/>
            <a:chExt cx="3028473" cy="60016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14" name="Текст 2"/>
            <p:cNvSpPr txBox="1"/>
            <p:nvPr/>
          </p:nvSpPr>
          <p:spPr>
            <a:xfrm>
              <a:off x="9795492" y="932782"/>
              <a:ext cx="2315994" cy="600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chemeClr val="bg1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chemeClr val="bg1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2241337" y="839772"/>
            <a:ext cx="6518934" cy="374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 и целевая аудитория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13725-EDDB-BD70-2490-34890B3CD2B8}"/>
              </a:ext>
            </a:extLst>
          </p:cNvPr>
          <p:cNvSpPr txBox="1"/>
          <p:nvPr/>
        </p:nvSpPr>
        <p:spPr>
          <a:xfrm>
            <a:off x="970312" y="1935623"/>
            <a:ext cx="9309469" cy="2554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 smtClean="0">
                <a:sym typeface="Gilroy-Light"/>
              </a:rPr>
              <a:t>Проблема: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Необходимость </a:t>
            </a:r>
            <a:r>
              <a:rPr lang="ru-RU" sz="1600" dirty="0">
                <a:sym typeface="Gilroy-Light"/>
              </a:rPr>
              <a:t>создания удобного сервиса для отправки чаевых в электронном виде обусловлена растущей </a:t>
            </a:r>
            <a:r>
              <a:rPr lang="ru-RU" sz="1600" dirty="0" err="1">
                <a:sym typeface="Gilroy-Light"/>
              </a:rPr>
              <a:t>цифровизацией</a:t>
            </a:r>
            <a:r>
              <a:rPr lang="ru-RU" sz="1600" dirty="0">
                <a:sym typeface="Gilroy-Light"/>
              </a:rPr>
              <a:t> и спросом на бесконтактные способы оплаты. Современные клиенты предпочитают использовать мобильные устройства для совершения транзакций, в том числе для отправки </a:t>
            </a:r>
            <a:r>
              <a:rPr lang="ru-RU" sz="1600" dirty="0" smtClean="0">
                <a:sym typeface="Gilroy-Light"/>
              </a:rPr>
              <a:t>чаевых.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 smtClean="0">
                <a:sym typeface="Gilroy-Light"/>
              </a:rPr>
              <a:t>Целевая аудитория: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владельцы кафе</a:t>
            </a:r>
            <a:r>
              <a:rPr lang="en-US" sz="1600" dirty="0" smtClean="0">
                <a:sym typeface="Gilroy-Light"/>
              </a:rPr>
              <a:t>/</a:t>
            </a:r>
            <a:r>
              <a:rPr lang="ru-RU" sz="1600" dirty="0" smtClean="0">
                <a:sym typeface="Gilroy-Light"/>
              </a:rPr>
              <a:t>ресторанов</a:t>
            </a:r>
            <a:r>
              <a:rPr lang="en-US" sz="1600" dirty="0" smtClean="0">
                <a:sym typeface="Gilroy-Light"/>
              </a:rPr>
              <a:t>;</a:t>
            </a:r>
            <a:endParaRPr lang="ru-RU" sz="1600" dirty="0" smtClean="0">
              <a:sym typeface="Gilroy-Light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официанты</a:t>
            </a:r>
            <a:r>
              <a:rPr lang="en-US" sz="1600" dirty="0" smtClean="0">
                <a:sym typeface="Gilroy-Light"/>
              </a:rPr>
              <a:t>;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клиенты заведения.</a:t>
            </a:r>
            <a:endParaRPr lang="ru-RU" sz="1600" dirty="0">
              <a:sym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2281093" y="710263"/>
            <a:ext cx="6518934" cy="374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продукта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13725-EDDB-BD70-2490-34890B3CD2B8}"/>
              </a:ext>
            </a:extLst>
          </p:cNvPr>
          <p:cNvSpPr txBox="1"/>
          <p:nvPr/>
        </p:nvSpPr>
        <p:spPr>
          <a:xfrm>
            <a:off x="571563" y="1655044"/>
            <a:ext cx="10896089" cy="35394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restexp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простое и удобное решение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ресторанов, которое сделает процесс оставления чаевых приятным и удобным как для клиентов, так и для сотрудников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Как это работает: 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1. </a:t>
            </a:r>
            <a:r>
              <a:rPr lang="ru-RU" dirty="0" smtClean="0"/>
              <a:t>На каждом </a:t>
            </a:r>
            <a:r>
              <a:rPr lang="ru-RU" dirty="0"/>
              <a:t>столике </a:t>
            </a:r>
            <a:r>
              <a:rPr lang="ru-RU" dirty="0" smtClean="0"/>
              <a:t>ресторана </a:t>
            </a:r>
            <a:r>
              <a:rPr lang="ru-RU" dirty="0"/>
              <a:t>размещается уникальный QR-код. Клиент просто сканирует код с помощью своего мобильного устройства.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2. </a:t>
            </a:r>
            <a:r>
              <a:rPr lang="ru-RU" dirty="0" smtClean="0"/>
              <a:t>После сканирования </a:t>
            </a:r>
            <a:r>
              <a:rPr lang="ru-RU" dirty="0"/>
              <a:t>клиент автоматически перенаправляется на </a:t>
            </a:r>
            <a:r>
              <a:rPr lang="ru-RU" dirty="0" smtClean="0"/>
              <a:t>веб-сайт</a:t>
            </a:r>
            <a:r>
              <a:rPr lang="ru-RU" dirty="0"/>
              <a:t>, где ему предлагается выбрать официанта из списка.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4. Ввод суммы чаевых: </a:t>
            </a:r>
            <a:r>
              <a:rPr lang="ru-RU" dirty="0" smtClean="0"/>
              <a:t>у </a:t>
            </a:r>
            <a:r>
              <a:rPr lang="ru-RU" dirty="0"/>
              <a:t>клиента есть возможность самостоятельно указать сумму </a:t>
            </a:r>
            <a:r>
              <a:rPr lang="ru-RU" dirty="0" smtClean="0"/>
              <a:t>чаевых.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5. </a:t>
            </a:r>
            <a:r>
              <a:rPr lang="ru-RU" dirty="0" smtClean="0"/>
              <a:t>Клиент может </a:t>
            </a:r>
            <a:r>
              <a:rPr lang="ru-RU" dirty="0"/>
              <a:t>осуществить </a:t>
            </a:r>
            <a:r>
              <a:rPr lang="ru-RU" dirty="0" smtClean="0"/>
              <a:t>электронный </a:t>
            </a:r>
            <a:r>
              <a:rPr lang="ru-RU" dirty="0"/>
              <a:t>перевод </a:t>
            </a:r>
            <a:r>
              <a:rPr lang="ru-RU" dirty="0" smtClean="0"/>
              <a:t>чаевых при помощи СПБ.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12866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2095563" y="885473"/>
            <a:ext cx="6518934" cy="388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Бизнес-модель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LeanCanvas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и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ценностное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предложение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13725-EDDB-BD70-2490-34890B3CD2B8}"/>
              </a:ext>
            </a:extLst>
          </p:cNvPr>
          <p:cNvSpPr txBox="1"/>
          <p:nvPr/>
        </p:nvSpPr>
        <p:spPr>
          <a:xfrm>
            <a:off x="721895" y="2730768"/>
            <a:ext cx="10745757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Сервис </a:t>
            </a:r>
            <a:r>
              <a:rPr lang="ru-RU" dirty="0" smtClean="0"/>
              <a:t>онлайн-чаевых «</a:t>
            </a:r>
            <a:r>
              <a:rPr lang="en-US" dirty="0" err="1" smtClean="0"/>
              <a:t>restexp</a:t>
            </a:r>
            <a:r>
              <a:rPr lang="ru-RU" dirty="0" smtClean="0"/>
              <a:t>» предлагает </a:t>
            </a:r>
            <a:r>
              <a:rPr lang="ru-RU" dirty="0"/>
              <a:t>ресторанам удобный инструмент для сбора электронных чаевых, что повышает мотивацию персонала и качество обслуживания. Клиенты могут быстро оставить чаевые через QR-коды, что облегчает процесс и стимулирует их оставлять больше. В результате рестораны увеличивают доходы и получают ценную обратную связь от гостей, что способствует лояльности и улучшению сервиса.</a:t>
            </a:r>
          </a:p>
        </p:txBody>
      </p:sp>
    </p:spTree>
    <p:extLst>
      <p:ext uri="{BB962C8B-B14F-4D97-AF65-F5344CB8AC3E}">
        <p14:creationId xmlns:p14="http://schemas.microsoft.com/office/powerpoint/2010/main" val="13381690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2214832" y="710263"/>
            <a:ext cx="6518934" cy="374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MVP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908" y="1233996"/>
            <a:ext cx="2502889" cy="48985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0065" y="6176177"/>
            <a:ext cx="3569397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Рис.</a:t>
            </a:r>
            <a:r>
              <a:rPr kumimoji="0" lang="ru-RU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1 – Список официантов в админ-</a:t>
            </a:r>
            <a:r>
              <a:rPr kumimoji="0" lang="ru-RU" sz="16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панеле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670" y="1216241"/>
            <a:ext cx="2534251" cy="49599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02973" y="6176177"/>
            <a:ext cx="3569397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Рис.</a:t>
            </a:r>
            <a:r>
              <a:rPr kumimoji="0" lang="ru-RU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2 – Личный кабинет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официанта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724" y="1242874"/>
            <a:ext cx="2520642" cy="49333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31869" y="6176177"/>
            <a:ext cx="3569397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Рис.</a:t>
            </a:r>
            <a:r>
              <a:rPr kumimoji="0" lang="ru-RU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3 – Главный экран клиента с переводом чаевых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098773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AE60B692-7523-5642-B6D7-C2457B6A3D18}"/>
              </a:ext>
            </a:extLst>
          </p:cNvPr>
          <p:cNvSpPr txBox="1"/>
          <p:nvPr/>
        </p:nvSpPr>
        <p:spPr>
          <a:xfrm>
            <a:off x="1790763" y="710263"/>
            <a:ext cx="6518934" cy="374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Команда проекта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113725-EDDB-BD70-2490-34890B3CD2B8}"/>
              </a:ext>
            </a:extLst>
          </p:cNvPr>
          <p:cNvSpPr txBox="1"/>
          <p:nvPr/>
        </p:nvSpPr>
        <p:spPr>
          <a:xfrm>
            <a:off x="1181164" y="2252813"/>
            <a:ext cx="8581962" cy="27469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lvl="8" indent="-342900">
              <a:lnSpc>
                <a:spcPct val="150000"/>
              </a:lnSpc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/>
              <a:t>Динар </a:t>
            </a:r>
            <a:r>
              <a:rPr lang="ru-RU" sz="2300" dirty="0" err="1" smtClean="0"/>
              <a:t>Коковихин</a:t>
            </a:r>
            <a:r>
              <a:rPr lang="ru-RU" sz="2300" dirty="0"/>
              <a:t> </a:t>
            </a:r>
            <a:r>
              <a:rPr lang="ru-RU" sz="2300" dirty="0" smtClean="0"/>
              <a:t>– координатор команды, </a:t>
            </a:r>
            <a:r>
              <a:rPr lang="en-US" sz="2300" dirty="0" smtClean="0"/>
              <a:t>frontend</a:t>
            </a:r>
          </a:p>
          <a:p>
            <a:pPr marL="342900" lvl="8" indent="-342900">
              <a:lnSpc>
                <a:spcPct val="150000"/>
              </a:lnSpc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/>
              <a:t>Булат </a:t>
            </a:r>
            <a:r>
              <a:rPr lang="ru-RU" sz="2300" dirty="0" err="1" smtClean="0"/>
              <a:t>Нартдинов</a:t>
            </a:r>
            <a:r>
              <a:rPr lang="ru-RU" sz="2300" dirty="0" smtClean="0"/>
              <a:t> – бизнес-аналитик, </a:t>
            </a:r>
            <a:r>
              <a:rPr lang="en-US" sz="2300" dirty="0" smtClean="0"/>
              <a:t>backend</a:t>
            </a:r>
          </a:p>
          <a:p>
            <a:pPr marL="342900" lvl="8" indent="-342900">
              <a:lnSpc>
                <a:spcPct val="150000"/>
              </a:lnSpc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/>
              <a:t>Артём Ежов – бизнес-аналитик, дизайнер</a:t>
            </a:r>
          </a:p>
          <a:p>
            <a:pPr marL="342900" lvl="8" indent="-342900">
              <a:lnSpc>
                <a:spcPct val="150000"/>
              </a:lnSpc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/>
              <a:t>Максим Петухов – проектировщик алгоритмов</a:t>
            </a:r>
          </a:p>
          <a:p>
            <a:pPr marL="342900" lvl="8" indent="-342900">
              <a:lnSpc>
                <a:spcPct val="150000"/>
              </a:lnSpc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/>
              <a:t>Ярослав Олин – </a:t>
            </a:r>
            <a:r>
              <a:rPr lang="en-US" sz="2300" dirty="0" smtClean="0"/>
              <a:t>backend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0073651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3308</TotalTime>
  <Words>303</Words>
  <Application>Microsoft Office PowerPoint</Application>
  <PresentationFormat>Широкоэкранный</PresentationFormat>
  <Paragraphs>46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Динар</cp:lastModifiedBy>
  <cp:revision>53</cp:revision>
  <dcterms:modified xsi:type="dcterms:W3CDTF">2024-11-01T15:24:08Z</dcterms:modified>
</cp:coreProperties>
</file>