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71" r:id="rId10"/>
    <p:sldId id="272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F476040-2683-4A4C-9C0E-B3EB0D1ED7DB}">
  <a:tblStyle styleId="{7F476040-2683-4A4C-9C0E-B3EB0D1ED7D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05" d="100"/>
          <a:sy n="105" d="100"/>
        </p:scale>
        <p:origin x="6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66c9c2b76552fc4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66c9c2b76552fc4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" name="Google Shape;1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1" name="Google Shape;18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52686e40122c8a3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52686e40122c8a3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267943" y="2948026"/>
            <a:ext cx="96561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ru-RU" sz="35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НАБОР ЭЛЕКТРИЧЕСКИХ ЗУБНЫХ ЩЕТОК ДЛЯ ВСЕЙ СЕМЬИ </a:t>
            </a:r>
            <a:endParaRPr sz="35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21253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ts val="2400"/>
              <a:buFont typeface="Arial"/>
              <a:buNone/>
            </a:pPr>
            <a:r>
              <a:rPr lang="ru-RU" sz="2400" b="1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ПРОБЛЕМА</a:t>
            </a:r>
            <a:endParaRPr/>
          </a:p>
        </p:txBody>
      </p:sp>
      <p:sp>
        <p:nvSpPr>
          <p:cNvPr id="90" name="Google Shape;90;p14"/>
          <p:cNvSpPr txBox="1"/>
          <p:nvPr/>
        </p:nvSpPr>
        <p:spPr>
          <a:xfrm>
            <a:off x="-10" y="1552764"/>
            <a:ext cx="3155400" cy="3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1.Дети воспринимают чистку как скучную ежедневную рутину, про которую в основном напоминают родители.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2.Важно чистить зубы 2 раза в день, для снижения риска развития кариеса и сопутствующих заболеваний.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3.Походы к стоматологу требуют больших затрат, чего можно избежать, если придерживаться регулярной гигиены полости рта.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4.Снижение уровня эмоциональной близости между родителями и детьми.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3155400" y="983500"/>
            <a:ext cx="8810700" cy="58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1)Журнал «Современные научные исследования и инновации» проводил исследование по вопросу «Осуществляете ли Вы контроль за гигиеной полости рта Вашего ребенка?» 34% родителей отметили, что постоянно следят за тем, чтобы ребенок чистил зубы, 40% – ежедневно напоминают об этом и 26% напоминают время от времени. 20% родителей постоянно беседуют с детьми о необходимости чистить зубы, 64% – делают это время от времени (р≤0,05), 4% – объяснили это один раз и считают это вполне достаточным, 7% – считают это обязанностью воспитателей и медицинских работников, а 5% родителей проводят беседу, когда ребенок жалуется на зубную боль.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2)Статистика показала около 15% пациентов чистят зубы раз в два дня и реже. Раз в день около 55%, и только 30% чистят зубы два раза в день. Из научной медицинской статьи (авторы Косюга С.Ю., Балабина Т.С., Беляков С.А.) результаты исследования показали, что 6-летние дети: не имеют зубной щетки и пасты и не чистят зубы 10% детей; не регулярно чистят 35%; один раз в день - 40%; два раза в день под контролем родителей – 15%. Стоматологическое обследование выявило достаточно высокую поражаемость кариесом временных зубов у детей в возрасте 6 лет составила 41%, что требует разработки и внедрению комплексных профилактических мероприятий.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3)Об этом рассказала Изабелла Ахмедова, врач — стоматолог-терапевт медицинской клиники Adaptogenzz. Врач привела примерный расчет последствий пренебрежения двухразовой чисткой зубов. В 2026 году средняя стоимость лечения одного зуба в России варьируется от 3 500 до 12 000 рублей. Лечение кариеса обойдется в среднем от 4 000 до 8 000 рублей, пульпита — от 7 000 до 11 000 рублей и выше. Этого можно избежать, тратя всего лишь шесть минут в день (три минуты утром и три минуты вечером) на чистку зубов.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4)В результате диагностики было выявлено, что прародители (14%) чаще, чем родители (4%), проявляют реакцию отвержения, т.е. могут испытывать по отношению к ребенку такие чувства, как злость или досада, и ниже, чем родители, оценивать жизненные перспективы ребенка, и, следовательно, вести себя не педагогично по отношению к нему. При этом прародители (32%) больше, чем родители (23%), склонны к созданию симбиотических отношений с ребенком: имеют трудности с выстраиванием межличностной дистанции, переживают за ребенка и стремятся удовлетворять все его потребности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ts val="2400"/>
              <a:buFont typeface="Arial"/>
              <a:buNone/>
            </a:pPr>
            <a:r>
              <a:rPr lang="ru-RU" sz="2400" b="1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АКТУАЛЬНОСТЬ</a:t>
            </a:r>
            <a:endParaRPr/>
          </a:p>
        </p:txBody>
      </p:sp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930" y="1504943"/>
            <a:ext cx="11090141" cy="5157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ts val="2400"/>
              <a:buFont typeface="Arial"/>
              <a:buNone/>
            </a:pPr>
            <a:r>
              <a:rPr lang="ru-RU" sz="2400" b="1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РЕШЕНИЕ</a:t>
            </a:r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1"/>
          </p:nvPr>
        </p:nvSpPr>
        <p:spPr>
          <a:xfrm>
            <a:off x="188488" y="1395666"/>
            <a:ext cx="7815300" cy="54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Технологические направления ( в соответствии с перечными критических и сквозных технологий ):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Технологии разработки медицинских изделий нового поколения, включая биогибридные, бионические технологии и нейротехнологии.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 b="1">
                <a:latin typeface="Arial"/>
                <a:ea typeface="Arial"/>
                <a:cs typeface="Arial"/>
                <a:sym typeface="Arial"/>
              </a:rPr>
              <a:t>Текущие параметры зубной щетки:</a:t>
            </a:r>
            <a:endParaRPr sz="16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• Корпус: пластик, может иметь прорезиненные детали, кнопка управления, дисплей • Насадки: имеют дополнительные съемные элементы с щетиной разной жестокости; цветные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кольца (папа, мама, 2 ребенка) + сменная резиновая вставка для массажа дёсен, скребок для языка.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• Зарядка: беспроводная(станция), 12 часов полного заряда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• Дисплей: уровень заряда, таймер, режимы чистки, синхронизация по Bluetooth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• Тип чистки Звуковая (вибрация до 31 000 движений/мин) - безопаснее для детской эмали.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• Таймеры: Интервальный (30 секунд на 4 зоны).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• Датчики: Датчик нажатия (подсветка: зелёный - норма, красный - сильно, синий - слабо).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 b="1">
                <a:latin typeface="Arial"/>
                <a:ea typeface="Arial"/>
                <a:cs typeface="Arial"/>
                <a:sym typeface="Arial"/>
              </a:rPr>
              <a:t>Целевые параметры зубной щетки: </a:t>
            </a:r>
            <a:endParaRPr sz="16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1. Разбивает процесс чистки на этапы —Подаёт звуковой сигнал или вибрирует каждые 30 секунд —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подсказывает перейти к следующему участку рта (работает встроенный интервальный таймер). 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2. Контролирует силу нажатия — в реальном времени отслеживает давление щетки на зубы и подает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сигнал, если оно неправильное (слишком сильное или слабое).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 3. Обеспечивает комплексный уход — благодаря сменным элементам насадки выполняет сразу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несколько действий: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• удаляет налет щетиной разной жесткости;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• массирует десны (с помощью резиновой вставки);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• очищает язык (специальным скребком).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4. Автоматически выключается через 2 минуты — это рекомендованное стоматологами время чистки.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5. Передаёт данные в приложение по Bluetooth - сообщает, сколько вы чистили, равномерно ли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разределили время познам, не давили ли слом сильно. 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6. Работает в разных режимах - меняет характер движений щетинок (например, мягче для детской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чистки, интенсивнее для глубокой очистки). 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7. Определяет, какая насадка установлена (детская, отбеливающая, стандартная) и подстраивает режим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Arial"/>
                <a:ea typeface="Arial"/>
                <a:cs typeface="Arial"/>
                <a:sym typeface="Arial"/>
              </a:rPr>
              <a:t>работы. Распознаёт пользователя — кто взял щётку: папа, мама, старший или младший ребёнок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7150" y="1564050"/>
            <a:ext cx="4124051" cy="4289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ts val="2400"/>
              <a:buFont typeface="Arial"/>
              <a:buNone/>
            </a:pPr>
            <a:r>
              <a:rPr lang="ru-RU" sz="2400" b="1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РЕШЕНИЕ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body" idx="1"/>
          </p:nvPr>
        </p:nvSpPr>
        <p:spPr>
          <a:xfrm>
            <a:off x="247300" y="1588725"/>
            <a:ext cx="6529800" cy="50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29032"/>
              <a:buNone/>
            </a:pPr>
            <a:r>
              <a:rPr lang="ru-RU"/>
              <a:t>1. Проблема восприятия чистки как скучной рутины.</a:t>
            </a:r>
            <a:endParaRPr/>
          </a:p>
          <a:p>
            <a:pPr marL="457200" lvl="0" indent="-3073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/>
              <a:t>Решение: Трансформация процесса в игру. Вместо скучного напоминания от родителей ребёнок участвует в соревновании или мини-игре (собирает звёзды, побеждает микробов).</a:t>
            </a:r>
            <a:endParaRPr/>
          </a:p>
          <a:p>
            <a:pPr marL="457200" lvl="0" indent="-30734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/>
              <a:t>Механизм: Начисление баллов, выдача наклеек, турнирная таблица. Эмоциональный интерес к процессу заменяет родительское напоминание.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29032"/>
              <a:buNone/>
            </a:pPr>
            <a:r>
              <a:rPr lang="ru-RU"/>
              <a:t> 2. Проблема соблюдения режима (2 раза в день) для профилактики кариеса. </a:t>
            </a:r>
            <a:endParaRPr/>
          </a:p>
          <a:p>
            <a:pPr marL="457200" lvl="0" indent="-3073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/>
              <a:t>Решение: Тотальный контроль техники и времени через обратную связь.</a:t>
            </a:r>
            <a:endParaRPr/>
          </a:p>
          <a:p>
            <a:pPr marL="457200" lvl="0" indent="-30734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/>
              <a:t>Механизм:   Таймер на 2 минуты в приложении и на щётке - ребёнок видит, что чистка ещё не завершена. Сигнал каждые 30 секунд - подсказывает смену зоны, обеспечивая равномерное покрытие. Голосовые подсказки (например, «Не торопись») — корректируют ошибки в реальном времени.  Статистика - ребёнок сам видит прогресс и стремится к «идеальной чистке», что мотивирует повторять процедуру дважды в день.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29032"/>
              <a:buNone/>
            </a:pPr>
            <a:r>
              <a:rPr lang="ru-RU"/>
              <a:t>3. Проблема финансовых затрат на походы к стоматологу</a:t>
            </a:r>
            <a:endParaRPr/>
          </a:p>
          <a:p>
            <a:pPr marL="457200" lvl="0" indent="-3073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/>
              <a:t>Решение: Профилактика через высокую точность и качество чистки.</a:t>
            </a:r>
            <a:endParaRPr/>
          </a:p>
          <a:p>
            <a:pPr marL="457200" lvl="0" indent="-30734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/>
              <a:t>Механизм: Датчик давления защищает эмаль и дёсны от травм (нет травм - меньше воспалений). Детекция зон (точность ≥ 90%) - приложение показывает, какие участки пропущены, заставляя ребёнка их прочищать.Родительский контроль — родители видят в истории, если ребёнок пропускает зоны или чистит поверхностно, и могут вовремя скорректировать подход, не дожидаясь визита к врачу.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29032"/>
              <a:buNone/>
            </a:pPr>
            <a:r>
              <a:rPr lang="ru-RU"/>
              <a:t>4. Проблема снижения эмоциональной близости между родителями и детьми</a:t>
            </a:r>
            <a:endParaRPr/>
          </a:p>
          <a:p>
            <a:pPr marL="457200" lvl="0" indent="-3073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/>
              <a:t>Решение: Создание позитивной семейной динамики через совместный игровой процесс.</a:t>
            </a:r>
            <a:endParaRPr/>
          </a:p>
          <a:p>
            <a:pPr marL="457200" lvl="0" indent="-30734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/>
              <a:t>Механизм: Соревнование «Родитель vs Ребёнок»- превращает гигиену в повод для общения и здоровой конкуренции.  Реакции и лайки — ребёнок может отправить родителю смайлик, а родитель «залайкать» чистку ребёнка (копилка сердец).Семейные турниры и ачивки («Чистая четвёрка», «Не пропустил ни дня») - объединяют семью общей целью. Общий семейный профиль - родители видят успехи, а не только ошибки, что создаёт атмосферу поддержки.</a:t>
            </a:r>
            <a:endParaRPr/>
          </a:p>
        </p:txBody>
      </p:sp>
      <p:pic>
        <p:nvPicPr>
          <p:cNvPr id="111" name="Google Shape;11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6108" y="1963869"/>
            <a:ext cx="4222275" cy="366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270453" y="1096504"/>
            <a:ext cx="10515600" cy="3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ts val="2400"/>
              <a:buFont typeface="Arial"/>
              <a:buNone/>
            </a:pPr>
            <a:r>
              <a:rPr lang="ru-RU" sz="2400" b="1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КОНКУРЕНТЫ И АНАЛОГИ</a:t>
            </a:r>
            <a:endParaRPr/>
          </a:p>
        </p:txBody>
      </p:sp>
      <p:pic>
        <p:nvPicPr>
          <p:cNvPr id="117" name="Google Shape;11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4575" y="1534484"/>
            <a:ext cx="10262843" cy="5143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252988" y="963166"/>
            <a:ext cx="10494300" cy="8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6957"/>
              <a:buNone/>
            </a:pPr>
            <a:endParaRPr sz="2300" b="1">
              <a:solidFill>
                <a:srgbClr val="9900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ct val="100000"/>
              <a:buFont typeface="Arial"/>
              <a:buNone/>
            </a:pPr>
            <a:r>
              <a:rPr lang="ru-RU" sz="2400" b="1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КОНКУРЕНТЫ И АНАЛОГИ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6957"/>
              <a:buNone/>
            </a:pPr>
            <a:endParaRPr sz="2300" b="1">
              <a:solidFill>
                <a:srgbClr val="9900FF"/>
              </a:solidFill>
            </a:endParaRPr>
          </a:p>
        </p:txBody>
      </p:sp>
      <p:pic>
        <p:nvPicPr>
          <p:cNvPr id="123" name="Google Shape;12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344" y="1700154"/>
            <a:ext cx="10768549" cy="373477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/>
          <p:nvPr/>
        </p:nvSpPr>
        <p:spPr>
          <a:xfrm>
            <a:off x="253000" y="5434925"/>
            <a:ext cx="10494300" cy="10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Конкретные преимущества: наш продукт включает набор из 4-х зубных щеток с дополнительными насадками, что по цене выходит доступнее и удобнее; множество разных функций и приложение для еще большого удобства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>
            <a:spLocks noGrp="1"/>
          </p:cNvSpPr>
          <p:nvPr>
            <p:ph type="title"/>
          </p:nvPr>
        </p:nvSpPr>
        <p:spPr>
          <a:xfrm>
            <a:off x="5" y="988088"/>
            <a:ext cx="10515600" cy="3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ts val="2400"/>
              <a:buFont typeface="Arial"/>
              <a:buNone/>
            </a:pPr>
            <a:r>
              <a:rPr lang="ru-RU" sz="2400" b="1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Команда проекта</a:t>
            </a:r>
            <a:endParaRPr/>
          </a:p>
        </p:txBody>
      </p:sp>
      <p:pic>
        <p:nvPicPr>
          <p:cNvPr id="184" name="Google Shape;18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" y="3186168"/>
            <a:ext cx="12192001" cy="367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9896" y="1066700"/>
            <a:ext cx="2115924" cy="2066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1804" y="1001126"/>
            <a:ext cx="2173829" cy="219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681596" y="1014325"/>
            <a:ext cx="2173826" cy="2171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8"/>
          <p:cNvPicPr preferRelativeResize="0"/>
          <p:nvPr/>
        </p:nvPicPr>
        <p:blipFill rotWithShape="1">
          <a:blip r:embed="rId3">
            <a:alphaModFix/>
          </a:blip>
          <a:srcRect t="19444" b="16065"/>
          <a:stretch/>
        </p:blipFill>
        <p:spPr>
          <a:xfrm>
            <a:off x="226569" y="1035908"/>
            <a:ext cx="3137275" cy="4422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8"/>
          <p:cNvPicPr preferRelativeResize="0"/>
          <p:nvPr/>
        </p:nvPicPr>
        <p:blipFill rotWithShape="1">
          <a:blip r:embed="rId4">
            <a:alphaModFix/>
          </a:blip>
          <a:srcRect l="17049" t="30425" r="17049" b="39292"/>
          <a:stretch/>
        </p:blipFill>
        <p:spPr>
          <a:xfrm>
            <a:off x="2258358" y="4224555"/>
            <a:ext cx="2084649" cy="207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8"/>
          <p:cNvPicPr preferRelativeResize="0"/>
          <p:nvPr/>
        </p:nvPicPr>
        <p:blipFill rotWithShape="1">
          <a:blip r:embed="rId5">
            <a:alphaModFix/>
          </a:blip>
          <a:srcRect l="3456" t="13703" r="3382" b="24351"/>
          <a:stretch/>
        </p:blipFill>
        <p:spPr>
          <a:xfrm>
            <a:off x="4954590" y="1974108"/>
            <a:ext cx="3137276" cy="432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8"/>
          <p:cNvPicPr preferRelativeResize="0"/>
          <p:nvPr/>
        </p:nvPicPr>
        <p:blipFill rotWithShape="1">
          <a:blip r:embed="rId6">
            <a:alphaModFix/>
          </a:blip>
          <a:srcRect l="23230" t="29924" r="20970" b="42788"/>
          <a:stretch/>
        </p:blipFill>
        <p:spPr>
          <a:xfrm>
            <a:off x="3782375" y="1035900"/>
            <a:ext cx="1879325" cy="182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63992" y="2313320"/>
            <a:ext cx="3137276" cy="435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91865" y="1083275"/>
            <a:ext cx="1776699" cy="1776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1250</Words>
  <Application>Microsoft Macintosh PowerPoint</Application>
  <PresentationFormat>Широкоэкранный</PresentationFormat>
  <Paragraphs>60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ПРОБЛЕМА</vt:lpstr>
      <vt:lpstr>АКТУАЛЬНОСТЬ</vt:lpstr>
      <vt:lpstr>РЕШЕНИЕ</vt:lpstr>
      <vt:lpstr>РЕШЕНИЕ </vt:lpstr>
      <vt:lpstr>КОНКУРЕНТЫ И АНАЛОГИ</vt:lpstr>
      <vt:lpstr> КОНКУРЕНТЫ И АНАЛОГИ </vt:lpstr>
      <vt:lpstr>Команда проекта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Microsoft Office User</cp:lastModifiedBy>
  <cp:revision>1</cp:revision>
  <dcterms:modified xsi:type="dcterms:W3CDTF">2026-07-01T10:48:51Z</dcterms:modified>
</cp:coreProperties>
</file>