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embeddedFontLst>
    <p:embeddedFont>
      <p:font typeface="Century Schoolbook" panose="02040604050505020304" pitchFamily="18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5" roundtripDataSignature="AMtx7mi7aitmhQyjNXqC3JSdlRj+eDjk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 /><Relationship Id="rId18" Type="http://schemas.openxmlformats.org/officeDocument/2006/relationships/theme" Target="theme/theme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font" Target="fonts/font4.fntdata" /><Relationship Id="rId17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font" Target="fonts/font3.fntdata" /><Relationship Id="rId5" Type="http://schemas.openxmlformats.org/officeDocument/2006/relationships/slide" Target="slides/slide3.xml" /><Relationship Id="rId15" Type="http://customschemas.google.com/relationships/presentationmetadata" Target="metadata" /><Relationship Id="rId10" Type="http://schemas.openxmlformats.org/officeDocument/2006/relationships/font" Target="fonts/font2.fntdata" /><Relationship Id="rId19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font" Target="fonts/font1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2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Schoolbook"/>
              <a:buNone/>
              <a:defRPr sz="7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2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BFBFBF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2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Schoolbook"/>
              <a:buNone/>
              <a:defRPr sz="7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2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BFBFBF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1261872" y="758952"/>
            <a:ext cx="94182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entury Schoolbook"/>
              <a:buNone/>
              <a:defRPr sz="7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1261872" y="4800600"/>
            <a:ext cx="94182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5" name="Google Shape;45;p1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 объекта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4480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2"/>
          </p:nvPr>
        </p:nvSpPr>
        <p:spPr>
          <a:xfrm>
            <a:off x="6126480" y="1828800"/>
            <a:ext cx="4480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261872" y="1713655"/>
            <a:ext cx="44805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2"/>
          </p:nvPr>
        </p:nvSpPr>
        <p:spPr>
          <a:xfrm>
            <a:off x="1261872" y="2507550"/>
            <a:ext cx="4480500" cy="3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3"/>
          </p:nvPr>
        </p:nvSpPr>
        <p:spPr>
          <a:xfrm>
            <a:off x="6126480" y="1713655"/>
            <a:ext cx="44805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4"/>
          </p:nvPr>
        </p:nvSpPr>
        <p:spPr>
          <a:xfrm>
            <a:off x="6126480" y="2507550"/>
            <a:ext cx="4480500" cy="3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841248" y="457200"/>
            <a:ext cx="3200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Schoolbook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504267" y="685800"/>
            <a:ext cx="60792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841248" y="2099734"/>
            <a:ext cx="32004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0" y="5105400"/>
            <a:ext cx="1129290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Schoolbook"/>
              <a:buNone/>
              <a:defRPr sz="28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>
            <a:spLocks noGrp="1"/>
          </p:cNvSpPr>
          <p:nvPr>
            <p:ph type="pic" idx="2"/>
          </p:nvPr>
        </p:nvSpPr>
        <p:spPr>
          <a:xfrm>
            <a:off x="0" y="0"/>
            <a:ext cx="11292900" cy="51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914400" y="6108589"/>
            <a:ext cx="99822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 rot="5400000">
            <a:off x="3383982" y="-293250"/>
            <a:ext cx="4351200" cy="85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 rot="5400000">
            <a:off x="6938100" y="2091600"/>
            <a:ext cx="58977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 rot="5400000">
            <a:off x="1680300" y="-537300"/>
            <a:ext cx="58977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 /><Relationship Id="rId3" Type="http://schemas.openxmlformats.org/officeDocument/2006/relationships/slideLayout" Target="../slideLayouts/slideLayout4.xml" /><Relationship Id="rId7" Type="http://schemas.openxmlformats.org/officeDocument/2006/relationships/slideLayout" Target="../slideLayouts/slideLayout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3.xml" /><Relationship Id="rId1" Type="http://schemas.openxmlformats.org/officeDocument/2006/relationships/slideLayout" Target="../slideLayouts/slideLayout2.xml" /><Relationship Id="rId6" Type="http://schemas.openxmlformats.org/officeDocument/2006/relationships/slideLayout" Target="../slideLayouts/slideLayout7.xml" /><Relationship Id="rId11" Type="http://schemas.openxmlformats.org/officeDocument/2006/relationships/slideLayout" Target="../slideLayouts/slideLayout12.xml" /><Relationship Id="rId5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1.xml" /><Relationship Id="rId4" Type="http://schemas.openxmlformats.org/officeDocument/2006/relationships/slideLayout" Target="../slideLayouts/slideLayout5.xml" /><Relationship Id="rId9" Type="http://schemas.openxmlformats.org/officeDocument/2006/relationships/slideLayout" Target="../slideLayouts/slideLayout1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94598"/>
            </a:gs>
            <a:gs pos="2000">
              <a:srgbClr val="494598"/>
            </a:gs>
            <a:gs pos="25000">
              <a:srgbClr val="8A87C7"/>
            </a:gs>
            <a:gs pos="62000">
              <a:srgbClr val="B6B4DD"/>
            </a:gs>
            <a:gs pos="100000">
              <a:srgbClr val="B6B4DD"/>
            </a:gs>
          </a:gsLst>
          <a:lin ang="1499992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A89E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6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Schoolbook"/>
              <a:buNone/>
              <a:defRPr sz="44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F7F6F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F7F6F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9E7E9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94598"/>
            </a:gs>
            <a:gs pos="2000">
              <a:srgbClr val="494598"/>
            </a:gs>
            <a:gs pos="25000">
              <a:srgbClr val="8A87C7"/>
            </a:gs>
            <a:gs pos="62000">
              <a:srgbClr val="B6B4DD"/>
            </a:gs>
            <a:gs pos="100000">
              <a:srgbClr val="B6B4DD"/>
            </a:gs>
          </a:gsLst>
          <a:lin ang="14999920" scaled="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2927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  <a:defRPr sz="44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 rot="-5400000">
            <a:off x="10797529" y="998549"/>
            <a:ext cx="1905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D5D2DC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 rot="-5400000">
            <a:off x="9959329" y="4046550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D5D2DC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0799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 /><Relationship Id="rId3" Type="http://schemas.openxmlformats.org/officeDocument/2006/relationships/image" Target="../media/image9.jpeg" /><Relationship Id="rId7" Type="http://schemas.openxmlformats.org/officeDocument/2006/relationships/image" Target="../media/image13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jpeg" /><Relationship Id="rId5" Type="http://schemas.openxmlformats.org/officeDocument/2006/relationships/image" Target="../media/image11.jpeg" /><Relationship Id="rId4" Type="http://schemas.openxmlformats.org/officeDocument/2006/relationships/image" Target="../media/image10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2" y="0"/>
            <a:ext cx="12182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0" y="2730500"/>
            <a:ext cx="12192000" cy="4127400"/>
          </a:xfrm>
          <a:prstGeom prst="rect">
            <a:avLst/>
          </a:prstGeom>
          <a:solidFill>
            <a:srgbClr val="FD493D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950703" y="4334053"/>
            <a:ext cx="30645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480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TourEdu</a:t>
            </a:r>
            <a:endParaRPr lang="ru-RU" sz="480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8125679" y="2786805"/>
            <a:ext cx="39705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Ищешь информацию о лучшем университете?</a:t>
            </a:r>
            <a:endParaRPr lang="ru-RU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ru-RU" sz="240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Тогда тебе к нам!</a:t>
            </a:r>
            <a:endParaRPr lang="ru-RU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206012" y="5880560"/>
            <a:ext cx="52461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ru-RU" sz="24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Инновационная образовательная экскурсия 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98464" y="4271108"/>
            <a:ext cx="1899284" cy="189928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7021286" y="168956"/>
            <a:ext cx="1089000" cy="1585800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 rot="-5400000">
            <a:off x="6826037" y="470500"/>
            <a:ext cx="147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Schoolbook"/>
              <a:buNone/>
            </a:pPr>
            <a:r>
              <a:rPr lang="ru-RU" sz="14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entury Schoolbook"/>
              </a:rPr>
              <a:t>ПРЕДСТАВЛЕНИЕ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7049861" y="1810147"/>
            <a:ext cx="1089000" cy="1585800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 rot="-5400000">
            <a:off x="6854612" y="2111675"/>
            <a:ext cx="147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entury Schoolbook"/>
              </a:rPr>
              <a:t>РЕШАЕМАЯ</a:t>
            </a:r>
            <a:r>
              <a:rPr lang="ru-RU" sz="1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entury Schoolbook"/>
              </a:rPr>
              <a:t> </a:t>
            </a:r>
            <a:r>
              <a:rPr lang="ru-RU" sz="12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entury Schoolbook"/>
              </a:rPr>
              <a:t>ПРОБЛЕМА И КЛЮЧЕВАЯ</a:t>
            </a:r>
            <a:r>
              <a:rPr lang="ru-RU" sz="1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entury Schoolbook"/>
              </a:rPr>
              <a:t> </a:t>
            </a:r>
            <a:r>
              <a:rPr lang="ru-RU" sz="12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entury Schoolbook"/>
              </a:rPr>
              <a:t>ПОЛЬЗА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7043511" y="3467100"/>
            <a:ext cx="1089000" cy="1585800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 rot="-5400000">
            <a:off x="6848262" y="3768650"/>
            <a:ext cx="147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7059386" y="5125754"/>
            <a:ext cx="1089000" cy="1585800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 rot="-5400000">
            <a:off x="6864137" y="5427300"/>
            <a:ext cx="147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ПЛАНЫ И РЕСУРСЫ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0941" y="431800"/>
            <a:ext cx="1757365" cy="202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4712" y="828670"/>
            <a:ext cx="1337287" cy="153353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"/>
          <p:cNvSpPr txBox="1"/>
          <p:nvPr/>
        </p:nvSpPr>
        <p:spPr>
          <a:xfrm>
            <a:off x="2243100" y="915618"/>
            <a:ext cx="43989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АКСЕЛЕРАЦИОННАЯ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ПРОГРАММА</a:t>
            </a:r>
            <a:endParaRPr lang="ru-RU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 lang="en-GB"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945300" y="2876422"/>
            <a:ext cx="6139800" cy="1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37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ПРЕЗЕНТАЦИЯ</a:t>
            </a:r>
            <a:endParaRPr lang="ru-RU" sz="37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СТАРТАП-ПРОЕКТА</a:t>
            </a:r>
            <a:endParaRPr lang="ru-RU" sz="370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8297582" y="4645212"/>
            <a:ext cx="29115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ru-RU" sz="240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06033" y="4356462"/>
            <a:ext cx="2211775" cy="22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/>
          <p:nvPr/>
        </p:nvSpPr>
        <p:spPr>
          <a:xfrm>
            <a:off x="389948" y="1616231"/>
            <a:ext cx="1158236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>
              <a:solidFill>
                <a:srgbClr val="874EA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874EA9"/>
                </a:solidFill>
                <a:latin typeface="Calibri"/>
                <a:ea typeface="Calibri"/>
                <a:cs typeface="Calibri"/>
                <a:sym typeface="Calibri"/>
              </a:rPr>
              <a:t>ЧТО ДЕЛАЕМ?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1900"/>
            </a:pPr>
            <a:r>
              <a:rPr lang="ru-RU" sz="2000">
                <a:sym typeface="Arial"/>
              </a:rPr>
              <a:t>Мы предоставляем абитуриентам наиболее полную информацию об имеющихся специальностях </a:t>
            </a:r>
            <a:r>
              <a:rPr lang="ru-RU" sz="2000"/>
              <a:t>и </a:t>
            </a:r>
            <a:r>
              <a:rPr lang="ru-RU" sz="2000" err="1"/>
              <a:t>внеучебной</a:t>
            </a:r>
            <a:r>
              <a:rPr lang="ru-RU" sz="2000">
                <a:sym typeface="Arial"/>
              </a:rPr>
              <a:t> деятельности</a:t>
            </a:r>
            <a:r>
              <a:rPr lang="ru-RU" sz="2000"/>
              <a:t> в Университете сервиса</a:t>
            </a:r>
          </a:p>
        </p:txBody>
      </p:sp>
      <p:sp>
        <p:nvSpPr>
          <p:cNvPr id="127" name="Google Shape;127;p2"/>
          <p:cNvSpPr txBox="1"/>
          <p:nvPr/>
        </p:nvSpPr>
        <p:spPr>
          <a:xfrm>
            <a:off x="274051" y="3553800"/>
            <a:ext cx="3154136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битуриенты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Родители абитуриентов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200" b="1">
                <a:solidFill>
                  <a:srgbClr val="7030A0"/>
                </a:solidFill>
                <a:latin typeface="Calibri" panose="020F0502020204030204" pitchFamily="34" charset="0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ru-RU" sz="2000" b="1">
                <a:solidFill>
                  <a:srgbClr val="7030A0"/>
                </a:solidFill>
                <a:latin typeface="Calibri" panose="020F0502020204030204" pitchFamily="34" charset="0"/>
                <a:ea typeface="Century Schoolbook"/>
                <a:cs typeface="Century Schoolbook"/>
                <a:sym typeface="Century Schoolbook"/>
              </a:rPr>
              <a:t>ЗАКАЗЧИК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tx1"/>
                </a:solidFill>
                <a:latin typeface="Calibri" panose="020F0502020204030204" pitchFamily="34" charset="0"/>
                <a:ea typeface="Century Schoolbook"/>
                <a:cs typeface="Century Schoolbook"/>
                <a:sym typeface="Century Schoolbook"/>
              </a:rPr>
              <a:t>-     Университет ПВГУС</a:t>
            </a:r>
            <a:endParaRPr sz="2000" i="0" u="none" strike="noStrike" cap="none">
              <a:solidFill>
                <a:schemeClr val="tx1"/>
              </a:solidFill>
              <a:latin typeface="Calibri" panose="020F0502020204030204" pitchFamily="34" charset="0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3891496" y="3553800"/>
            <a:ext cx="38625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ПРОБЛЕМА: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 доступной </a:t>
            </a: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информации об университете</a:t>
            </a: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Ограниченный способ</a:t>
            </a: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подачи информации</a:t>
            </a: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Недостаточная осознанность выбора у студентов</a:t>
            </a:r>
            <a:endParaRPr lang="ru-RU"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8101408" y="3615818"/>
            <a:ext cx="38709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ПОЛЬЗА: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Уверенность школьников в своем будущем</a:t>
            </a:r>
            <a:endParaRPr lang="ru-RU"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Продвижение вуза</a:t>
            </a:r>
            <a:endParaRPr lang="ru-RU"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Приток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абитуриентов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7090871" y="589046"/>
            <a:ext cx="5101200" cy="831000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428698" y="309000"/>
            <a:ext cx="4380900" cy="1391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РЕШАЕМАЯ ПРОБЛЕМА И КЛЮЧЕВАЯ ПОЛЬЗА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0" y="1693788"/>
            <a:ext cx="12192000" cy="312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/>
        </p:nvSpPr>
        <p:spPr>
          <a:xfrm>
            <a:off x="290505" y="2120100"/>
            <a:ext cx="3332402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БИЗНЕС-МОДЕЛЬ: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2000"/>
            </a:pPr>
            <a:r>
              <a:rPr lang="ru-RU" sz="2000" b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Стоимость</a:t>
            </a:r>
            <a:r>
              <a:rPr lang="en-GB" sz="2000" b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b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реализации онлайн экскурсии </a:t>
            </a:r>
            <a:r>
              <a:rPr lang="en-GB" sz="2000" b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ru-RU" sz="2000" b="0" u="none" strike="noStrike" cap="none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554.100руб</a:t>
            </a:r>
            <a:r>
              <a:rPr lang="ru-RU" sz="2000" b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GB" sz="2000" b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Clr>
                <a:schemeClr val="dk1"/>
              </a:buClr>
              <a:buSzPts val="1800"/>
              <a:buFont typeface="Calibri"/>
              <a:buChar char="-"/>
            </a:pPr>
            <a:endParaRPr lang="en-GB" sz="2000">
              <a:solidFill>
                <a:schemeClr val="dk1"/>
              </a:solidFill>
              <a:effectLst/>
              <a:latin typeface="Calibri" panose="020F0502020204030204" pitchFamily="34" charset="0"/>
              <a:ea typeface="Calibri"/>
              <a:cs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endParaRPr lang="ru-RU" sz="2000" b="0" i="0" u="none" strike="noStrike" cap="none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endParaRPr i="0" u="none" strike="noStrike" cap="none">
              <a:latin typeface="Calibri" panose="020F0502020204030204" pitchFamily="34" charset="0"/>
              <a:ea typeface="Century Schoolbook"/>
            </a:endParaRPr>
          </a:p>
          <a:p>
            <a:pPr>
              <a:buSzPts val="2000"/>
            </a:pPr>
            <a:endParaRPr lang="ru-RU" sz="2000" b="1">
              <a:solidFill>
                <a:schemeClr val="lt1"/>
              </a:solidFill>
              <a:latin typeface="Century Schoolbook"/>
              <a:ea typeface="Century Schoolbook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7534869" y="2120100"/>
            <a:ext cx="4812268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ТГУ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ТАУ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Поволжская академия образования 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им</a:t>
            </a: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Святителя Алексия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3622907" y="2120100"/>
            <a:ext cx="40671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КОНКУРЕНТНЫЕ ПРЕИМУЩЕСТВА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Видео-экскурсия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ru-RU"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Привлечение поступающих к активной</a:t>
            </a: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студенческой жизни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Организация мероприятий для студентов с погружением в их будущую профессиональную сферу деятельности в течение всего процесса обучения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0" y="1705429"/>
            <a:ext cx="12192000" cy="582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1422778" y="746578"/>
            <a:ext cx="3911100" cy="954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ПО ПРОЕКТУ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7090871" y="589046"/>
            <a:ext cx="5101200" cy="831000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5D0A4D-5ECE-C6DF-D7CE-DDDA4E45D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730" y="3683630"/>
            <a:ext cx="4812269" cy="3174369"/>
          </a:xfrm>
          <a:prstGeom prst="rect">
            <a:avLst/>
          </a:prstGeom>
        </p:spPr>
      </p:pic>
      <p:pic>
        <p:nvPicPr>
          <p:cNvPr id="5" name="Рисунок 4" descr="Изображение выглядит как млекопитающее, иллюстрация, Вымышленный персонаж, пушистый&#10;&#10;Автоматически созданное описание">
            <a:extLst>
              <a:ext uri="{FF2B5EF4-FFF2-40B4-BE49-F238E27FC236}">
                <a16:creationId xmlns:a16="http://schemas.microsoft.com/office/drawing/2014/main" id="{EAAF015A-B39D-399B-DA69-0D2639309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69" y="3994860"/>
            <a:ext cx="2475397" cy="24621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/>
        </p:nvSpPr>
        <p:spPr>
          <a:xfrm>
            <a:off x="763831" y="1895202"/>
            <a:ext cx="2454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УЖЕ ЕСТЬ: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Сценарий экскурсии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Средство привлечения абитуриентов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763831" y="3988122"/>
            <a:ext cx="3316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ЧТО НАМ НЕОБХОДИМО: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Оборудование для съёмки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Программа для монтажа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1" i="0" u="none" strike="noStrike" cap="none">
              <a:solidFill>
                <a:srgbClr val="FFFFFF"/>
              </a:solidFill>
              <a:latin typeface="Century Schoolbook"/>
              <a:ea typeface="Calibri"/>
              <a:cs typeface="Calibri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578728" y="1895202"/>
            <a:ext cx="35103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КОММЕРЦИАЛИЗАЦИЯ: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Создание виртуальных экскурсий для других учебных заведений</a:t>
            </a:r>
            <a:endParaRPr lang="ru-RU" sz="20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2000"/>
            </a:pPr>
            <a:endParaRPr lang="ru-RU" sz="2000" b="1">
              <a:solidFill>
                <a:schemeClr val="lt1"/>
              </a:solidFill>
              <a:latin typeface="Century Schoolbook"/>
              <a:ea typeface="Century Schoolbook"/>
              <a:cs typeface="Century Schoolbook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0" y="1705429"/>
            <a:ext cx="12192000" cy="582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1422778" y="314778"/>
            <a:ext cx="3911100" cy="1385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ПЛАНЫ И НЕОБХОДИМЫЕ РЕСУРСЫ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7090871" y="589046"/>
            <a:ext cx="5101200" cy="831000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8430A2-4856-97CA-C99D-6EAAE9598081}"/>
              </a:ext>
            </a:extLst>
          </p:cNvPr>
          <p:cNvSpPr txBox="1"/>
          <p:nvPr/>
        </p:nvSpPr>
        <p:spPr>
          <a:xfrm>
            <a:off x="6969918" y="1890112"/>
            <a:ext cx="4682368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2000" b="1">
                <a:solidFill>
                  <a:srgbClr val="7030A0"/>
                </a:solidFill>
                <a:latin typeface="Calibri"/>
              </a:rPr>
              <a:t>ЗАТРАТЫ:</a:t>
            </a:r>
          </a:p>
          <a:p>
            <a:pPr>
              <a:spcAft>
                <a:spcPts val="800"/>
              </a:spcAft>
            </a:pPr>
            <a:r>
              <a:rPr lang="ru-RU" sz="2000"/>
              <a:t>- </a:t>
            </a:r>
            <a:r>
              <a:rPr lang="ru-RU" sz="2000" err="1"/>
              <a:t>Камера</a:t>
            </a:r>
            <a:r>
              <a:rPr lang="ru-RU" sz="2000"/>
              <a:t> </a:t>
            </a:r>
            <a:r>
              <a:rPr lang="ru-RU" sz="2000" err="1"/>
              <a:t>для</a:t>
            </a:r>
            <a:r>
              <a:rPr lang="ru-RU" sz="2000"/>
              <a:t> </a:t>
            </a:r>
            <a:r>
              <a:rPr lang="ru-RU" sz="2000" err="1"/>
              <a:t>съемки</a:t>
            </a:r>
            <a:r>
              <a:rPr lang="ru-RU" sz="2000"/>
              <a:t> </a:t>
            </a:r>
            <a:r>
              <a:rPr lang="ru-RU" sz="2000" err="1"/>
              <a:t>видео-экскурсии</a:t>
            </a:r>
            <a:r>
              <a:rPr lang="ru-RU" sz="2000"/>
              <a:t> (</a:t>
            </a:r>
            <a:r>
              <a:rPr lang="ru-RU" sz="2000" err="1"/>
              <a:t>софинансирование</a:t>
            </a:r>
            <a:r>
              <a:rPr lang="ru-RU" sz="2000"/>
              <a:t> </a:t>
            </a:r>
            <a:r>
              <a:rPr lang="ru-RU" sz="2000" err="1"/>
              <a:t>от</a:t>
            </a:r>
            <a:r>
              <a:rPr lang="ru-RU" sz="2000"/>
              <a:t> </a:t>
            </a:r>
            <a:r>
              <a:rPr lang="ru-RU" sz="2000" err="1"/>
              <a:t>университета</a:t>
            </a:r>
            <a:r>
              <a:rPr lang="ru-RU" sz="2000"/>
              <a:t>) -   29.690 р;</a:t>
            </a:r>
          </a:p>
          <a:p>
            <a:pPr>
              <a:spcAft>
                <a:spcPts val="800"/>
              </a:spcAft>
            </a:pPr>
            <a:r>
              <a:rPr lang="ru-RU" sz="2000"/>
              <a:t>- </a:t>
            </a:r>
            <a:r>
              <a:rPr lang="ru-RU" sz="2000" err="1"/>
              <a:t>Материалы</a:t>
            </a:r>
            <a:r>
              <a:rPr lang="ru-RU" sz="2000"/>
              <a:t> </a:t>
            </a:r>
            <a:r>
              <a:rPr lang="ru-RU" sz="2000" err="1"/>
              <a:t>для</a:t>
            </a:r>
            <a:r>
              <a:rPr lang="ru-RU" sz="2000"/>
              <a:t> </a:t>
            </a:r>
            <a:r>
              <a:rPr lang="ru-RU" sz="2000" err="1"/>
              <a:t>очной</a:t>
            </a:r>
            <a:r>
              <a:rPr lang="ru-RU" sz="2000"/>
              <a:t> </a:t>
            </a:r>
            <a:r>
              <a:rPr lang="ru-RU" sz="2000" err="1"/>
              <a:t>экскурсии</a:t>
            </a:r>
            <a:r>
              <a:rPr lang="ru-RU" sz="2000"/>
              <a:t>: </a:t>
            </a:r>
            <a:r>
              <a:rPr lang="ru-RU" sz="2000" err="1"/>
              <a:t>ноутбук</a:t>
            </a:r>
            <a:r>
              <a:rPr lang="ru-RU" sz="2000"/>
              <a:t> (</a:t>
            </a:r>
            <a:r>
              <a:rPr lang="ru-RU" sz="2000" err="1"/>
              <a:t>софинансирование</a:t>
            </a:r>
            <a:r>
              <a:rPr lang="ru-RU" sz="2000"/>
              <a:t> </a:t>
            </a:r>
            <a:r>
              <a:rPr lang="en-US" sz="2000" err="1">
                <a:latin typeface="Calibri"/>
                <a:ea typeface="Calibri"/>
                <a:cs typeface="Calibri"/>
              </a:rPr>
              <a:t>от</a:t>
            </a:r>
            <a:r>
              <a:rPr lang="en-US" sz="2000">
                <a:latin typeface="Calibri"/>
                <a:ea typeface="Calibri"/>
                <a:cs typeface="Calibri"/>
              </a:rPr>
              <a:t> </a:t>
            </a:r>
            <a:r>
              <a:rPr lang="en-US" sz="2000" err="1">
                <a:latin typeface="Calibri"/>
                <a:ea typeface="Calibri"/>
                <a:cs typeface="Calibri"/>
              </a:rPr>
              <a:t>университета</a:t>
            </a:r>
            <a:r>
              <a:rPr lang="ru-RU" sz="2000"/>
              <a:t>) - 40.000 р; </a:t>
            </a:r>
            <a:r>
              <a:rPr lang="ru-RU" sz="2000" err="1"/>
              <a:t>материалы</a:t>
            </a:r>
            <a:r>
              <a:rPr lang="ru-RU" sz="2000"/>
              <a:t> для создания костюма и </a:t>
            </a:r>
            <a:r>
              <a:rPr lang="ru-RU" sz="2000" err="1"/>
              <a:t>канцтовары</a:t>
            </a:r>
            <a:r>
              <a:rPr lang="ru-RU" sz="2000"/>
              <a:t> - 20.000р;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2000"/>
              <a:t>- Разработка и создание игры по созданию костюма для очной экскурсии - 10.000 р</a:t>
            </a:r>
          </a:p>
        </p:txBody>
      </p:sp>
      <p:pic>
        <p:nvPicPr>
          <p:cNvPr id="2" name="Рисунок 1" descr="Изображение выглядит как зарисовка, иллюстрация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CEC9FAD7-F464-1002-AA65-D093FA0A8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688" y="3881717"/>
            <a:ext cx="2254625" cy="22770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/>
          <p:nvPr/>
        </p:nvSpPr>
        <p:spPr>
          <a:xfrm>
            <a:off x="2609384" y="3733468"/>
            <a:ext cx="285231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БЕЛКИНА ПОЛИНА</a:t>
            </a:r>
            <a:r>
              <a:rPr lang="ru-RU" sz="2000" b="1">
                <a:solidFill>
                  <a:schemeClr val="dk1"/>
                </a:solidFill>
                <a:latin typeface="Century Schoolbook"/>
                <a:ea typeface="Calibri"/>
                <a:cs typeface="Calibri"/>
                <a:sym typeface="Century Schoolbook"/>
              </a:rPr>
              <a:t> </a:t>
            </a:r>
            <a:endParaRPr lang="ru-RU" sz="2000" b="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Лидер команды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8273463" y="5349190"/>
            <a:ext cx="24723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СЕРГЕЕВА ЕВГЕНИЯ</a:t>
            </a:r>
            <a:endParaRPr lang="ru-RU" sz="1800" b="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Интегратор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2687825" y="4982798"/>
            <a:ext cx="26808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РИПОВА АНАСТАСИЯ</a:t>
            </a:r>
            <a:r>
              <a:rPr lang="ru-RU" sz="1800" b="1">
                <a:solidFill>
                  <a:schemeClr val="dk1"/>
                </a:solidFill>
                <a:latin typeface="Century Schoolbook"/>
                <a:ea typeface="Calibri"/>
                <a:cs typeface="Calibri"/>
                <a:sym typeface="Century Schoolbook"/>
              </a:rPr>
              <a:t> </a:t>
            </a:r>
            <a:endParaRPr lang="ru-RU" sz="1800" b="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Администратор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8276675" y="1956549"/>
            <a:ext cx="33903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КОЛЫМАГИНА АНАСТАСИЯ</a:t>
            </a:r>
            <a:r>
              <a:rPr lang="ru-RU" sz="1800">
                <a:solidFill>
                  <a:schemeClr val="dk1"/>
                </a:solidFill>
                <a:latin typeface="Century Schoolbook"/>
                <a:ea typeface="Calibri"/>
                <a:cs typeface="Calibri"/>
                <a:sym typeface="Century Schoolbook"/>
              </a:rPr>
              <a:t> 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Интегратор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8275704" y="3737784"/>
            <a:ext cx="30933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БЕСПАЛОВА АНАСТАСИЯ</a:t>
            </a:r>
            <a:endParaRPr lang="ru-RU" sz="1800" b="1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Интегратор</a:t>
            </a:r>
            <a:endParaRPr lang="ru-RU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2607489" y="1811533"/>
            <a:ext cx="3922833" cy="1250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ru-RU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АЛЕКСЕЕВА НАТАЛЬЯ</a:t>
            </a: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entury Schoolbook"/>
              </a:rPr>
              <a:t> ДМИТРИЕВНА</a:t>
            </a:r>
            <a:endParaRPr lang="ru-RU" sz="1800" i="0" u="none" strike="noStrike" cap="none">
              <a:solidFill>
                <a:schemeClr val="dk1"/>
              </a:solidFill>
              <a:latin typeface="Century Schoolbook"/>
              <a:ea typeface="Century Schoolbook"/>
              <a:cs typeface="Century Schoolbook"/>
            </a:endParaRPr>
          </a:p>
          <a:p>
            <a:pPr>
              <a:buSzPts val="1800"/>
            </a:pPr>
            <a:endParaRPr lang="ru-RU"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800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Наставник команды</a:t>
            </a:r>
            <a:endParaRPr lang="ru-RU"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0" y="1705429"/>
            <a:ext cx="12192000" cy="582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Schoolbook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1422778" y="1187670"/>
            <a:ext cx="3911100" cy="523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7090871" y="589046"/>
            <a:ext cx="5101200" cy="831000"/>
          </a:xfrm>
          <a:prstGeom prst="rect">
            <a:avLst/>
          </a:prstGeom>
          <a:solidFill>
            <a:srgbClr val="B818B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ПРЕЗЕНТАЦИЯ СТАРТАП-ПРОЕКТОВ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CREATIVE.TECH 2.0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5"/>
          <p:cNvPicPr preferRelativeResize="0"/>
          <p:nvPr/>
        </p:nvPicPr>
        <p:blipFill rotWithShape="1">
          <a:blip r:embed="rId3">
            <a:alphaModFix/>
          </a:blip>
          <a:srcRect l="232" r="-1101" b="3602"/>
          <a:stretch/>
        </p:blipFill>
        <p:spPr>
          <a:xfrm>
            <a:off x="1303931" y="5235962"/>
            <a:ext cx="1305603" cy="15598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3" name="Google Shape;17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425" y="1885404"/>
            <a:ext cx="1294350" cy="1461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5">
            <a:alphaModFix/>
          </a:blip>
          <a:srcRect l="-233" t="1137" b="1273"/>
          <a:stretch/>
        </p:blipFill>
        <p:spPr>
          <a:xfrm>
            <a:off x="6778887" y="3586418"/>
            <a:ext cx="1298540" cy="1575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5" name="Google Shape;175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0950" y="3552380"/>
            <a:ext cx="1294349" cy="1618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6" name="Google Shape;176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5450" y="5350490"/>
            <a:ext cx="1294349" cy="1442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7" name="Google Shape;177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73896" y="1889133"/>
            <a:ext cx="1294351" cy="1471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Фиолетовый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ид">
  <a:themeElements>
    <a:clrScheme name="Фиолетовый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5</Slides>
  <Notes>5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Вид</vt:lpstr>
      <vt:lpstr>Вид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sergeeva200510@gmail.com</cp:lastModifiedBy>
  <cp:revision>3</cp:revision>
  <dcterms:modified xsi:type="dcterms:W3CDTF">2023-12-07T10:10:10Z</dcterms:modified>
</cp:coreProperties>
</file>