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430" r:id="rId6"/>
    <p:sldId id="428" r:id="rId7"/>
    <p:sldId id="262" r:id="rId8"/>
    <p:sldId id="263" r:id="rId9"/>
    <p:sldId id="264" r:id="rId10"/>
    <p:sldId id="42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7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8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2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1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54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7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8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17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77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4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53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8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419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err="1"/>
              <a:t>Бизнес-империя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sz="2400" dirty="0" err="1"/>
              <a:t>Группа</a:t>
            </a:r>
            <a:r>
              <a:rPr sz="2400" dirty="0"/>
              <a:t>: </a:t>
            </a:r>
            <a:r>
              <a:rPr lang="en-US" sz="2400" dirty="0"/>
              <a:t>S2</a:t>
            </a:r>
            <a:endParaRPr sz="2400" dirty="0"/>
          </a:p>
          <a:p>
            <a:r>
              <a:rPr sz="2400" dirty="0" err="1"/>
              <a:t>Педагог</a:t>
            </a:r>
            <a:r>
              <a:rPr sz="2400" dirty="0"/>
              <a:t>: </a:t>
            </a:r>
            <a:r>
              <a:rPr lang="ru-RU" sz="2400" dirty="0"/>
              <a:t>Яковлев Сергей Алексеевич</a:t>
            </a:r>
          </a:p>
          <a:p>
            <a:r>
              <a:rPr sz="2400" dirty="0" err="1"/>
              <a:t>Дата</a:t>
            </a:r>
            <a:r>
              <a:rPr sz="2400" dirty="0"/>
              <a:t> </a:t>
            </a:r>
            <a:r>
              <a:rPr sz="2400" dirty="0" err="1"/>
              <a:t>защиты</a:t>
            </a:r>
            <a:r>
              <a:rPr sz="2400" dirty="0"/>
              <a:t>: </a:t>
            </a:r>
            <a:r>
              <a:rPr lang="ru-RU" sz="2400" dirty="0"/>
              <a:t>21.12.2024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 sz="1800"/>
            </a:pPr>
            <a:r>
              <a:rPr lang="ru-RU" sz="3600" dirty="0"/>
              <a:t>Актуальность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6" y="2616734"/>
            <a:ext cx="7524003" cy="3636510"/>
          </a:xfrm>
        </p:spPr>
        <p:txBody>
          <a:bodyPr>
            <a:noAutofit/>
          </a:bodyPr>
          <a:lstStyle/>
          <a:p>
            <a:pPr>
              <a:defRPr sz="1800"/>
            </a:pPr>
            <a:r>
              <a:rPr lang="ru-RU" sz="2000" dirty="0"/>
              <a:t>60% подростков не умеют планировать бюджет.</a:t>
            </a:r>
          </a:p>
          <a:p>
            <a:pPr>
              <a:defRPr sz="1800"/>
            </a:pPr>
            <a:r>
              <a:rPr lang="ru-RU" sz="2000" dirty="0"/>
              <a:t>40% детей сталкиваются с долгами к 18 годам.</a:t>
            </a:r>
          </a:p>
          <a:p>
            <a:pPr>
              <a:defRPr sz="1800"/>
            </a:pPr>
            <a:r>
              <a:rPr lang="ru-RU" sz="2000" dirty="0"/>
              <a:t>Лишь 25% школьников имеют базовые навыки финансов.</a:t>
            </a:r>
          </a:p>
          <a:p>
            <a:pPr>
              <a:defRPr sz="1800"/>
            </a:pPr>
            <a:r>
              <a:rPr lang="ru-RU" sz="2000" dirty="0"/>
              <a:t>Финансовая безграмотность ведёт к неудачам в личной жизни и бизнесе.</a:t>
            </a:r>
          </a:p>
          <a:p>
            <a:pPr>
              <a:defRPr sz="1800"/>
            </a:pPr>
            <a:endParaRPr lang="ru-RU" sz="2000" dirty="0"/>
          </a:p>
          <a:p>
            <a:pPr marL="0" indent="0">
              <a:buNone/>
              <a:defRPr sz="1800"/>
            </a:pPr>
            <a:r>
              <a:rPr lang="ru-RU" sz="2000" dirty="0"/>
              <a:t>Согласно исследованию 2022 года:</a:t>
            </a:r>
          </a:p>
          <a:p>
            <a:pPr>
              <a:defRPr sz="1800"/>
            </a:pPr>
            <a:r>
              <a:rPr lang="ru-RU" sz="2000" dirty="0"/>
              <a:t>70% молодых людей совершают импульсивные покупки.</a:t>
            </a:r>
          </a:p>
          <a:p>
            <a:pPr>
              <a:defRPr sz="1800"/>
            </a:pPr>
            <a:r>
              <a:rPr lang="ru-RU" sz="2000" dirty="0"/>
              <a:t>Лишь 15% подростков ведут учёт своих расходов.</a:t>
            </a: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sz="1800"/>
            </a:pPr>
            <a:r>
              <a:rPr lang="ru-RU" sz="3600" dirty="0"/>
              <a:t>Предлагаемое решение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6"/>
            <a:ext cx="7524003" cy="4053007"/>
          </a:xfrm>
        </p:spPr>
        <p:txBody>
          <a:bodyPr>
            <a:noAutofit/>
          </a:bodyPr>
          <a:lstStyle/>
          <a:p>
            <a:pPr marL="0" indent="0">
              <a:buNone/>
              <a:defRPr sz="1800"/>
            </a:pPr>
            <a:r>
              <a:rPr lang="ru-RU" sz="2000" dirty="0"/>
              <a:t>Интерактивная игра на </a:t>
            </a:r>
            <a:r>
              <a:rPr lang="ru-RU" sz="2000" dirty="0" err="1"/>
              <a:t>Scratch</a:t>
            </a:r>
            <a:r>
              <a:rPr lang="ru-RU" sz="2000" dirty="0"/>
              <a:t>, обучающая детей управлению виртуальным бизнесом.</a:t>
            </a:r>
          </a:p>
          <a:p>
            <a:pPr>
              <a:defRPr sz="1800"/>
            </a:pPr>
            <a:endParaRPr lang="ru-RU" sz="2000" dirty="0"/>
          </a:p>
          <a:p>
            <a:pPr marL="0" indent="0">
              <a:buNone/>
              <a:defRPr sz="1800"/>
            </a:pPr>
            <a:r>
              <a:rPr lang="ru-RU" sz="2000" dirty="0"/>
              <a:t>🔹 Особенности игры:</a:t>
            </a:r>
          </a:p>
          <a:p>
            <a:pPr>
              <a:defRPr sz="1800"/>
            </a:pPr>
            <a:r>
              <a:rPr lang="ru-RU" sz="2000" dirty="0"/>
              <a:t>Реалистичные сценарии управления бизнесом.</a:t>
            </a:r>
          </a:p>
          <a:p>
            <a:pPr>
              <a:defRPr sz="1800"/>
            </a:pPr>
            <a:r>
              <a:rPr lang="ru-RU" sz="2000" dirty="0"/>
              <a:t>Интерактивные задания и викторины.</a:t>
            </a:r>
          </a:p>
          <a:p>
            <a:pPr>
              <a:defRPr sz="1800"/>
            </a:pPr>
            <a:r>
              <a:rPr lang="ru-RU" sz="2000" dirty="0"/>
              <a:t>Награды за правильные финансовые решения.</a:t>
            </a:r>
          </a:p>
          <a:p>
            <a:pPr>
              <a:defRPr sz="1800"/>
            </a:pPr>
            <a:endParaRPr lang="ru-RU" sz="2000" dirty="0"/>
          </a:p>
          <a:p>
            <a:pPr marL="0" indent="0">
              <a:buNone/>
              <a:defRPr sz="1800"/>
            </a:pPr>
            <a:r>
              <a:rPr lang="ru-RU" sz="2000" dirty="0"/>
              <a:t>🎯 Эффект: Повышение финансовой грамотности на 35%.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sz="1800"/>
            </a:pPr>
            <a:r>
              <a:rPr lang="ru-RU" sz="3600" dirty="0"/>
              <a:t>Описание технологии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4008184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lang="ru-RU" sz="2000" dirty="0"/>
              <a:t>Управление бизнес-процессами: покупка, продажа, маркетинг.</a:t>
            </a:r>
          </a:p>
          <a:p>
            <a:pPr>
              <a:defRPr sz="1800"/>
            </a:pPr>
            <a:r>
              <a:rPr lang="ru-RU" sz="2000" dirty="0"/>
              <a:t>Система учёта доходов и расходов.</a:t>
            </a:r>
          </a:p>
          <a:p>
            <a:pPr>
              <a:defRPr sz="1800"/>
            </a:pPr>
            <a:r>
              <a:rPr lang="ru-RU" sz="2000" dirty="0"/>
              <a:t>Интерактивные задания по финансовой грамотности.</a:t>
            </a:r>
          </a:p>
          <a:p>
            <a:pPr>
              <a:defRPr sz="1800"/>
            </a:pPr>
            <a:endParaRPr lang="ru-RU" sz="2000" dirty="0"/>
          </a:p>
          <a:p>
            <a:pPr marL="0" indent="0">
              <a:buNone/>
              <a:defRPr sz="1800"/>
            </a:pPr>
            <a:r>
              <a:rPr lang="ru-RU" sz="2000" dirty="0"/>
              <a:t>🔹 Пример интерфейса:</a:t>
            </a:r>
          </a:p>
          <a:p>
            <a:pPr>
              <a:defRPr sz="1800"/>
            </a:pPr>
            <a:r>
              <a:rPr lang="ru-RU" sz="2000" dirty="0"/>
              <a:t>Панель управления бизнесом с разделами для анализа прибыли.</a:t>
            </a:r>
          </a:p>
          <a:p>
            <a:pPr>
              <a:defRPr sz="1800"/>
            </a:pPr>
            <a:r>
              <a:rPr lang="ru-RU" sz="2000" dirty="0"/>
              <a:t>Графики доходов и расходов для наглядности.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B8247-CCA2-4948-9321-F0E31AC9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Мини-игры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E11B11-3F1F-4CC1-95C8-34DDB960E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Видео 4">
            <a:hlinkClick r:id="" action="ppaction://media"/>
            <a:extLst>
              <a:ext uri="{FF2B5EF4-FFF2-40B4-BE49-F238E27FC236}">
                <a16:creationId xmlns:a16="http://schemas.microsoft.com/office/drawing/2014/main" id="{1C72A0FE-7229-4E70-876A-49B839731C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2393802"/>
            <a:ext cx="4437529" cy="3293479"/>
          </a:xfrm>
          <a:prstGeom prst="rect">
            <a:avLst/>
          </a:prstGeom>
        </p:spPr>
      </p:pic>
      <p:pic>
        <p:nvPicPr>
          <p:cNvPr id="7" name="Видео 6">
            <a:hlinkClick r:id="" action="ppaction://media"/>
            <a:extLst>
              <a:ext uri="{FF2B5EF4-FFF2-40B4-BE49-F238E27FC236}">
                <a16:creationId xmlns:a16="http://schemas.microsoft.com/office/drawing/2014/main" id="{FCD4ACEF-ED8A-40CA-A9A4-1EC5F20B1DD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3058" y="2396480"/>
            <a:ext cx="4570941" cy="32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3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4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AFFF6-9AAD-5D42-9A8A-4898F763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E84A3C-DC2E-4BE7-88C7-60D2B0433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5986"/>
            <a:ext cx="9144000" cy="526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1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sz="1800"/>
            </a:pPr>
            <a:r>
              <a:rPr lang="ru-RU" sz="3600" dirty="0"/>
              <a:t>Рынок и потребители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6"/>
            <a:ext cx="7524003" cy="4188525"/>
          </a:xfrm>
        </p:spPr>
        <p:txBody>
          <a:bodyPr>
            <a:noAutofit/>
          </a:bodyPr>
          <a:lstStyle/>
          <a:p>
            <a:pPr marL="0" indent="0">
              <a:buNone/>
              <a:defRPr sz="1800"/>
            </a:pPr>
            <a:r>
              <a:rPr lang="ru-RU" sz="2000" dirty="0"/>
              <a:t> • Целевая аудитория:</a:t>
            </a:r>
          </a:p>
          <a:p>
            <a:pPr>
              <a:defRPr sz="1800"/>
            </a:pPr>
            <a:r>
              <a:rPr lang="ru-RU" sz="2000" dirty="0"/>
              <a:t>  Дети 8-14 лет.</a:t>
            </a:r>
          </a:p>
          <a:p>
            <a:pPr>
              <a:defRPr sz="1800"/>
            </a:pPr>
            <a:r>
              <a:rPr lang="ru-RU" sz="2000" dirty="0"/>
              <a:t>  Родители и педагоги.</a:t>
            </a:r>
          </a:p>
          <a:p>
            <a:pPr>
              <a:defRPr sz="1800"/>
            </a:pPr>
            <a:endParaRPr lang="ru-RU" sz="2000" dirty="0"/>
          </a:p>
          <a:p>
            <a:pPr marL="0" indent="0">
              <a:buNone/>
              <a:defRPr sz="1800"/>
            </a:pPr>
            <a:r>
              <a:rPr lang="ru-RU" sz="2000" dirty="0"/>
              <a:t>🔹 Объём рынка образовательных игр в России:</a:t>
            </a:r>
          </a:p>
          <a:p>
            <a:pPr>
              <a:defRPr sz="1800"/>
            </a:pPr>
            <a:r>
              <a:rPr lang="ru-RU" sz="2000" dirty="0"/>
              <a:t>5 млрд рублей ежегодно.</a:t>
            </a:r>
          </a:p>
          <a:p>
            <a:pPr>
              <a:defRPr sz="1800"/>
            </a:pPr>
            <a:r>
              <a:rPr lang="ru-RU" sz="2000" dirty="0"/>
              <a:t>Потенциальный охват: 10 млн детей.</a:t>
            </a:r>
          </a:p>
          <a:p>
            <a:pPr>
              <a:defRPr sz="1800"/>
            </a:pPr>
            <a:endParaRPr lang="ru-RU" sz="2000" dirty="0"/>
          </a:p>
          <a:p>
            <a:pPr marL="0" indent="0">
              <a:buNone/>
              <a:defRPr sz="1800"/>
            </a:pPr>
            <a:r>
              <a:rPr lang="ru-RU" sz="2000" dirty="0"/>
              <a:t>📈 Рынок образовательных технологий растёт на 15% в год.</a:t>
            </a:r>
            <a:endParaRPr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sz="1800"/>
            </a:pPr>
            <a:r>
              <a:rPr lang="ru-RU" sz="3600" dirty="0"/>
              <a:t>Схема коммерциализации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6"/>
            <a:ext cx="7524003" cy="4188525"/>
          </a:xfrm>
        </p:spPr>
        <p:txBody>
          <a:bodyPr>
            <a:noAutofit/>
          </a:bodyPr>
          <a:lstStyle/>
          <a:p>
            <a:pPr marL="0" indent="0">
              <a:buNone/>
              <a:defRPr sz="1800"/>
            </a:pPr>
            <a:r>
              <a:rPr lang="ru-RU" sz="2000" dirty="0"/>
              <a:t>• Способы монетизации:</a:t>
            </a:r>
          </a:p>
          <a:p>
            <a:pPr>
              <a:defRPr sz="1800"/>
            </a:pPr>
            <a:r>
              <a:rPr lang="ru-RU" sz="2000" dirty="0"/>
              <a:t>  Виртуальная валюта.</a:t>
            </a:r>
          </a:p>
          <a:p>
            <a:pPr>
              <a:defRPr sz="1800"/>
            </a:pPr>
            <a:r>
              <a:rPr lang="ru-RU" sz="2000" dirty="0"/>
              <a:t>  Платные пакеты с улучшениями.</a:t>
            </a:r>
          </a:p>
          <a:p>
            <a:pPr>
              <a:defRPr sz="1800"/>
            </a:pPr>
            <a:r>
              <a:rPr lang="ru-RU" sz="2000" dirty="0"/>
              <a:t>  Встроенная реклама.</a:t>
            </a:r>
          </a:p>
          <a:p>
            <a:pPr>
              <a:defRPr sz="1800"/>
            </a:pPr>
            <a:r>
              <a:rPr lang="ru-RU" sz="2000" dirty="0"/>
              <a:t>  Подписка на эксклюзивный контент.</a:t>
            </a:r>
          </a:p>
          <a:p>
            <a:pPr>
              <a:defRPr sz="1800"/>
            </a:pPr>
            <a:endParaRPr lang="ru-RU" sz="2000" dirty="0"/>
          </a:p>
          <a:p>
            <a:pPr marL="0" indent="0">
              <a:buNone/>
              <a:defRPr sz="1800"/>
            </a:pPr>
            <a:r>
              <a:rPr lang="ru-RU" sz="2000" dirty="0"/>
              <a:t>🔹 План продаж на 2 года:</a:t>
            </a:r>
          </a:p>
          <a:p>
            <a:pPr>
              <a:defRPr sz="1800"/>
            </a:pPr>
            <a:r>
              <a:rPr lang="ru-RU" sz="2000" dirty="0"/>
              <a:t>1 год: 10 000 скачиваний.</a:t>
            </a:r>
          </a:p>
          <a:p>
            <a:pPr>
              <a:defRPr sz="1800"/>
            </a:pPr>
            <a:r>
              <a:rPr lang="ru-RU" sz="2000" dirty="0"/>
              <a:t>2 год: 50 000 скачиваний.</a:t>
            </a:r>
            <a:endParaRPr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sz="1800"/>
            </a:pPr>
            <a:r>
              <a:rPr lang="ru-RU" sz="3600" dirty="0"/>
              <a:t>Финансовые показатели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 sz="1800"/>
            </a:pPr>
            <a:r>
              <a:rPr lang="ru-RU" sz="3200" dirty="0"/>
              <a:t>📊 Прогноз чистой прибыли:</a:t>
            </a:r>
          </a:p>
          <a:p>
            <a:pPr>
              <a:defRPr sz="1800"/>
            </a:pPr>
            <a:r>
              <a:rPr lang="ru-RU" sz="3200" dirty="0"/>
              <a:t>1 год: 200 000 рублей.</a:t>
            </a:r>
          </a:p>
          <a:p>
            <a:pPr>
              <a:defRPr sz="1800"/>
            </a:pPr>
            <a:r>
              <a:rPr lang="ru-RU" sz="3200" dirty="0"/>
              <a:t>2 год: 500 000 рублей.</a:t>
            </a:r>
            <a:endParaRPr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BF097-F4A9-4111-A824-3AA132421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7" y="2813870"/>
            <a:ext cx="7524003" cy="970450"/>
          </a:xfrm>
        </p:spPr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DB0C4-EC2A-41C1-B356-058BAA957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996" y="5386829"/>
            <a:ext cx="7524003" cy="3636510"/>
          </a:xfrm>
        </p:spPr>
        <p:txBody>
          <a:bodyPr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580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64</TotalTime>
  <Words>282</Words>
  <Application>Microsoft Office PowerPoint</Application>
  <PresentationFormat>Экран (4:3)</PresentationFormat>
  <Paragraphs>56</Paragraphs>
  <Slides>10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Century Gothic</vt:lpstr>
      <vt:lpstr>Wingdings 2</vt:lpstr>
      <vt:lpstr>Цитаты</vt:lpstr>
      <vt:lpstr>Бизнес-империя</vt:lpstr>
      <vt:lpstr>Актуальность</vt:lpstr>
      <vt:lpstr>Предлагаемое решение</vt:lpstr>
      <vt:lpstr>Описание технологии</vt:lpstr>
      <vt:lpstr>Мини-игры проекта</vt:lpstr>
      <vt:lpstr>Презентация PowerPoint</vt:lpstr>
      <vt:lpstr>Рынок и потребители</vt:lpstr>
      <vt:lpstr>Схема коммерциализации</vt:lpstr>
      <vt:lpstr>Финансовые показатели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Бизнес-империя</dc:title>
  <dc:subject/>
  <dc:creator/>
  <cp:keywords/>
  <dc:description>generated using python-pptx</dc:description>
  <cp:lastModifiedBy>Сергей Яковлев</cp:lastModifiedBy>
  <cp:revision>10</cp:revision>
  <dcterms:created xsi:type="dcterms:W3CDTF">2013-01-27T09:14:16Z</dcterms:created>
  <dcterms:modified xsi:type="dcterms:W3CDTF">2024-12-17T11:39:00Z</dcterms:modified>
  <cp:category/>
</cp:coreProperties>
</file>