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48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522EFC-1331-585D-F9AC-D4D3BAE27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732FD4-AA30-5AC1-1FDA-980F7FFEC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29227-105A-6CA5-B040-A2F73D221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807F3-6E64-D0AD-9C66-A6B84FCD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7B6C63-436B-960E-047F-D3D7BC13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9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CC975-9419-C62F-B67E-CAF1DA0A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9E109-F756-5607-DC8C-AC51215D8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B0A93F-0A16-90D6-5CC2-FB8D1B52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5D009E-82D8-7479-68FB-900AB890D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E007C1-38C4-38F5-51FF-75D1ED04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6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02D185-5C53-18BF-CE08-FBD7983CE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B219F0-0E75-0BF6-37B0-93D9A7240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058708-6712-286F-A200-633D3A43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953E1A-AD31-5599-358C-DE0A49841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074FBF-0BCA-4F07-DC16-3B10505C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89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A6876-2B7A-46CB-5BC1-3370E1E6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88E92-FE5A-8674-4040-7273C1AEB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5CB75A-303F-8C05-63E0-6C9EF3AAE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5FBD50-E19A-D0A7-DDD4-42433AAB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019F4E-F972-2D9E-F8C8-E1FE205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7C498B-751D-9543-EA36-7F38B550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4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E38F0-CA63-F190-D612-4B0EA11C0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EF5DCE-6027-6D06-6FF9-3E6DAD5A9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DF3A72-6A6E-2FEF-723E-AE05630EE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434192-58F6-4DC4-7176-521E1E0B5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A936E6-B557-D588-2708-997C0BB4F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9931DD-A192-974D-88E8-C2FAA59D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C2F90FB-AB76-32B5-289E-5E3C8B4B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E8F941-8614-C8A2-6940-2FDCACF6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2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4CBB2-7B04-1EE0-9703-D63C628E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1C5C31-1775-4E1C-4BFB-43172B9B6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C153AA-DFB1-DE50-42F8-A496E915B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2EBB20-8E17-3DB6-B9EC-6FD7023D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9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D92956-6A35-FCD0-84CC-149EE7B8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925AE0E-E59A-FB20-F40F-4CC76B36C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EEB17C-9061-C712-C058-9D3838E58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53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FC1985-F815-6408-E392-B81758598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D6AB32-4E25-FF8E-C5BA-B3811F0C7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086FB6-082C-3FE4-09FA-C370610F1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496ADA-F841-1900-2733-0CB2BFA3B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046BEF-D1F6-1AF6-3F92-7387BF51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1E49E7-F96C-2C87-FD09-6125F0A7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3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7DD66-24AE-7C76-655E-F63522BF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72B72D-9AF8-DF1B-D74A-D8A4A9D86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E0BBF2-424F-60AB-9CEF-89192BB71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6E1319-BCFF-6DDE-6836-56EA5FD4D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E298E5-8BB2-FAE4-5FE1-98EB5717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35F1EB-3774-3FEB-4681-69CABF8F1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57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0E74B-B733-9E45-B56F-0A92E6313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0337AD-C738-19BF-B173-AA2D54E43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E8D1C3-2E11-74C8-565A-C9CD2381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7E337E-7575-B406-CB08-8055E323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8E9F8C-75A4-1CF1-3356-9E5B8783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6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2786A45-8D78-3695-4E37-D4AF202C4A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F851EF-6308-4AB2-B97C-E8A0CA9E2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337533-B1E4-8C5F-120A-796A795B7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AD119-3F10-4D5F-6F70-9C66D498F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7EDBEE-47C7-EFD8-F0F1-11EFD8816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717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75221-7C6A-4DBE-E698-B9942041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C5E73F-5B2F-6DC6-DC67-335F2DE03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D18562-F5E7-E039-8036-467FFC605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77C36-5A0F-4CFD-BED0-E1635151B830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6D11F9-33C2-3B56-FF01-28F66A0A6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279344-7640-0675-25ED-B5E71F743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8DD70-2551-4541-9C8E-6B8611D0D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6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32377-72B5-8AEA-2083-3E832E458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Разработка  программного комплекса на основе глубокого обучения для классификации полезного сигнала в канале разностной частоты системы ионосферного зондирования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ECA40D-FA6D-6279-CC7D-98F15CE6C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842" y="3996406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/>
              <a:t>Наставник: </a:t>
            </a:r>
          </a:p>
          <a:p>
            <a:pPr algn="l"/>
            <a:r>
              <a:rPr lang="ru-RU" dirty="0"/>
              <a:t>Овчинников Владимир Викторович</a:t>
            </a:r>
          </a:p>
          <a:p>
            <a:pPr algn="l"/>
            <a:r>
              <a:rPr lang="ru-RU" dirty="0"/>
              <a:t>Команда: </a:t>
            </a:r>
          </a:p>
          <a:p>
            <a:pPr algn="l"/>
            <a:r>
              <a:rPr lang="ru-RU" dirty="0"/>
              <a:t>Пигалин Алексей Иванович</a:t>
            </a:r>
          </a:p>
        </p:txBody>
      </p:sp>
    </p:spTree>
    <p:extLst>
      <p:ext uri="{BB962C8B-B14F-4D97-AF65-F5344CB8AC3E}">
        <p14:creationId xmlns:p14="http://schemas.microsoft.com/office/powerpoint/2010/main" val="1427633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D3280-6BEE-4CAF-4B0C-676033BA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и цель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9A4E38-8FA7-AC10-DEAF-A5F65AB52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Актуальность</a:t>
            </a: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интегрированных телекоммуникационных систем, переход к более высокоскоростным информационным потокам, новым методам модуляции и кодирования выдвинули целый ряд задач, успешное решение которых требует новых, нетрадиционных методов обработки информации, которые бы учитывали свойства, законы и динамику телекоммуникационных сигналов, интеллектуализацию самих технических устройств, их высокую степень адаптации к реальной помеховой обстановке в канале связи.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Цель проекта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еобходимость в разработке простых, эффективных и достаточно надежных алгоритмов обработки сигналов. Данные условия диктуют необходимость привлечения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нейросетевых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методов обработки, нейронная сеть обладает рядом преимуществ относительно классических алгоритмов автоматического выделения.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42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09CCD-5C09-9DF4-77D2-28A35D67B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набора данных</a:t>
            </a:r>
          </a:p>
        </p:txBody>
      </p:sp>
      <p:pic>
        <p:nvPicPr>
          <p:cNvPr id="5" name="Picutre 4">
            <a:extLst>
              <a:ext uri="{FF2B5EF4-FFF2-40B4-BE49-F238E27FC236}">
                <a16:creationId xmlns:a16="http://schemas.microsoft.com/office/drawing/2014/main" id="{E005D344-2874-DD88-6AFE-929D979FC3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294278" y="1870193"/>
            <a:ext cx="5550185" cy="1701265"/>
          </a:xfrm>
          <a:prstGeom prst="rect">
            <a:avLst/>
          </a:prstGeom>
        </p:spPr>
      </p:pic>
      <p:pic>
        <p:nvPicPr>
          <p:cNvPr id="6" name="Picutre 3">
            <a:extLst>
              <a:ext uri="{FF2B5EF4-FFF2-40B4-BE49-F238E27FC236}">
                <a16:creationId xmlns:a16="http://schemas.microsoft.com/office/drawing/2014/main" id="{DA6A5D97-5DB4-4DA7-5293-109E912E2DA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4350" y="2261938"/>
            <a:ext cx="3763061" cy="36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6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96FCD-0EB5-1F1A-40E2-F6534463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полезного сигнала на основе глубокого обучения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DC6CC-5AB4-3521-EA1A-3A853A366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03" y="1876926"/>
            <a:ext cx="4138309" cy="44193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1E177E-0ECB-7FED-6854-35565D6BF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12" y="2005263"/>
            <a:ext cx="5302557" cy="24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6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73066FE-D983-AEBC-3187-6227970955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41"/>
          <a:stretch/>
        </p:blipFill>
        <p:spPr>
          <a:xfrm>
            <a:off x="4784486" y="1222836"/>
            <a:ext cx="6562725" cy="2671763"/>
          </a:xfrm>
          <a:prstGeom prst="rect">
            <a:avLst/>
          </a:prstGeom>
        </p:spPr>
      </p:pic>
      <p:sp>
        <p:nvSpPr>
          <p:cNvPr id="1024" name="Заголовок 1023">
            <a:extLst>
              <a:ext uri="{FF2B5EF4-FFF2-40B4-BE49-F238E27FC236}">
                <a16:creationId xmlns:a16="http://schemas.microsoft.com/office/drawing/2014/main" id="{C153D595-1E91-77CD-75C5-CAFF4F28A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Платформа для испытания обученной нейросети </a:t>
            </a:r>
          </a:p>
        </p:txBody>
      </p:sp>
      <p:pic>
        <p:nvPicPr>
          <p:cNvPr id="1027" name="Рисунок 1026">
            <a:extLst>
              <a:ext uri="{FF2B5EF4-FFF2-40B4-BE49-F238E27FC236}">
                <a16:creationId xmlns:a16="http://schemas.microsoft.com/office/drawing/2014/main" id="{DE303600-92F8-D1AA-BA21-02AC91F26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3" y="1408069"/>
            <a:ext cx="2851211" cy="2558716"/>
          </a:xfrm>
          <a:prstGeom prst="rect">
            <a:avLst/>
          </a:prstGeom>
        </p:spPr>
      </p:pic>
      <p:pic>
        <p:nvPicPr>
          <p:cNvPr id="1028" name="Рисунок 1027">
            <a:extLst>
              <a:ext uri="{FF2B5EF4-FFF2-40B4-BE49-F238E27FC236}">
                <a16:creationId xmlns:a16="http://schemas.microsoft.com/office/drawing/2014/main" id="{8CDCA8D8-769C-C9D7-5FB2-1A54B4AB1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08" y="4299282"/>
            <a:ext cx="3855978" cy="2558717"/>
          </a:xfrm>
          <a:prstGeom prst="rect">
            <a:avLst/>
          </a:prstGeom>
        </p:spPr>
      </p:pic>
      <p:sp>
        <p:nvSpPr>
          <p:cNvPr id="1030" name="TextBox 1029">
            <a:extLst>
              <a:ext uri="{FF2B5EF4-FFF2-40B4-BE49-F238E27FC236}">
                <a16:creationId xmlns:a16="http://schemas.microsoft.com/office/drawing/2014/main" id="{0CA8743D-3533-E5A7-0B26-45BFE1CECC0D}"/>
              </a:ext>
            </a:extLst>
          </p:cNvPr>
          <p:cNvSpPr txBox="1"/>
          <p:nvPr/>
        </p:nvSpPr>
        <p:spPr>
          <a:xfrm>
            <a:off x="721895" y="39299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Компьютер</a:t>
            </a: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BF4FF723-2218-E0A7-FB99-DDC3F0362A49}"/>
              </a:ext>
            </a:extLst>
          </p:cNvPr>
          <p:cNvSpPr txBox="1"/>
          <p:nvPr/>
        </p:nvSpPr>
        <p:spPr>
          <a:xfrm>
            <a:off x="5848350" y="42074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Структурная схема платформы USRP </a:t>
            </a:r>
            <a:r>
              <a:rPr lang="en-US" dirty="0"/>
              <a:t>N210</a:t>
            </a:r>
            <a:endParaRPr lang="ru-RU" dirty="0"/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CA5B0BFF-9584-B611-EF21-12D4F403E0B1}"/>
              </a:ext>
            </a:extLst>
          </p:cNvPr>
          <p:cNvSpPr txBox="1"/>
          <p:nvPr/>
        </p:nvSpPr>
        <p:spPr>
          <a:xfrm>
            <a:off x="5257800" y="54504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Компьютер</a:t>
            </a:r>
          </a:p>
        </p:txBody>
      </p:sp>
    </p:spTree>
    <p:extLst>
      <p:ext uri="{BB962C8B-B14F-4D97-AF65-F5344CB8AC3E}">
        <p14:creationId xmlns:p14="http://schemas.microsoft.com/office/powerpoint/2010/main" val="304619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48A53-AFB5-220D-1722-72C5D89A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Календарный план стартап-проекта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3299BDC-4497-E0D9-A2D0-13D7A08C12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465477"/>
              </p:ext>
            </p:extLst>
          </p:nvPr>
        </p:nvGraphicFramePr>
        <p:xfrm>
          <a:off x="184603" y="1046790"/>
          <a:ext cx="10515597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21294085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027019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920909621"/>
                    </a:ext>
                  </a:extLst>
                </a:gridCol>
              </a:tblGrid>
              <a:tr h="599856">
                <a:tc>
                  <a:txBody>
                    <a:bodyPr/>
                    <a:lstStyle/>
                    <a:p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Длительность этапа,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8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Анализ методов моделирования аддитивной шумовой и выделения неслучайной полезной составляющей сигнала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Метод детектирования объектов на изображении при помощи </a:t>
                      </a:r>
                      <a:r>
                        <a:rPr lang="ru-RU" dirty="0" err="1"/>
                        <a:t>свёрточных</a:t>
                      </a:r>
                      <a:r>
                        <a:rPr lang="ru-RU" dirty="0"/>
                        <a:t> нейронных сетей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80 тыс.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8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алгоритма полезного сигнала в канале резонансной частоты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80 тыс.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1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Обучение нейросети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180 тыс.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1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Испытание обученной нейросети на программно-определяемой радиосистеме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180 тыс.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8297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6D56D77-8552-33CD-FEA5-04F24F96AA4A}"/>
              </a:ext>
            </a:extLst>
          </p:cNvPr>
          <p:cNvSpPr txBox="1"/>
          <p:nvPr/>
        </p:nvSpPr>
        <p:spPr>
          <a:xfrm>
            <a:off x="184603" y="62116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Итого</a:t>
            </a:r>
          </a:p>
          <a:p>
            <a:r>
              <a:rPr lang="ru-RU" dirty="0"/>
              <a:t>12 месяцев, 600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90310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7E57D-A713-7944-A655-3FE2AA131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ru-RU" dirty="0"/>
              <a:t>Оценка рентабельности</a:t>
            </a: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7FBC292E-8194-6764-8497-BB64127C2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90" y="1560418"/>
            <a:ext cx="9705621" cy="37371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A3120F-7C0F-5150-DCD0-B6C5C7D03813}"/>
              </a:ext>
            </a:extLst>
          </p:cNvPr>
          <p:cNvSpPr txBox="1"/>
          <p:nvPr/>
        </p:nvSpPr>
        <p:spPr>
          <a:xfrm>
            <a:off x="4310743" y="5881692"/>
            <a:ext cx="6919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Рентабельность инвестиций = 498 000 / 600 000 * 100% = 83%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AF6A3F-0882-27F6-F70B-5FFE1DD12D33}"/>
              </a:ext>
            </a:extLst>
          </p:cNvPr>
          <p:cNvSpPr txBox="1"/>
          <p:nvPr/>
        </p:nvSpPr>
        <p:spPr>
          <a:xfrm>
            <a:off x="961573" y="6251024"/>
            <a:ext cx="6219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Среднегодовая прибыль =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498 000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03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CE2D8-3DDF-1A87-F437-46CDCF27E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57F29A-72D5-9476-ADCE-353C9DF96A6B}"/>
              </a:ext>
            </a:extLst>
          </p:cNvPr>
          <p:cNvSpPr txBox="1"/>
          <p:nvPr/>
        </p:nvSpPr>
        <p:spPr>
          <a:xfrm>
            <a:off x="148771" y="1343818"/>
            <a:ext cx="62193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Наставник команды</a:t>
            </a:r>
          </a:p>
          <a:p>
            <a:endParaRPr lang="ru-RU" dirty="0"/>
          </a:p>
          <a:p>
            <a:r>
              <a:rPr lang="ru-RU" dirty="0"/>
              <a:t>Овчинников Владимир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26CEB9-6C1C-201F-62F6-78E42E8FDCC4}"/>
              </a:ext>
            </a:extLst>
          </p:cNvPr>
          <p:cNvSpPr txBox="1"/>
          <p:nvPr/>
        </p:nvSpPr>
        <p:spPr>
          <a:xfrm>
            <a:off x="3937001" y="1620817"/>
            <a:ext cx="62193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Руководитель, разработчик и проектировщик продукта</a:t>
            </a:r>
          </a:p>
          <a:p>
            <a:endParaRPr lang="ru-RU" dirty="0"/>
          </a:p>
          <a:p>
            <a:r>
              <a:rPr lang="ru-RU" dirty="0"/>
              <a:t>Пигалин Алексей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045A8C-9F6D-DD9C-2D2C-CEB3B92D5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2951616"/>
            <a:ext cx="1685925" cy="20288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1F021C-6BE9-6E30-1E1F-F66F71B28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350" y="3017356"/>
            <a:ext cx="2019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29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Широкоэкранный</PresentationFormat>
  <Paragraphs>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Разработка  программного комплекса на основе глубокого обучения для классификации полезного сигнала в канале разностной частоты системы ионосферного зондирования </vt:lpstr>
      <vt:lpstr>Актуальность и цель проекта </vt:lpstr>
      <vt:lpstr>Описание набора данных</vt:lpstr>
      <vt:lpstr>Классификация полезного сигнала на основе глубокого обучения</vt:lpstr>
      <vt:lpstr>Платформа для испытания обученной нейросети </vt:lpstr>
      <vt:lpstr>Календарный план стартап-проекта</vt:lpstr>
      <vt:lpstr>Оценка рентабельности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 программного комплекса на основе глубокого обучения для классификации полезного сигнала в канале разностной частоты системы ионосферного зондирования </dc:title>
  <dc:creator>Алексей Пигалин</dc:creator>
  <cp:lastModifiedBy>Алексей Пигалин</cp:lastModifiedBy>
  <cp:revision>1</cp:revision>
  <dcterms:created xsi:type="dcterms:W3CDTF">2023-11-17T10:06:19Z</dcterms:created>
  <dcterms:modified xsi:type="dcterms:W3CDTF">2023-11-17T10:06:35Z</dcterms:modified>
</cp:coreProperties>
</file>