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694" r:id="rId2"/>
  </p:sldMasterIdLst>
  <p:notesMasterIdLst>
    <p:notesMasterId r:id="rId12"/>
  </p:notesMasterIdLst>
  <p:sldIdLst>
    <p:sldId id="262" r:id="rId3"/>
    <p:sldId id="282" r:id="rId4"/>
    <p:sldId id="286" r:id="rId5"/>
    <p:sldId id="287" r:id="rId6"/>
    <p:sldId id="290" r:id="rId7"/>
    <p:sldId id="300" r:id="rId8"/>
    <p:sldId id="302" r:id="rId9"/>
    <p:sldId id="301" r:id="rId10"/>
    <p:sldId id="299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5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SE Sans Regular"/>
        <a:ea typeface="HSE Sans Regular"/>
        <a:cs typeface="HSE Sans Regular"/>
        <a:sym typeface="HSE Sans Regular"/>
      </a:defRPr>
    </a:lvl1pPr>
    <a:lvl2pPr marL="0" marR="0" indent="0" algn="l" defTabSz="25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SE Sans Regular"/>
        <a:ea typeface="HSE Sans Regular"/>
        <a:cs typeface="HSE Sans Regular"/>
        <a:sym typeface="HSE Sans Regular"/>
      </a:defRPr>
    </a:lvl2pPr>
    <a:lvl3pPr marL="0" marR="0" indent="0" algn="l" defTabSz="25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SE Sans Regular"/>
        <a:ea typeface="HSE Sans Regular"/>
        <a:cs typeface="HSE Sans Regular"/>
        <a:sym typeface="HSE Sans Regular"/>
      </a:defRPr>
    </a:lvl3pPr>
    <a:lvl4pPr marL="0" marR="0" indent="0" algn="l" defTabSz="25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SE Sans Regular"/>
        <a:ea typeface="HSE Sans Regular"/>
        <a:cs typeface="HSE Sans Regular"/>
        <a:sym typeface="HSE Sans Regular"/>
      </a:defRPr>
    </a:lvl4pPr>
    <a:lvl5pPr marL="0" marR="0" indent="0" algn="l" defTabSz="25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SE Sans Regular"/>
        <a:ea typeface="HSE Sans Regular"/>
        <a:cs typeface="HSE Sans Regular"/>
        <a:sym typeface="HSE Sans Regular"/>
      </a:defRPr>
    </a:lvl5pPr>
    <a:lvl6pPr marL="0" marR="0" indent="0" algn="l" defTabSz="25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SE Sans Regular"/>
        <a:ea typeface="HSE Sans Regular"/>
        <a:cs typeface="HSE Sans Regular"/>
        <a:sym typeface="HSE Sans Regular"/>
      </a:defRPr>
    </a:lvl6pPr>
    <a:lvl7pPr marL="0" marR="0" indent="0" algn="l" defTabSz="25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SE Sans Regular"/>
        <a:ea typeface="HSE Sans Regular"/>
        <a:cs typeface="HSE Sans Regular"/>
        <a:sym typeface="HSE Sans Regular"/>
      </a:defRPr>
    </a:lvl7pPr>
    <a:lvl8pPr marL="0" marR="0" indent="0" algn="l" defTabSz="25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SE Sans Regular"/>
        <a:ea typeface="HSE Sans Regular"/>
        <a:cs typeface="HSE Sans Regular"/>
        <a:sym typeface="HSE Sans Regular"/>
      </a:defRPr>
    </a:lvl8pPr>
    <a:lvl9pPr marL="0" marR="0" indent="0" algn="l" defTabSz="25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SE Sans Regular"/>
        <a:ea typeface="HSE Sans Regular"/>
        <a:cs typeface="HSE Sans Regular"/>
        <a:sym typeface="HSE Sans Regular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22" userDrawn="1">
          <p15:clr>
            <a:srgbClr val="A4A3A4"/>
          </p15:clr>
        </p15:guide>
        <p15:guide id="2" pos="5949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orient="horz" pos="3838" userDrawn="1">
          <p15:clr>
            <a:srgbClr val="A4A3A4"/>
          </p15:clr>
        </p15:guide>
        <p15:guide id="5" pos="461" userDrawn="1">
          <p15:clr>
            <a:srgbClr val="A4A3A4"/>
          </p15:clr>
        </p15:guide>
        <p15:guide id="6" pos="161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D975B9-ED08-5680-114F-A3BFB2180775}" name="Irina Tarasova" initials="IT" userId="70e6c5b3b331573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7EB"/>
    <a:srgbClr val="09ABA3"/>
    <a:srgbClr val="10B186"/>
    <a:srgbClr val="F386B3"/>
    <a:srgbClr val="01ABF3"/>
    <a:srgbClr val="F3E40B"/>
    <a:srgbClr val="C68759"/>
    <a:srgbClr val="D51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95647" autoAdjust="0"/>
  </p:normalViewPr>
  <p:slideViewPr>
    <p:cSldViewPr snapToGrid="0" snapToObjects="1" showGuides="1">
      <p:cViewPr varScale="1">
        <p:scale>
          <a:sx n="84" d="100"/>
          <a:sy n="84" d="100"/>
        </p:scale>
        <p:origin x="-365" y="-77"/>
      </p:cViewPr>
      <p:guideLst>
        <p:guide orient="horz" pos="822"/>
        <p:guide orient="horz" pos="3838"/>
        <p:guide pos="5949"/>
        <p:guide pos="1118"/>
        <p:guide pos="461"/>
        <p:guide pos="16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23" Type="http://schemas.microsoft.com/office/2018/10/relationships/authors" Target="author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837525-C893-469F-8430-FB049C6E5832}" type="doc">
      <dgm:prSet loTypeId="urn:microsoft.com/office/officeart/2005/8/layout/chevron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2C3E06-2054-47E8-8A59-9C135A9D73A4}">
      <dgm:prSet phldrT="[Текст]"/>
      <dgm:spPr/>
      <dgm:t>
        <a:bodyPr/>
        <a:lstStyle/>
        <a:p>
          <a:r>
            <a:rPr lang="ru-RU" dirty="0" smtClean="0"/>
            <a:t>ШАГ 1</a:t>
          </a:r>
          <a:endParaRPr lang="ru-RU" dirty="0"/>
        </a:p>
      </dgm:t>
    </dgm:pt>
    <dgm:pt modelId="{5CC7AD68-4F24-4268-B724-20D372F747DF}" type="parTrans" cxnId="{5FF79E58-2391-4C4E-80BE-7D6B38F98FBC}">
      <dgm:prSet/>
      <dgm:spPr/>
      <dgm:t>
        <a:bodyPr/>
        <a:lstStyle/>
        <a:p>
          <a:endParaRPr lang="ru-RU"/>
        </a:p>
      </dgm:t>
    </dgm:pt>
    <dgm:pt modelId="{A1787667-81E8-4999-A0FA-85BD40F15F35}" type="sibTrans" cxnId="{5FF79E58-2391-4C4E-80BE-7D6B38F98FBC}">
      <dgm:prSet/>
      <dgm:spPr/>
      <dgm:t>
        <a:bodyPr/>
        <a:lstStyle/>
        <a:p>
          <a:endParaRPr lang="ru-RU"/>
        </a:p>
      </dgm:t>
    </dgm:pt>
    <dgm:pt modelId="{92648DDB-89ED-4B75-9652-2019B7370002}">
      <dgm:prSet phldrT="[Текст]"/>
      <dgm:spPr/>
      <dgm:t>
        <a:bodyPr/>
        <a:lstStyle/>
        <a:p>
          <a:r>
            <a:rPr lang="ru-RU" b="0" i="0" dirty="0" smtClean="0"/>
            <a:t>Забор крови у пациента</a:t>
          </a:r>
          <a:endParaRPr lang="ru-RU" dirty="0"/>
        </a:p>
      </dgm:t>
    </dgm:pt>
    <dgm:pt modelId="{ADE7C88D-833B-4D55-BF02-43579577E756}" type="parTrans" cxnId="{CD92F07E-2B0D-4AAE-8545-3448910B8D4F}">
      <dgm:prSet/>
      <dgm:spPr/>
      <dgm:t>
        <a:bodyPr/>
        <a:lstStyle/>
        <a:p>
          <a:endParaRPr lang="ru-RU"/>
        </a:p>
      </dgm:t>
    </dgm:pt>
    <dgm:pt modelId="{A0E9844D-FDF2-4A51-ACA5-6508BE243B0E}" type="sibTrans" cxnId="{CD92F07E-2B0D-4AAE-8545-3448910B8D4F}">
      <dgm:prSet/>
      <dgm:spPr/>
      <dgm:t>
        <a:bodyPr/>
        <a:lstStyle/>
        <a:p>
          <a:endParaRPr lang="ru-RU"/>
        </a:p>
      </dgm:t>
    </dgm:pt>
    <dgm:pt modelId="{FEEE0385-0D8D-44D6-ABA5-41326C64AF49}">
      <dgm:prSet phldrT="[Текст]"/>
      <dgm:spPr/>
      <dgm:t>
        <a:bodyPr/>
        <a:lstStyle/>
        <a:p>
          <a:r>
            <a:rPr lang="ru-RU" dirty="0" smtClean="0"/>
            <a:t>ШАГ 2</a:t>
          </a:r>
          <a:endParaRPr lang="ru-RU" dirty="0"/>
        </a:p>
      </dgm:t>
    </dgm:pt>
    <dgm:pt modelId="{B530050B-52F5-45E6-9121-A3E537FAD529}" type="parTrans" cxnId="{D69BF3FF-6CB9-4CBD-B4E6-E3A4B506B7D8}">
      <dgm:prSet/>
      <dgm:spPr/>
      <dgm:t>
        <a:bodyPr/>
        <a:lstStyle/>
        <a:p>
          <a:endParaRPr lang="ru-RU"/>
        </a:p>
      </dgm:t>
    </dgm:pt>
    <dgm:pt modelId="{6D720C81-9AAC-49D7-A5AC-799F485655F6}" type="sibTrans" cxnId="{D69BF3FF-6CB9-4CBD-B4E6-E3A4B506B7D8}">
      <dgm:prSet/>
      <dgm:spPr/>
      <dgm:t>
        <a:bodyPr/>
        <a:lstStyle/>
        <a:p>
          <a:endParaRPr lang="ru-RU"/>
        </a:p>
      </dgm:t>
    </dgm:pt>
    <dgm:pt modelId="{C99A5FFC-A903-4186-9F42-7058AACC655E}">
      <dgm:prSet phldrT="[Текст]"/>
      <dgm:spPr/>
      <dgm:t>
        <a:bodyPr/>
        <a:lstStyle/>
        <a:p>
          <a:r>
            <a:rPr lang="ru-RU" b="0" i="0" dirty="0" err="1" smtClean="0"/>
            <a:t>Биоинформатический</a:t>
          </a:r>
          <a:r>
            <a:rPr lang="ru-RU" b="0" i="0" dirty="0" smtClean="0"/>
            <a:t> анализ (выявление мутаций, нагрузки и т.д.)</a:t>
          </a:r>
          <a:endParaRPr lang="ru-RU" dirty="0"/>
        </a:p>
      </dgm:t>
    </dgm:pt>
    <dgm:pt modelId="{9B4ADEA1-78F4-43C7-83F4-0AAD4E94F369}" type="parTrans" cxnId="{C7E183DA-9980-4A31-BECC-A02329741DBE}">
      <dgm:prSet/>
      <dgm:spPr/>
      <dgm:t>
        <a:bodyPr/>
        <a:lstStyle/>
        <a:p>
          <a:endParaRPr lang="ru-RU"/>
        </a:p>
      </dgm:t>
    </dgm:pt>
    <dgm:pt modelId="{66C0FA43-958B-4028-83D3-F95C77335E51}" type="sibTrans" cxnId="{C7E183DA-9980-4A31-BECC-A02329741DBE}">
      <dgm:prSet/>
      <dgm:spPr/>
      <dgm:t>
        <a:bodyPr/>
        <a:lstStyle/>
        <a:p>
          <a:endParaRPr lang="ru-RU"/>
        </a:p>
      </dgm:t>
    </dgm:pt>
    <dgm:pt modelId="{287F94F3-C29C-412B-986F-156C25A3CBCA}">
      <dgm:prSet phldrT="[Текст]"/>
      <dgm:spPr/>
      <dgm:t>
        <a:bodyPr/>
        <a:lstStyle/>
        <a:p>
          <a:r>
            <a:rPr lang="ru-RU" dirty="0" smtClean="0"/>
            <a:t>ШАГ 3</a:t>
          </a:r>
          <a:endParaRPr lang="ru-RU" dirty="0"/>
        </a:p>
      </dgm:t>
    </dgm:pt>
    <dgm:pt modelId="{34FD3D5E-1326-4C9F-ADAB-83A513C87979}" type="parTrans" cxnId="{BF99A86D-786C-4B4E-85D9-D0278C3A8EF2}">
      <dgm:prSet/>
      <dgm:spPr/>
      <dgm:t>
        <a:bodyPr/>
        <a:lstStyle/>
        <a:p>
          <a:endParaRPr lang="ru-RU"/>
        </a:p>
      </dgm:t>
    </dgm:pt>
    <dgm:pt modelId="{4A6DF257-9035-4560-9C48-2DED18ADD310}" type="sibTrans" cxnId="{BF99A86D-786C-4B4E-85D9-D0278C3A8EF2}">
      <dgm:prSet/>
      <dgm:spPr/>
      <dgm:t>
        <a:bodyPr/>
        <a:lstStyle/>
        <a:p>
          <a:endParaRPr lang="ru-RU"/>
        </a:p>
      </dgm:t>
    </dgm:pt>
    <dgm:pt modelId="{252464A9-519A-4517-AA11-FCBBA67B0AC2}">
      <dgm:prSet phldrT="[Текст]"/>
      <dgm:spPr/>
      <dgm:t>
        <a:bodyPr/>
        <a:lstStyle/>
        <a:p>
          <a:r>
            <a:rPr lang="ru-RU" b="0" i="0" dirty="0" smtClean="0"/>
            <a:t>Выдача персонализированного отчета врачу</a:t>
          </a:r>
          <a:endParaRPr lang="ru-RU" dirty="0"/>
        </a:p>
      </dgm:t>
    </dgm:pt>
    <dgm:pt modelId="{292AA1EA-38EE-4D93-A2AD-5DE4B0E22E8D}" type="parTrans" cxnId="{0B928762-541B-41C4-AC34-FEDCFDB014E5}">
      <dgm:prSet/>
      <dgm:spPr/>
      <dgm:t>
        <a:bodyPr/>
        <a:lstStyle/>
        <a:p>
          <a:endParaRPr lang="ru-RU"/>
        </a:p>
      </dgm:t>
    </dgm:pt>
    <dgm:pt modelId="{73ECCB9B-0788-456F-B9E9-D3EFE2E930CB}" type="sibTrans" cxnId="{0B928762-541B-41C4-AC34-FEDCFDB014E5}">
      <dgm:prSet/>
      <dgm:spPr/>
      <dgm:t>
        <a:bodyPr/>
        <a:lstStyle/>
        <a:p>
          <a:endParaRPr lang="ru-RU"/>
        </a:p>
      </dgm:t>
    </dgm:pt>
    <dgm:pt modelId="{B8D6AC2D-DCCD-4204-951A-F90FCED25A6D}">
      <dgm:prSet/>
      <dgm:spPr/>
      <dgm:t>
        <a:bodyPr/>
        <a:lstStyle/>
        <a:p>
          <a:r>
            <a:rPr lang="ru-RU" b="0" i="0" dirty="0" smtClean="0"/>
            <a:t>Выделение </a:t>
          </a:r>
          <a:r>
            <a:rPr lang="en-US" b="0" i="0" dirty="0" err="1" smtClean="0"/>
            <a:t>ctDNA</a:t>
          </a:r>
          <a:r>
            <a:rPr lang="en-US" b="0" i="0" dirty="0" smtClean="0"/>
            <a:t> </a:t>
          </a:r>
          <a:r>
            <a:rPr lang="ru-RU" b="0" i="0" dirty="0" smtClean="0"/>
            <a:t>и </a:t>
          </a:r>
          <a:r>
            <a:rPr lang="ru-RU" b="0" i="0" dirty="0" err="1" smtClean="0"/>
            <a:t>секвенирование</a:t>
          </a:r>
          <a:endParaRPr lang="ru-RU" b="0" i="0" dirty="0"/>
        </a:p>
      </dgm:t>
    </dgm:pt>
    <dgm:pt modelId="{35C1208B-DA15-402F-9A8E-FB9AC6261F87}" type="parTrans" cxnId="{6CBD75E7-310C-4EA9-8E54-9B8647BC428B}">
      <dgm:prSet/>
      <dgm:spPr/>
      <dgm:t>
        <a:bodyPr/>
        <a:lstStyle/>
        <a:p>
          <a:endParaRPr lang="ru-RU"/>
        </a:p>
      </dgm:t>
    </dgm:pt>
    <dgm:pt modelId="{F992E84C-193A-4525-AF82-3AC01E5BCEA2}" type="sibTrans" cxnId="{6CBD75E7-310C-4EA9-8E54-9B8647BC428B}">
      <dgm:prSet/>
      <dgm:spPr/>
      <dgm:t>
        <a:bodyPr/>
        <a:lstStyle/>
        <a:p>
          <a:endParaRPr lang="ru-RU"/>
        </a:p>
      </dgm:t>
    </dgm:pt>
    <dgm:pt modelId="{6FBB4CEF-6F70-4314-B292-F80BCE9E96D7}" type="pres">
      <dgm:prSet presAssocID="{AE837525-C893-469F-8430-FB049C6E5832}" presName="linearFlow" presStyleCnt="0">
        <dgm:presLayoutVars>
          <dgm:dir/>
          <dgm:animLvl val="lvl"/>
          <dgm:resizeHandles val="exact"/>
        </dgm:presLayoutVars>
      </dgm:prSet>
      <dgm:spPr/>
    </dgm:pt>
    <dgm:pt modelId="{06849076-0E4F-4290-94A0-A5C18109A613}" type="pres">
      <dgm:prSet presAssocID="{8F2C3E06-2054-47E8-8A59-9C135A9D73A4}" presName="composite" presStyleCnt="0"/>
      <dgm:spPr/>
    </dgm:pt>
    <dgm:pt modelId="{2E6F9156-696A-4E1C-BDB8-FDDF709EE4FC}" type="pres">
      <dgm:prSet presAssocID="{8F2C3E06-2054-47E8-8A59-9C135A9D73A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43FE113-DA47-4099-AA44-AD0C660F8B95}" type="pres">
      <dgm:prSet presAssocID="{8F2C3E06-2054-47E8-8A59-9C135A9D73A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52645-EBDA-40FD-BE87-C453DDD989C8}" type="pres">
      <dgm:prSet presAssocID="{A1787667-81E8-4999-A0FA-85BD40F15F35}" presName="sp" presStyleCnt="0"/>
      <dgm:spPr/>
    </dgm:pt>
    <dgm:pt modelId="{3A473D23-23E5-47A8-A629-1A7A7852C72F}" type="pres">
      <dgm:prSet presAssocID="{FEEE0385-0D8D-44D6-ABA5-41326C64AF49}" presName="composite" presStyleCnt="0"/>
      <dgm:spPr/>
    </dgm:pt>
    <dgm:pt modelId="{E2EC6546-8519-4917-86FE-893E79074422}" type="pres">
      <dgm:prSet presAssocID="{FEEE0385-0D8D-44D6-ABA5-41326C64AF4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FE2F5EB-D842-49A4-9227-C0FDA8F343FF}" type="pres">
      <dgm:prSet presAssocID="{FEEE0385-0D8D-44D6-ABA5-41326C64AF4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58E9B-C78F-4FE0-87D1-DF56AE7B8123}" type="pres">
      <dgm:prSet presAssocID="{6D720C81-9AAC-49D7-A5AC-799F485655F6}" presName="sp" presStyleCnt="0"/>
      <dgm:spPr/>
    </dgm:pt>
    <dgm:pt modelId="{C247151B-8AC2-436D-A22D-C64BA1D8A4B8}" type="pres">
      <dgm:prSet presAssocID="{287F94F3-C29C-412B-986F-156C25A3CBCA}" presName="composite" presStyleCnt="0"/>
      <dgm:spPr/>
    </dgm:pt>
    <dgm:pt modelId="{9132A893-F810-4536-972F-34D97F5AF757}" type="pres">
      <dgm:prSet presAssocID="{287F94F3-C29C-412B-986F-156C25A3CBC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223631F-9BA0-4DC2-8259-3402C1EA4298}" type="pres">
      <dgm:prSet presAssocID="{287F94F3-C29C-412B-986F-156C25A3CBC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F79E58-2391-4C4E-80BE-7D6B38F98FBC}" srcId="{AE837525-C893-469F-8430-FB049C6E5832}" destId="{8F2C3E06-2054-47E8-8A59-9C135A9D73A4}" srcOrd="0" destOrd="0" parTransId="{5CC7AD68-4F24-4268-B724-20D372F747DF}" sibTransId="{A1787667-81E8-4999-A0FA-85BD40F15F35}"/>
    <dgm:cxn modelId="{39896FDC-E3AF-416D-9143-8A8819E8EE9F}" type="presOf" srcId="{FEEE0385-0D8D-44D6-ABA5-41326C64AF49}" destId="{E2EC6546-8519-4917-86FE-893E79074422}" srcOrd="0" destOrd="0" presId="urn:microsoft.com/office/officeart/2005/8/layout/chevron2"/>
    <dgm:cxn modelId="{D885EC54-55F1-4791-B02D-913CA3622499}" type="presOf" srcId="{287F94F3-C29C-412B-986F-156C25A3CBCA}" destId="{9132A893-F810-4536-972F-34D97F5AF757}" srcOrd="0" destOrd="0" presId="urn:microsoft.com/office/officeart/2005/8/layout/chevron2"/>
    <dgm:cxn modelId="{CD92F07E-2B0D-4AAE-8545-3448910B8D4F}" srcId="{8F2C3E06-2054-47E8-8A59-9C135A9D73A4}" destId="{92648DDB-89ED-4B75-9652-2019B7370002}" srcOrd="0" destOrd="0" parTransId="{ADE7C88D-833B-4D55-BF02-43579577E756}" sibTransId="{A0E9844D-FDF2-4A51-ACA5-6508BE243B0E}"/>
    <dgm:cxn modelId="{D69BF3FF-6CB9-4CBD-B4E6-E3A4B506B7D8}" srcId="{AE837525-C893-469F-8430-FB049C6E5832}" destId="{FEEE0385-0D8D-44D6-ABA5-41326C64AF49}" srcOrd="1" destOrd="0" parTransId="{B530050B-52F5-45E6-9121-A3E537FAD529}" sibTransId="{6D720C81-9AAC-49D7-A5AC-799F485655F6}"/>
    <dgm:cxn modelId="{6CBD75E7-310C-4EA9-8E54-9B8647BC428B}" srcId="{8F2C3E06-2054-47E8-8A59-9C135A9D73A4}" destId="{B8D6AC2D-DCCD-4204-951A-F90FCED25A6D}" srcOrd="1" destOrd="0" parTransId="{35C1208B-DA15-402F-9A8E-FB9AC6261F87}" sibTransId="{F992E84C-193A-4525-AF82-3AC01E5BCEA2}"/>
    <dgm:cxn modelId="{BF99A86D-786C-4B4E-85D9-D0278C3A8EF2}" srcId="{AE837525-C893-469F-8430-FB049C6E5832}" destId="{287F94F3-C29C-412B-986F-156C25A3CBCA}" srcOrd="2" destOrd="0" parTransId="{34FD3D5E-1326-4C9F-ADAB-83A513C87979}" sibTransId="{4A6DF257-9035-4560-9C48-2DED18ADD310}"/>
    <dgm:cxn modelId="{7C401FD7-03FC-40DC-A92D-1D85E533C630}" type="presOf" srcId="{92648DDB-89ED-4B75-9652-2019B7370002}" destId="{143FE113-DA47-4099-AA44-AD0C660F8B95}" srcOrd="0" destOrd="0" presId="urn:microsoft.com/office/officeart/2005/8/layout/chevron2"/>
    <dgm:cxn modelId="{0EFED086-C9AF-43E9-B5D6-FA101D91F899}" type="presOf" srcId="{AE837525-C893-469F-8430-FB049C6E5832}" destId="{6FBB4CEF-6F70-4314-B292-F80BCE9E96D7}" srcOrd="0" destOrd="0" presId="urn:microsoft.com/office/officeart/2005/8/layout/chevron2"/>
    <dgm:cxn modelId="{0B928762-541B-41C4-AC34-FEDCFDB014E5}" srcId="{287F94F3-C29C-412B-986F-156C25A3CBCA}" destId="{252464A9-519A-4517-AA11-FCBBA67B0AC2}" srcOrd="0" destOrd="0" parTransId="{292AA1EA-38EE-4D93-A2AD-5DE4B0E22E8D}" sibTransId="{73ECCB9B-0788-456F-B9E9-D3EFE2E930CB}"/>
    <dgm:cxn modelId="{C6753051-F1E4-47BF-B563-27170B552808}" type="presOf" srcId="{C99A5FFC-A903-4186-9F42-7058AACC655E}" destId="{FFE2F5EB-D842-49A4-9227-C0FDA8F343FF}" srcOrd="0" destOrd="0" presId="urn:microsoft.com/office/officeart/2005/8/layout/chevron2"/>
    <dgm:cxn modelId="{F1FACB79-10C6-475C-B43D-6F7B0AF5AA64}" type="presOf" srcId="{8F2C3E06-2054-47E8-8A59-9C135A9D73A4}" destId="{2E6F9156-696A-4E1C-BDB8-FDDF709EE4FC}" srcOrd="0" destOrd="0" presId="urn:microsoft.com/office/officeart/2005/8/layout/chevron2"/>
    <dgm:cxn modelId="{9E52887E-9783-490E-91C5-A101CDB6D187}" type="presOf" srcId="{252464A9-519A-4517-AA11-FCBBA67B0AC2}" destId="{D223631F-9BA0-4DC2-8259-3402C1EA4298}" srcOrd="0" destOrd="0" presId="urn:microsoft.com/office/officeart/2005/8/layout/chevron2"/>
    <dgm:cxn modelId="{C7E183DA-9980-4A31-BECC-A02329741DBE}" srcId="{FEEE0385-0D8D-44D6-ABA5-41326C64AF49}" destId="{C99A5FFC-A903-4186-9F42-7058AACC655E}" srcOrd="0" destOrd="0" parTransId="{9B4ADEA1-78F4-43C7-83F4-0AAD4E94F369}" sibTransId="{66C0FA43-958B-4028-83D3-F95C77335E51}"/>
    <dgm:cxn modelId="{099F9827-D90A-484A-B59D-36CF36EBC7DE}" type="presOf" srcId="{B8D6AC2D-DCCD-4204-951A-F90FCED25A6D}" destId="{143FE113-DA47-4099-AA44-AD0C660F8B95}" srcOrd="0" destOrd="1" presId="urn:microsoft.com/office/officeart/2005/8/layout/chevron2"/>
    <dgm:cxn modelId="{971E330A-E1EE-41D3-98EE-3BC79C41592A}" type="presParOf" srcId="{6FBB4CEF-6F70-4314-B292-F80BCE9E96D7}" destId="{06849076-0E4F-4290-94A0-A5C18109A613}" srcOrd="0" destOrd="0" presId="urn:microsoft.com/office/officeart/2005/8/layout/chevron2"/>
    <dgm:cxn modelId="{7AD0B58F-D01C-48C0-B062-8070A054EDC5}" type="presParOf" srcId="{06849076-0E4F-4290-94A0-A5C18109A613}" destId="{2E6F9156-696A-4E1C-BDB8-FDDF709EE4FC}" srcOrd="0" destOrd="0" presId="urn:microsoft.com/office/officeart/2005/8/layout/chevron2"/>
    <dgm:cxn modelId="{7B563B79-053F-4F50-B1EB-82A9561BD789}" type="presParOf" srcId="{06849076-0E4F-4290-94A0-A5C18109A613}" destId="{143FE113-DA47-4099-AA44-AD0C660F8B95}" srcOrd="1" destOrd="0" presId="urn:microsoft.com/office/officeart/2005/8/layout/chevron2"/>
    <dgm:cxn modelId="{58D4D5D6-F067-4B27-81DC-4A4FD48F5DF0}" type="presParOf" srcId="{6FBB4CEF-6F70-4314-B292-F80BCE9E96D7}" destId="{0D152645-EBDA-40FD-BE87-C453DDD989C8}" srcOrd="1" destOrd="0" presId="urn:microsoft.com/office/officeart/2005/8/layout/chevron2"/>
    <dgm:cxn modelId="{4A7C9ABF-A762-4518-AF94-62E16FF2B346}" type="presParOf" srcId="{6FBB4CEF-6F70-4314-B292-F80BCE9E96D7}" destId="{3A473D23-23E5-47A8-A629-1A7A7852C72F}" srcOrd="2" destOrd="0" presId="urn:microsoft.com/office/officeart/2005/8/layout/chevron2"/>
    <dgm:cxn modelId="{950F046A-C6F5-42BC-ADC9-AFE1E72E0EED}" type="presParOf" srcId="{3A473D23-23E5-47A8-A629-1A7A7852C72F}" destId="{E2EC6546-8519-4917-86FE-893E79074422}" srcOrd="0" destOrd="0" presId="urn:microsoft.com/office/officeart/2005/8/layout/chevron2"/>
    <dgm:cxn modelId="{C11758C5-F7D0-481A-99EE-7E28E4036C53}" type="presParOf" srcId="{3A473D23-23E5-47A8-A629-1A7A7852C72F}" destId="{FFE2F5EB-D842-49A4-9227-C0FDA8F343FF}" srcOrd="1" destOrd="0" presId="urn:microsoft.com/office/officeart/2005/8/layout/chevron2"/>
    <dgm:cxn modelId="{677B1B0C-A4ED-445F-AC03-BC4458C82113}" type="presParOf" srcId="{6FBB4CEF-6F70-4314-B292-F80BCE9E96D7}" destId="{B9858E9B-C78F-4FE0-87D1-DF56AE7B8123}" srcOrd="3" destOrd="0" presId="urn:microsoft.com/office/officeart/2005/8/layout/chevron2"/>
    <dgm:cxn modelId="{B05FC5F6-AE9A-4B1F-8A3C-E0414547B83B}" type="presParOf" srcId="{6FBB4CEF-6F70-4314-B292-F80BCE9E96D7}" destId="{C247151B-8AC2-436D-A22D-C64BA1D8A4B8}" srcOrd="4" destOrd="0" presId="urn:microsoft.com/office/officeart/2005/8/layout/chevron2"/>
    <dgm:cxn modelId="{DD720F9E-AF54-4D91-8780-45384AC817EF}" type="presParOf" srcId="{C247151B-8AC2-436D-A22D-C64BA1D8A4B8}" destId="{9132A893-F810-4536-972F-34D97F5AF757}" srcOrd="0" destOrd="0" presId="urn:microsoft.com/office/officeart/2005/8/layout/chevron2"/>
    <dgm:cxn modelId="{48A80F7A-EF2D-4B97-A217-5A686CD9C70E}" type="presParOf" srcId="{C247151B-8AC2-436D-A22D-C64BA1D8A4B8}" destId="{D223631F-9BA0-4DC2-8259-3402C1EA42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F9156-696A-4E1C-BDB8-FDDF709EE4FC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ШАГ 1</a:t>
          </a:r>
          <a:endParaRPr lang="ru-RU" sz="3800" kern="1200" dirty="0"/>
        </a:p>
      </dsp:txBody>
      <dsp:txXfrm rot="-5400000">
        <a:off x="1" y="679096"/>
        <a:ext cx="1352020" cy="579438"/>
      </dsp:txXfrm>
    </dsp:sp>
    <dsp:sp modelId="{143FE113-DA47-4099-AA44-AD0C660F8B95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0" i="0" kern="1200" dirty="0" smtClean="0"/>
            <a:t>Забор крови у пациента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0" i="0" kern="1200" dirty="0" smtClean="0"/>
            <a:t>Выделение </a:t>
          </a:r>
          <a:r>
            <a:rPr lang="en-US" sz="3000" b="0" i="0" kern="1200" dirty="0" err="1" smtClean="0"/>
            <a:t>ctDNA</a:t>
          </a:r>
          <a:r>
            <a:rPr lang="en-US" sz="3000" b="0" i="0" kern="1200" dirty="0" smtClean="0"/>
            <a:t> </a:t>
          </a:r>
          <a:r>
            <a:rPr lang="ru-RU" sz="3000" b="0" i="0" kern="1200" dirty="0" smtClean="0"/>
            <a:t>и </a:t>
          </a:r>
          <a:r>
            <a:rPr lang="ru-RU" sz="3000" b="0" i="0" kern="1200" dirty="0" err="1" smtClean="0"/>
            <a:t>секвенирование</a:t>
          </a:r>
          <a:endParaRPr lang="ru-RU" sz="3000" b="0" i="0" kern="1200" dirty="0"/>
        </a:p>
      </dsp:txBody>
      <dsp:txXfrm rot="-5400000">
        <a:off x="1352020" y="64373"/>
        <a:ext cx="6714693" cy="1132875"/>
      </dsp:txXfrm>
    </dsp:sp>
    <dsp:sp modelId="{E2EC6546-8519-4917-86FE-893E79074422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ШАГ 2</a:t>
          </a:r>
          <a:endParaRPr lang="ru-RU" sz="3800" kern="1200" dirty="0"/>
        </a:p>
      </dsp:txBody>
      <dsp:txXfrm rot="-5400000">
        <a:off x="1" y="2419614"/>
        <a:ext cx="1352020" cy="579438"/>
      </dsp:txXfrm>
    </dsp:sp>
    <dsp:sp modelId="{FFE2F5EB-D842-49A4-9227-C0FDA8F343FF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0" i="0" kern="1200" dirty="0" err="1" smtClean="0"/>
            <a:t>Биоинформатический</a:t>
          </a:r>
          <a:r>
            <a:rPr lang="ru-RU" sz="3000" b="0" i="0" kern="1200" dirty="0" smtClean="0"/>
            <a:t> анализ (выявление мутаций, нагрузки и т.д.)</a:t>
          </a:r>
          <a:endParaRPr lang="ru-RU" sz="3000" kern="1200" dirty="0"/>
        </a:p>
      </dsp:txBody>
      <dsp:txXfrm rot="-5400000">
        <a:off x="1352020" y="1804891"/>
        <a:ext cx="6714693" cy="1132875"/>
      </dsp:txXfrm>
    </dsp:sp>
    <dsp:sp modelId="{9132A893-F810-4536-972F-34D97F5AF757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ШАГ 3</a:t>
          </a:r>
          <a:endParaRPr lang="ru-RU" sz="3800" kern="1200" dirty="0"/>
        </a:p>
      </dsp:txBody>
      <dsp:txXfrm rot="-5400000">
        <a:off x="1" y="4160131"/>
        <a:ext cx="1352020" cy="579438"/>
      </dsp:txXfrm>
    </dsp:sp>
    <dsp:sp modelId="{D223631F-9BA0-4DC2-8259-3402C1EA4298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0" i="0" kern="1200" dirty="0" smtClean="0"/>
            <a:t>Выдача персонализированного отчета врачу</a:t>
          </a:r>
          <a:endParaRPr lang="ru-RU" sz="3000" kern="1200" dirty="0"/>
        </a:p>
      </dsp:txBody>
      <dsp:txXfrm rot="-5400000">
        <a:off x="1352020" y="3545408"/>
        <a:ext cx="6714693" cy="11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DECFE-4B8D-C949-A34A-D293DC2A2CAE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F3271-F9C6-9C4F-B013-5FD242DA5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4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3271-F9C6-9C4F-B013-5FD242DA594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5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3271-F9C6-9C4F-B013-5FD242DA594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16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ложка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"/>
          <p:cNvSpPr/>
          <p:nvPr/>
        </p:nvSpPr>
        <p:spPr>
          <a:xfrm>
            <a:off x="497110" y="552715"/>
            <a:ext cx="11197781" cy="5752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defTabSz="914400">
              <a:spcBef>
                <a:spcPts val="0"/>
              </a:spcBef>
              <a:defRPr sz="3600">
                <a:latin typeface="+mj-lt"/>
                <a:ea typeface="+mj-ea"/>
                <a:cs typeface="+mj-cs"/>
                <a:sym typeface="Calibri"/>
              </a:defRPr>
            </a:pPr>
            <a:endParaRPr sz="1800"/>
          </a:p>
        </p:txBody>
      </p:sp>
      <p:sp>
        <p:nvSpPr>
          <p:cNvPr id="33" name="Straight Connector 48"/>
          <p:cNvSpPr/>
          <p:nvPr/>
        </p:nvSpPr>
        <p:spPr>
          <a:xfrm>
            <a:off x="6090212" y="962172"/>
            <a:ext cx="1" cy="840174"/>
          </a:xfrm>
          <a:prstGeom prst="line">
            <a:avLst/>
          </a:prstGeom>
          <a:ln w="25400">
            <a:solidFill>
              <a:srgbClr val="102D69"/>
            </a:solidFill>
            <a:miter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34" name="Straight Connector 50"/>
          <p:cNvSpPr/>
          <p:nvPr/>
        </p:nvSpPr>
        <p:spPr>
          <a:xfrm>
            <a:off x="8642580" y="962172"/>
            <a:ext cx="1" cy="840174"/>
          </a:xfrm>
          <a:prstGeom prst="line">
            <a:avLst/>
          </a:prstGeom>
          <a:ln w="25400">
            <a:solidFill>
              <a:srgbClr val="102D69"/>
            </a:solidFill>
            <a:miter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35" name="Straight Connector 51"/>
          <p:cNvSpPr/>
          <p:nvPr/>
        </p:nvSpPr>
        <p:spPr>
          <a:xfrm>
            <a:off x="11179046" y="962172"/>
            <a:ext cx="1" cy="840174"/>
          </a:xfrm>
          <a:prstGeom prst="line">
            <a:avLst/>
          </a:prstGeom>
          <a:ln w="25400">
            <a:solidFill>
              <a:srgbClr val="102D69"/>
            </a:solidFill>
            <a:miter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36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130740" y="1112072"/>
            <a:ext cx="3581409" cy="704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err="1"/>
              <a:t>Уровень</a:t>
            </a:r>
            <a:r>
              <a:t> </a:t>
            </a:r>
            <a:r>
              <a:rPr err="1"/>
              <a:t>текста</a:t>
            </a:r>
            <a:r>
              <a:t> 1</a:t>
            </a:r>
          </a:p>
        </p:txBody>
      </p:sp>
      <p:sp>
        <p:nvSpPr>
          <p:cNvPr id="37" name="Название подразделения в две или три строки (12pt)"/>
          <p:cNvSpPr txBox="1">
            <a:spLocks noGrp="1"/>
          </p:cNvSpPr>
          <p:nvPr>
            <p:ph type="body" sz="quarter" idx="21"/>
          </p:nvPr>
        </p:nvSpPr>
        <p:spPr>
          <a:xfrm>
            <a:off x="6239979" y="1112073"/>
            <a:ext cx="2252836" cy="540375"/>
          </a:xfrm>
          <a:prstGeom prst="rect">
            <a:avLst/>
          </a:prstGeom>
        </p:spPr>
        <p:txBody>
          <a:bodyPr/>
          <a:lstStyle/>
          <a:p>
            <a:pPr marL="0" lvl="0" indent="0" defTabSz="457200">
              <a:lnSpc>
                <a:spcPts val="21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38" name="Москва 2022 (12pt)"/>
          <p:cNvSpPr txBox="1">
            <a:spLocks noGrp="1"/>
          </p:cNvSpPr>
          <p:nvPr>
            <p:ph type="body" sz="quarter" idx="22"/>
          </p:nvPr>
        </p:nvSpPr>
        <p:spPr>
          <a:xfrm>
            <a:off x="8796001" y="1112073"/>
            <a:ext cx="2252835" cy="540375"/>
          </a:xfrm>
          <a:prstGeom prst="rect">
            <a:avLst/>
          </a:prstGeom>
        </p:spPr>
        <p:txBody>
          <a:bodyPr/>
          <a:lstStyle/>
          <a:p>
            <a:pPr marL="0" lvl="0" indent="0" defTabSz="457200">
              <a:lnSpc>
                <a:spcPts val="21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39" name="Название презентации может быть набрано в две  или три строки (43 pt)"/>
          <p:cNvSpPr txBox="1">
            <a:spLocks noGrp="1"/>
          </p:cNvSpPr>
          <p:nvPr>
            <p:ph type="body" sz="half" idx="23"/>
          </p:nvPr>
        </p:nvSpPr>
        <p:spPr>
          <a:xfrm>
            <a:off x="1014506" y="2284020"/>
            <a:ext cx="10162989" cy="1981495"/>
          </a:xfrm>
          <a:prstGeom prst="rect">
            <a:avLst/>
          </a:prstGeom>
        </p:spPr>
        <p:txBody>
          <a:bodyPr/>
          <a:lstStyle/>
          <a:p>
            <a:pPr marL="0" lvl="0" indent="0" defTabSz="457200">
              <a:lnSpc>
                <a:spcPts val="8600"/>
              </a:lnSpc>
              <a:spcBef>
                <a:spcPts val="0"/>
              </a:spcBef>
              <a:buSzTx/>
              <a:buFontTx/>
              <a:buNone/>
              <a:defRPr sz="860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/>
              <a:t>Образец текста</a:t>
            </a:r>
          </a:p>
        </p:txBody>
      </p:sp>
      <p:sp>
        <p:nvSpPr>
          <p:cNvPr id="40" name="Если нужно больше места,  то используйте подзаголовок (16 pt)"/>
          <p:cNvSpPr txBox="1">
            <a:spLocks noGrp="1"/>
          </p:cNvSpPr>
          <p:nvPr>
            <p:ph type="body" sz="quarter" idx="24"/>
          </p:nvPr>
        </p:nvSpPr>
        <p:spPr>
          <a:xfrm>
            <a:off x="1014506" y="4747187"/>
            <a:ext cx="4997854" cy="886500"/>
          </a:xfrm>
          <a:prstGeom prst="rect">
            <a:avLst/>
          </a:prstGeom>
        </p:spPr>
        <p:txBody>
          <a:bodyPr/>
          <a:lstStyle/>
          <a:p>
            <a:pPr marL="0" lvl="0" indent="0" defTabSz="457200">
              <a:lnSpc>
                <a:spcPts val="26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/>
              <a:t>Образец текста</a:t>
            </a:r>
          </a:p>
        </p:txBody>
      </p:sp>
      <p:pic>
        <p:nvPicPr>
          <p:cNvPr id="41" name="Изображение" descr="Изображение"/>
          <p:cNvPicPr>
            <a:picLocks noChangeAspect="1"/>
          </p:cNvPicPr>
          <p:nvPr/>
        </p:nvPicPr>
        <p:blipFill rotWithShape="1">
          <a:blip r:embed="rId3">
            <a:alphaModFix amt="27475"/>
          </a:blip>
          <a:srcRect r="38951" b="38468"/>
          <a:stretch/>
        </p:blipFill>
        <p:spPr>
          <a:xfrm>
            <a:off x="6644198" y="831453"/>
            <a:ext cx="5050692" cy="5473832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5E2E3E3-8B1C-A64D-AD23-CE7C00144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5095" y="241153"/>
            <a:ext cx="1778843" cy="25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5904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DFFA9C-EEDF-3F47-AC30-2FD696A2F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91057B8-B942-2749-9617-48112ECDC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CC7C880-8D3C-5346-A742-36AB985EB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4AAC093-04AC-C248-94E6-33A1DB84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25BD-8682-BD47-80BC-761A720CE735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555187-4F4F-074C-B66E-9263CEA0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04EDA00-0000-3F43-9271-A45680CA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FE83-8C36-B941-B4FA-A7018E890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4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A0B9BF-A0EA-2349-9952-6E7E7A8F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24A3A43-EAD7-4F45-9A2C-1B86907D4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294D5E-C5FD-FC48-855E-568B61CB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25BD-8682-BD47-80BC-761A720CE735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0F2298-05CE-BD47-8BF3-AAC07617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8A7EA3-ECED-2C49-AB0B-8AB6B94E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FE83-8C36-B941-B4FA-A7018E890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93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2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1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22.10-05.11.99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219200" y="6477000"/>
            <a:ext cx="9753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Отделение экстренной хирургии и портальной гипертензии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74400" y="6477000"/>
            <a:ext cx="812800" cy="457200"/>
          </a:xfrm>
        </p:spPr>
        <p:txBody>
          <a:bodyPr/>
          <a:lstStyle>
            <a:lvl1pPr>
              <a:defRPr/>
            </a:lvl1pPr>
          </a:lstStyle>
          <a:p>
            <a:fld id="{4A6674D8-99CB-4535-A888-2E03625812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37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385590-42C7-BB4C-A79C-65DF3D686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12922C9-5C0E-BF45-9550-B2E4457EF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2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EE94ECC-C1D7-EE48-8BF0-375D128E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25BD-8682-BD47-80BC-761A720CE735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CA3A454-D941-C548-BF6B-80C0DCE33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FC999F4-368B-FD40-BCCC-98B0475F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FE83-8C36-B941-B4FA-A7018E890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4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A9DCF7-0C5D-8840-AD5B-35558A78E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7421C65-7AAC-974D-8141-15ADD918D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B8CCB0D-E82F-5440-83FF-141F8427F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25BD-8682-BD47-80BC-761A720CE735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A6D9D3-93B7-BF4A-A13F-AA9C4A92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1535B1-2A1C-5C46-8A27-33E3900D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FE83-8C36-B941-B4FA-A7018E890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4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0196E8-E71D-4849-B1D4-8C1516539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2EC1684-8B12-D44B-8825-16DDCDCA0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8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E338FCB-2837-564A-AA2C-6C0A155E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25BD-8682-BD47-80BC-761A720CE735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02A9796-D33F-DD47-AA36-ADD2A8529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E8267F-E78F-E34F-A186-49CD7DB6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FE83-8C36-B941-B4FA-A7018E890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2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C77970-76B2-1F42-8705-82F97236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432B7D-E67F-A547-B332-EB01CADFB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197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D8FD997-2F5D-6341-B4CC-863281BDF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100" y="1825625"/>
            <a:ext cx="52197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13E1B30-6B9B-754A-ADF1-7D84ECC3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25BD-8682-BD47-80BC-761A720CE735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1D9ECF9-93F5-8C40-9621-7FD0A52E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1CC72C5-91CD-274F-B42D-BF2FE053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FE83-8C36-B941-B4FA-A7018E890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21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2DB3E5-4A64-EB41-B052-43740FA7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14ADEE-7E02-B542-A8B0-2B4D4CCD3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8" cy="82391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70650DE-BCF2-3E4D-9468-30BC5C9F5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15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A299EA0-08C0-CB4D-A6BB-EF2FA67B9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1727415-4081-F94D-BBB4-817F053AA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7ACC36A-138C-8D41-AE40-FDCCC6337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25BD-8682-BD47-80BC-761A720CE735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D1AB084-C427-194D-B650-EE48F29C0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9E526A1-6CF5-DA4F-BD98-3F6F716E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FE83-8C36-B941-B4FA-A7018E890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72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13B8CD-13DA-524E-9577-1E01FECD6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3F8C128-E079-2B41-B539-494262211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25BD-8682-BD47-80BC-761A720CE735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BF07990-4A74-7D49-80CE-359BE234A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F81051E-B8C8-7442-BAFD-29A397F6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FE83-8C36-B941-B4FA-A7018E890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8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D036EB2-4182-724C-9E28-6DECA3EC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25BD-8682-BD47-80BC-761A720CE735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3407500-5CCF-0247-8957-3889A879A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D6D5A85-B62D-F94D-B696-418F8AA5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FE83-8C36-B941-B4FA-A7018E890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29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52130-40A8-B541-A2E8-F4BFBBF33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443D0FC-BF76-E241-816D-EA81A4C23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3EB5A29-B387-9043-8B5A-C9CD189DC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41442DF-411A-1A46-A9BD-E7EB0408B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25BD-8682-BD47-80BC-761A720CE735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04270B8-8562-EB4F-84BC-260EACC2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36EAEA9-DC7F-854B-A4B4-C91301FF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FE83-8C36-B941-B4FA-A7018E890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7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бор гум.помощи-06.png" descr="сбор гум.помощи-06.png"/>
          <p:cNvPicPr>
            <a:picLocks noChangeAspect="1"/>
          </p:cNvPicPr>
          <p:nvPr/>
        </p:nvPicPr>
        <p:blipFill>
          <a:blip r:embed="rId3"/>
          <a:srcRect t="4" b="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4"/>
          <p:cNvSpPr/>
          <p:nvPr/>
        </p:nvSpPr>
        <p:spPr>
          <a:xfrm>
            <a:off x="132681" y="134898"/>
            <a:ext cx="11926638" cy="6602380"/>
          </a:xfrm>
          <a:prstGeom prst="rect">
            <a:avLst/>
          </a:prstGeom>
          <a:solidFill>
            <a:srgbClr val="FFFFFF"/>
          </a:solidFill>
          <a:ln w="3175">
            <a:solidFill>
              <a:srgbClr val="32538F"/>
            </a:solidFill>
            <a:miter/>
          </a:ln>
        </p:spPr>
        <p:txBody>
          <a:bodyPr lIns="45719" tIns="45719" rIns="45719" bIns="45719" anchor="ctr"/>
          <a:lstStyle/>
          <a:p>
            <a:pPr algn="ctr" defTabSz="914400">
              <a:spcBef>
                <a:spcPts val="0"/>
              </a:spcBef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600"/>
          </a:p>
        </p:txBody>
      </p:sp>
      <p:sp>
        <p:nvSpPr>
          <p:cNvPr id="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535695" y="1396903"/>
            <a:ext cx="10041551" cy="791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38" tIns="91438" rIns="91438" bIns="9143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826683" y="1371600"/>
            <a:ext cx="9753601" cy="465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86395" y="6354249"/>
            <a:ext cx="367405" cy="369328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 defTabSz="914400">
              <a:spcBef>
                <a:spcPts val="0"/>
              </a:spcBef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20C4BCE-29B6-494E-A908-F58F46835E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8294" y="-437268"/>
            <a:ext cx="2143706" cy="303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495300" marR="0" indent="-2667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777239" marR="0" indent="-32003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041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270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498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727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1955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2184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CBBCC9-470F-584A-8396-B1D5EEC98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D8327FF-E9DD-7746-B349-3864BB13F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642AC34-E3B2-1243-9714-AD5E719BF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625BD-8682-BD47-80BC-761A720CE735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4D9C7CF-32A2-E947-BC3B-713641868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70ED65-0260-6447-B0EF-4568CDF0B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DFE83-8C36-B941-B4FA-A7018E8902C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3507157-A279-0142-92C1-F7AEBE1ECF5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48294" y="-437268"/>
            <a:ext cx="2143706" cy="303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6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ronova.polin2015@yande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Название факультета в две строки (16 pt)"/>
          <p:cNvSpPr txBox="1">
            <a:spLocks noGrp="1"/>
          </p:cNvSpPr>
          <p:nvPr>
            <p:ph type="body" sz="quarter" idx="1"/>
          </p:nvPr>
        </p:nvSpPr>
        <p:spPr>
          <a:xfrm>
            <a:off x="2130740" y="1174988"/>
            <a:ext cx="3581409" cy="7042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434340">
              <a:lnSpc>
                <a:spcPct val="100000"/>
              </a:lnSpc>
              <a:defRPr sz="304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400" dirty="0" err="1">
                <a:solidFill>
                  <a:srgbClr val="002060"/>
                </a:solidFill>
                <a:latin typeface="+mn-ea"/>
                <a:sym typeface="Helvetica"/>
              </a:rPr>
              <a:t>Sechenov</a:t>
            </a:r>
            <a:r>
              <a:rPr lang="en-US" sz="1400" dirty="0">
                <a:solidFill>
                  <a:srgbClr val="002060"/>
                </a:solidFill>
                <a:latin typeface="+mn-ea"/>
                <a:sym typeface="Helvetica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+mn-ea"/>
                <a:sym typeface="Helvetica"/>
              </a:rPr>
              <a:t>University</a:t>
            </a:r>
            <a:endParaRPr lang="en-US" sz="1400" dirty="0">
              <a:solidFill>
                <a:srgbClr val="002060"/>
              </a:solidFill>
              <a:latin typeface="Helvetica Neue"/>
            </a:endParaRPr>
          </a:p>
        </p:txBody>
      </p:sp>
      <p:sp>
        <p:nvSpPr>
          <p:cNvPr id="193" name="Название подразделения в две или три строки (12pt)"/>
          <p:cNvSpPr txBox="1">
            <a:spLocks noGrp="1"/>
          </p:cNvSpPr>
          <p:nvPr>
            <p:ph type="body" idx="21"/>
          </p:nvPr>
        </p:nvSpPr>
        <p:spPr>
          <a:xfrm>
            <a:off x="6239979" y="1032068"/>
            <a:ext cx="2252836" cy="6994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 defTabSz="397764">
              <a:buNone/>
              <a:defRPr sz="2088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400" dirty="0" smtClean="0">
                <a:solidFill>
                  <a:srgbClr val="002060"/>
                </a:solidFill>
              </a:rPr>
              <a:t>Dep. </a:t>
            </a:r>
            <a:r>
              <a:rPr lang="en-US" sz="1400" dirty="0">
                <a:solidFill>
                  <a:srgbClr val="002060"/>
                </a:solidFill>
              </a:rPr>
              <a:t>of Oncology, Radiotherapy and </a:t>
            </a:r>
            <a:r>
              <a:rPr lang="en-US" sz="1400" dirty="0" smtClean="0">
                <a:solidFill>
                  <a:srgbClr val="002060"/>
                </a:solidFill>
              </a:rPr>
              <a:t>Reconstructive </a:t>
            </a:r>
            <a:r>
              <a:rPr lang="en-US" sz="1400" dirty="0">
                <a:solidFill>
                  <a:srgbClr val="002060"/>
                </a:solidFill>
              </a:rPr>
              <a:t>surgery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94" name="Москва 2022 (12pt)"/>
          <p:cNvSpPr txBox="1">
            <a:spLocks noGrp="1"/>
          </p:cNvSpPr>
          <p:nvPr>
            <p:ph type="body" idx="22"/>
          </p:nvPr>
        </p:nvSpPr>
        <p:spPr>
          <a:xfrm>
            <a:off x="8740018" y="1174988"/>
            <a:ext cx="2252835" cy="5403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defTabSz="397764">
              <a:lnSpc>
                <a:spcPts val="1800"/>
              </a:lnSpc>
              <a:buNone/>
              <a:defRPr sz="2088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400" dirty="0" smtClean="0">
                <a:solidFill>
                  <a:srgbClr val="002060"/>
                </a:solidFill>
              </a:rPr>
              <a:t>MOSCOW </a:t>
            </a:r>
            <a:r>
              <a:rPr lang="ru-RU" sz="1400" dirty="0" smtClean="0">
                <a:solidFill>
                  <a:srgbClr val="002060"/>
                </a:solidFill>
              </a:rPr>
              <a:t>2025</a:t>
            </a:r>
            <a:endParaRPr sz="1400" dirty="0">
              <a:solidFill>
                <a:srgbClr val="002060"/>
              </a:solidFill>
            </a:endParaRPr>
          </a:p>
        </p:txBody>
      </p:sp>
      <p:sp>
        <p:nvSpPr>
          <p:cNvPr id="195" name="Название презентации может быть набрано в две или три строки (43 pt)"/>
          <p:cNvSpPr txBox="1">
            <a:spLocks noGrp="1"/>
          </p:cNvSpPr>
          <p:nvPr>
            <p:ph type="body" idx="23"/>
          </p:nvPr>
        </p:nvSpPr>
        <p:spPr>
          <a:xfrm>
            <a:off x="1060460" y="2285999"/>
            <a:ext cx="10034259" cy="31562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19" rIns="45719" bIns="45719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  <a:defRPr sz="770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4000" b="1" dirty="0" err="1">
                <a:sym typeface="Helvetica"/>
              </a:rPr>
              <a:t>ProstaTrack</a:t>
            </a:r>
            <a:r>
              <a:rPr lang="ru-RU" sz="4000" b="1" dirty="0">
                <a:sym typeface="Helvetica"/>
              </a:rPr>
              <a:t>: персонализированный мониторинг рака простаты на основе </a:t>
            </a:r>
            <a:r>
              <a:rPr lang="ru-RU" sz="4000" b="1" dirty="0" err="1">
                <a:sym typeface="Helvetica"/>
              </a:rPr>
              <a:t>ctDNA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902B34A-19FB-5C3E-33E7-2B6663BAC25F}"/>
              </a:ext>
            </a:extLst>
          </p:cNvPr>
          <p:cNvSpPr txBox="1"/>
          <p:nvPr/>
        </p:nvSpPr>
        <p:spPr>
          <a:xfrm>
            <a:off x="501123" y="4763405"/>
            <a:ext cx="9276620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+mn-ea"/>
                <a:ea typeface="+mn-ea"/>
              </a:rPr>
              <a:t>Проект представляет: Полина </a:t>
            </a:r>
            <a:r>
              <a:rPr lang="ru-RU" sz="1800" dirty="0" smtClean="0">
                <a:solidFill>
                  <a:srgbClr val="002060"/>
                </a:solidFill>
                <a:latin typeface="+mn-ea"/>
                <a:ea typeface="+mn-ea"/>
              </a:rPr>
              <a:t>Миронова- аспирант кафедры онкологии, лучевой терапии и реконструктивной хирургии</a:t>
            </a:r>
          </a:p>
          <a:p>
            <a:pPr>
              <a:spcBef>
                <a:spcPts val="0"/>
              </a:spcBef>
            </a:pPr>
            <a:r>
              <a:rPr lang="ru-RU" sz="1800" dirty="0" err="1" smtClean="0">
                <a:solidFill>
                  <a:srgbClr val="002060"/>
                </a:solidFill>
                <a:latin typeface="+mn-ea"/>
                <a:ea typeface="+mn-ea"/>
              </a:rPr>
              <a:t>Сеченовский</a:t>
            </a:r>
            <a:r>
              <a:rPr lang="ru-RU" sz="1800" dirty="0" smtClean="0">
                <a:solidFill>
                  <a:srgbClr val="002060"/>
                </a:solidFill>
                <a:latin typeface="+mn-ea"/>
                <a:ea typeface="+mn-ea"/>
              </a:rPr>
              <a:t> Университет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002060"/>
                </a:solidFill>
                <a:latin typeface="+mn-ea"/>
                <a:ea typeface="+mn-ea"/>
                <a:hlinkClick r:id="rId3"/>
              </a:rPr>
              <a:t>Mironova.polin2015@yandex.ru</a:t>
            </a:r>
            <a:endParaRPr lang="en-US" sz="18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002060"/>
                </a:solidFill>
                <a:latin typeface="+mn-ea"/>
                <a:ea typeface="+mn-ea"/>
              </a:rPr>
              <a:t>8-967-268-78-45</a:t>
            </a:r>
            <a:endParaRPr lang="ru-RU" sz="1800" dirty="0" smtClean="0">
              <a:solidFill>
                <a:srgbClr val="002060"/>
              </a:solidFill>
              <a:latin typeface="+mn-ea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24" y="554507"/>
            <a:ext cx="1627377" cy="162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0075" y="1244571"/>
            <a:ext cx="7990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32475" y="1396971"/>
            <a:ext cx="7990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310" y="936794"/>
            <a:ext cx="739008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Helvetica" pitchFamily="2" charset="0"/>
              </a:rPr>
              <a:t>Рак простаты -</a:t>
            </a:r>
            <a:r>
              <a:rPr lang="ru-RU" dirty="0" smtClean="0">
                <a:solidFill>
                  <a:srgbClr val="002060"/>
                </a:solidFill>
                <a:latin typeface="Helvetica" pitchFamily="2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Helvetica" pitchFamily="2" charset="0"/>
              </a:rPr>
              <a:t>самое распространенное </a:t>
            </a:r>
            <a:r>
              <a:rPr lang="ru-RU" dirty="0" err="1">
                <a:solidFill>
                  <a:srgbClr val="002060"/>
                </a:solidFill>
                <a:latin typeface="Helvetica" pitchFamily="2" charset="0"/>
              </a:rPr>
              <a:t>онкозаболевание</a:t>
            </a:r>
            <a:r>
              <a:rPr lang="ru-RU" dirty="0">
                <a:solidFill>
                  <a:srgbClr val="002060"/>
                </a:solidFill>
                <a:latin typeface="Helvetica" pitchFamily="2" charset="0"/>
              </a:rPr>
              <a:t> у мужчин (1,6 млн новых случаев в год</a:t>
            </a:r>
            <a:r>
              <a:rPr lang="ru-RU" dirty="0" smtClean="0">
                <a:solidFill>
                  <a:srgbClr val="002060"/>
                </a:solidFill>
                <a:latin typeface="Helvetica" pitchFamily="2" charset="0"/>
              </a:rPr>
              <a:t>)</a:t>
            </a:r>
          </a:p>
          <a:p>
            <a:pPr algn="just"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Helvetica" pitchFamily="2" charset="0"/>
              </a:rPr>
              <a:t>PSA-тест </a:t>
            </a:r>
            <a:r>
              <a:rPr lang="ru-RU" sz="1600" dirty="0" smtClean="0">
                <a:solidFill>
                  <a:srgbClr val="002060"/>
                </a:solidFill>
                <a:latin typeface="Helvetica" pitchFamily="2" charset="0"/>
              </a:rPr>
              <a:t>неспецифичен, не </a:t>
            </a:r>
            <a:r>
              <a:rPr lang="ru-RU" sz="1600" dirty="0">
                <a:solidFill>
                  <a:srgbClr val="002060"/>
                </a:solidFill>
                <a:latin typeface="Helvetica" pitchFamily="2" charset="0"/>
              </a:rPr>
              <a:t>отражает реальную картину </a:t>
            </a:r>
            <a:r>
              <a:rPr lang="ru-RU" sz="1600" dirty="0" smtClean="0">
                <a:solidFill>
                  <a:srgbClr val="002060"/>
                </a:solidFill>
                <a:latin typeface="Helvetica" pitchFamily="2" charset="0"/>
              </a:rPr>
              <a:t>и дает  </a:t>
            </a:r>
            <a:r>
              <a:rPr lang="ru-RU" sz="1600" dirty="0">
                <a:solidFill>
                  <a:srgbClr val="002060"/>
                </a:solidFill>
                <a:latin typeface="Helvetica" pitchFamily="2" charset="0"/>
              </a:rPr>
              <a:t>ложноотрицательные/ложноположительные результаты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Helvetica" pitchFamily="2" charset="0"/>
              </a:rPr>
              <a:t>Биопсия </a:t>
            </a:r>
            <a:r>
              <a:rPr lang="ru-RU" sz="1600" dirty="0" smtClean="0">
                <a:solidFill>
                  <a:srgbClr val="002060"/>
                </a:solidFill>
                <a:latin typeface="Helvetica" pitchFamily="2" charset="0"/>
              </a:rPr>
              <a:t>- инвазивна</a:t>
            </a:r>
            <a:r>
              <a:rPr lang="ru-RU" sz="1600" dirty="0">
                <a:solidFill>
                  <a:srgbClr val="002060"/>
                </a:solidFill>
                <a:latin typeface="Helvetica" pitchFamily="2" charset="0"/>
              </a:rPr>
              <a:t>, болезненна, риски инфекций и кровотечений, непригодна для частого мониторинга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Helvetica" pitchFamily="2" charset="0"/>
              </a:rPr>
              <a:t>Нет инструмента для отслеживания резистентности к терапии в реальном времени</a:t>
            </a:r>
            <a:endParaRPr lang="ru-RU" sz="1600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515120-9620-0F02-3D89-FC70400BE8DB}"/>
              </a:ext>
            </a:extLst>
          </p:cNvPr>
          <p:cNvSpPr txBox="1"/>
          <p:nvPr/>
        </p:nvSpPr>
        <p:spPr>
          <a:xfrm>
            <a:off x="194310" y="137160"/>
            <a:ext cx="625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Helvetica" pitchFamily="2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Helvetica" pitchFamily="2" charset="0"/>
              </a:rPr>
              <a:t>Актуальность</a:t>
            </a:r>
            <a:endParaRPr lang="ru-RU" sz="3600" b="1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4309" y="4828867"/>
            <a:ext cx="11652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Helvetica" pitchFamily="2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2060"/>
              </a:solidFill>
              <a:latin typeface="Helvetic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050" y="-562"/>
            <a:ext cx="4224950" cy="279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36" r="80904"/>
          <a:stretch/>
        </p:blipFill>
        <p:spPr bwMode="auto">
          <a:xfrm>
            <a:off x="7967050" y="2794504"/>
            <a:ext cx="4224950" cy="406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F12BF8B-40F4-531C-A328-295DC0E77750}"/>
              </a:ext>
            </a:extLst>
          </p:cNvPr>
          <p:cNvSpPr txBox="1"/>
          <p:nvPr/>
        </p:nvSpPr>
        <p:spPr>
          <a:xfrm>
            <a:off x="194309" y="261565"/>
            <a:ext cx="1028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Helvetica" pitchFamily="2" charset="0"/>
              </a:rPr>
              <a:t>Решение -</a:t>
            </a:r>
            <a:r>
              <a:rPr lang="en-US" sz="3200" b="1" dirty="0">
                <a:solidFill>
                  <a:srgbClr val="002060"/>
                </a:solidFill>
                <a:latin typeface="Helvetica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elvetica" pitchFamily="2" charset="0"/>
              </a:rPr>
              <a:t>ProstaTrack</a:t>
            </a:r>
            <a:endParaRPr lang="ru-RU" sz="3200" b="1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CA890C-D4BD-409B-A136-A996D5BAE344}"/>
              </a:ext>
            </a:extLst>
          </p:cNvPr>
          <p:cNvSpPr txBox="1"/>
          <p:nvPr/>
        </p:nvSpPr>
        <p:spPr>
          <a:xfrm>
            <a:off x="194308" y="940843"/>
            <a:ext cx="880000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1800" b="1" dirty="0" err="1">
                <a:solidFill>
                  <a:srgbClr val="002060"/>
                </a:solidFill>
                <a:latin typeface="Helvetica" pitchFamily="2" charset="0"/>
              </a:rPr>
              <a:t>ProstaTrack</a:t>
            </a:r>
            <a:r>
              <a:rPr lang="ru-RU" sz="1800" b="1" dirty="0">
                <a:solidFill>
                  <a:srgbClr val="002060"/>
                </a:solidFill>
                <a:latin typeface="Helvetica" pitchFamily="2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Helvetica" pitchFamily="2" charset="0"/>
              </a:rPr>
              <a:t>- </a:t>
            </a:r>
            <a:r>
              <a:rPr lang="ru-RU" sz="1800" b="1" dirty="0" err="1" smtClean="0">
                <a:solidFill>
                  <a:srgbClr val="002060"/>
                </a:solidFill>
                <a:latin typeface="Helvetica" pitchFamily="2" charset="0"/>
              </a:rPr>
              <a:t>неинвазивный</a:t>
            </a:r>
            <a:r>
              <a:rPr lang="ru-RU" sz="1800" b="1" dirty="0" smtClean="0">
                <a:solidFill>
                  <a:srgbClr val="002060"/>
                </a:solidFill>
                <a:latin typeface="Helvetica" pitchFamily="2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Helvetica" pitchFamily="2" charset="0"/>
              </a:rPr>
              <a:t>мониторинг рака простаты по анализу крови (</a:t>
            </a:r>
            <a:r>
              <a:rPr lang="ru-RU" sz="1800" b="1" dirty="0" err="1">
                <a:solidFill>
                  <a:srgbClr val="002060"/>
                </a:solidFill>
                <a:latin typeface="Helvetica" pitchFamily="2" charset="0"/>
              </a:rPr>
              <a:t>ctDNA</a:t>
            </a:r>
            <a:r>
              <a:rPr lang="ru-RU" sz="1800" b="1" dirty="0">
                <a:solidFill>
                  <a:srgbClr val="002060"/>
                </a:solidFill>
                <a:latin typeface="Helvetica" pitchFamily="2" charset="0"/>
              </a:rPr>
              <a:t>)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2060"/>
              </a:solidFill>
              <a:latin typeface="Helvetica" pitchFamily="2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Helvetica" pitchFamily="2" charset="0"/>
              </a:rPr>
              <a:t>Что это дает: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Helvetica" pitchFamily="2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Helvetica" pitchFamily="2" charset="0"/>
              </a:rPr>
              <a:t>Замена повторным биопсиям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Helvetica" pitchFamily="2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Helvetica" pitchFamily="2" charset="0"/>
              </a:rPr>
              <a:t>Раннее выявление резистентности к терапии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Helvetica" pitchFamily="2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Helvetica" pitchFamily="2" charset="0"/>
              </a:rPr>
              <a:t>Персонализированный прогноз для каждого пациента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Helvetica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165" y="0"/>
            <a:ext cx="1918835" cy="191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0" r="-531" b="30398"/>
          <a:stretch/>
        </p:blipFill>
        <p:spPr bwMode="auto">
          <a:xfrm>
            <a:off x="297336" y="3992578"/>
            <a:ext cx="7452430" cy="2706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1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81920" y="137160"/>
            <a:ext cx="1696720" cy="1833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079D621-3CB4-EBE2-86B5-3A3B2C5FAE88}"/>
              </a:ext>
            </a:extLst>
          </p:cNvPr>
          <p:cNvSpPr txBox="1"/>
          <p:nvPr/>
        </p:nvSpPr>
        <p:spPr>
          <a:xfrm>
            <a:off x="123190" y="137160"/>
            <a:ext cx="12068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Helvetica" pitchFamily="2" charset="0"/>
              </a:rPr>
              <a:t>Как это работает </a:t>
            </a:r>
            <a:r>
              <a:rPr lang="ru-RU" sz="3200" b="1" dirty="0" smtClean="0">
                <a:solidFill>
                  <a:srgbClr val="002060"/>
                </a:solidFill>
                <a:latin typeface="Helvetica" pitchFamily="2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BAF7B82-FAC6-2218-2FC9-6058ED4B844B}"/>
              </a:ext>
            </a:extLst>
          </p:cNvPr>
          <p:cNvSpPr txBox="1"/>
          <p:nvPr/>
        </p:nvSpPr>
        <p:spPr>
          <a:xfrm>
            <a:off x="193568" y="960399"/>
            <a:ext cx="9566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2060"/>
              </a:solidFill>
              <a:latin typeface="Helvetica" pitchFamily="2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effectLst/>
              <a:latin typeface="Helvetica" pitchFamily="2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00684089"/>
              </p:ext>
            </p:extLst>
          </p:nvPr>
        </p:nvGraphicFramePr>
        <p:xfrm>
          <a:off x="193568" y="9400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12" y="0"/>
            <a:ext cx="1627188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1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759" y="137160"/>
            <a:ext cx="1706562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7E8961F-6502-AC21-98F4-9973FFCDA31C}"/>
              </a:ext>
            </a:extLst>
          </p:cNvPr>
          <p:cNvSpPr txBox="1"/>
          <p:nvPr/>
        </p:nvSpPr>
        <p:spPr>
          <a:xfrm>
            <a:off x="198159" y="112215"/>
            <a:ext cx="11704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Helvetica" pitchFamily="2" charset="0"/>
              </a:rPr>
              <a:t>Целевая аудитория и рынок (B2B / B2C)</a:t>
            </a:r>
            <a:endParaRPr lang="ru-RU" sz="4000" b="1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D90A5A-9EA7-2785-A74A-DDDCE9E6BFB1}"/>
              </a:ext>
            </a:extLst>
          </p:cNvPr>
          <p:cNvSpPr txBox="1"/>
          <p:nvPr/>
        </p:nvSpPr>
        <p:spPr>
          <a:xfrm>
            <a:off x="198159" y="924522"/>
            <a:ext cx="1085088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Helvetica" pitchFamily="2" charset="0"/>
              </a:rPr>
              <a:t>B2B:</a:t>
            </a:r>
            <a:endParaRPr lang="ru-RU" sz="1800" b="1" dirty="0">
              <a:solidFill>
                <a:srgbClr val="002060"/>
              </a:solidFill>
              <a:latin typeface="Helvetica" pitchFamily="2" charset="0"/>
            </a:endParaRP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Онкологические клиники и центры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Урологические отделения больниц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Диагностические лаборатории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Фармацевтические компании (для клинических исследований)</a:t>
            </a: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Helvetica" pitchFamily="2" charset="0"/>
            </a:endParaRP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Helvetica" pitchFamily="2" charset="0"/>
              </a:rPr>
              <a:t>B2С:</a:t>
            </a:r>
            <a:endParaRPr lang="ru-RU" sz="1800" b="1" dirty="0">
              <a:solidFill>
                <a:srgbClr val="002060"/>
              </a:solidFill>
              <a:latin typeface="Helvetica" pitchFamily="2" charset="0"/>
            </a:endParaRP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Пациенты с РПЖ (для самостоятельного мониторинга, но через врача)</a:t>
            </a: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Helvetica" pitchFamily="2" charset="0"/>
            </a:endParaRPr>
          </a:p>
          <a:p>
            <a:pPr algn="just"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  <a:latin typeface="Helvetica" pitchFamily="2" charset="0"/>
              </a:rPr>
              <a:t>Рынок:</a:t>
            </a: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Мировой рынок жидкостной биопсии растет на 20% в год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Специализированных решений для мониторинга РПЖ практически нет</a:t>
            </a:r>
            <a:endParaRPr lang="ru-RU" sz="1800" dirty="0">
              <a:solidFill>
                <a:srgbClr val="002060"/>
              </a:solidFill>
              <a:latin typeface="Helvetica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12" y="0"/>
            <a:ext cx="1627188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7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759" y="137160"/>
            <a:ext cx="1706562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7E8961F-6502-AC21-98F4-9973FFCDA31C}"/>
              </a:ext>
            </a:extLst>
          </p:cNvPr>
          <p:cNvSpPr txBox="1"/>
          <p:nvPr/>
        </p:nvSpPr>
        <p:spPr>
          <a:xfrm>
            <a:off x="194310" y="137160"/>
            <a:ext cx="7532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Helvetica" pitchFamily="2" charset="0"/>
              </a:rPr>
              <a:t>Уникальность и конкуренты</a:t>
            </a:r>
            <a:endParaRPr lang="ru-RU" sz="4000" b="1" dirty="0">
              <a:solidFill>
                <a:srgbClr val="002060"/>
              </a:solidFill>
              <a:latin typeface="Helvetica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882726"/>
              </p:ext>
            </p:extLst>
          </p:nvPr>
        </p:nvGraphicFramePr>
        <p:xfrm>
          <a:off x="285939" y="1306771"/>
          <a:ext cx="10515601" cy="4820769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1584081"/>
                <a:gridCol w="1786304"/>
                <a:gridCol w="1786304"/>
                <a:gridCol w="1786304"/>
                <a:gridCol w="1786304"/>
                <a:gridCol w="1786304"/>
              </a:tblGrid>
              <a:tr h="462075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Метод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Специализация на РПЖ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Мониторинг резистентности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Инвазивность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Цена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Ключевой недостаток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</a:tr>
              <a:tr h="462075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PSA-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тест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Низкая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Низкая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Не видит мутации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T="76200" marB="76200" anchor="ctr"/>
                </a:tc>
              </a:tr>
              <a:tr h="462075"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Тканевая биопсия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Средняя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Ограниченно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Высокая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Средняя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Нельзя часто повторять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T="76200" marB="76200" anchor="ctr"/>
                </a:tc>
              </a:tr>
              <a:tr h="462075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</a:rPr>
                        <a:t>Guardant360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Низкая (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effectLst/>
                        </a:rPr>
                        <a:t>пансолидный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Да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Высокая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Не оптимизирован под РПЖ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T="76200" marB="76200" anchor="ctr"/>
                </a:tc>
              </a:tr>
              <a:tr h="462075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</a:rPr>
                        <a:t>FoundationOne Liquid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Низкая (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effectLst/>
                        </a:rPr>
                        <a:t>пансолидный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Да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Высокая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Высокая цена, общий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T="76200" marB="76200" anchor="ctr"/>
                </a:tc>
              </a:tr>
              <a:tr h="462075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</a:rPr>
                        <a:t>Tempus xF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Низкая (пансолидный)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Да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Высокая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Нет фокуса на простате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T="76200" marB="76200" anchor="ctr"/>
                </a:tc>
              </a:tr>
              <a:tr h="462075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</a:rPr>
                        <a:t>Natera Signatera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Средняя (</a:t>
                      </a: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</a:rPr>
                        <a:t>MRD)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Да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Нет (но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требуется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ткань)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Высокая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Нужна ткань для старта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T="76200" marB="76200" anchor="ctr"/>
                </a:tc>
              </a:tr>
              <a:tr h="680952"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Российские лаб (Гемотест и др.)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Средняя (наследственность)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Ограниченно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Средняя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Нет динамического </a:t>
                      </a: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</a:rPr>
                        <a:t>ctDNA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T="76200" marB="76200" anchor="ctr"/>
                </a:tc>
              </a:tr>
              <a:tr h="680952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ProstaTrack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Высокая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Да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Нет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Доступная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—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T="76200" marB="7620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25606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759" y="137160"/>
            <a:ext cx="1706562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7E8961F-6502-AC21-98F4-9973FFCDA31C}"/>
              </a:ext>
            </a:extLst>
          </p:cNvPr>
          <p:cNvSpPr txBox="1"/>
          <p:nvPr/>
        </p:nvSpPr>
        <p:spPr>
          <a:xfrm>
            <a:off x="194310" y="137160"/>
            <a:ext cx="7532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Helvetica" pitchFamily="2" charset="0"/>
              </a:rPr>
              <a:t> Бизнес-модель</a:t>
            </a:r>
            <a:endParaRPr lang="ru-RU" sz="4000" b="1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D90A5A-9EA7-2785-A74A-DDDCE9E6BFB1}"/>
              </a:ext>
            </a:extLst>
          </p:cNvPr>
          <p:cNvSpPr txBox="1"/>
          <p:nvPr/>
        </p:nvSpPr>
        <p:spPr>
          <a:xfrm>
            <a:off x="198160" y="1168965"/>
            <a:ext cx="1085088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  <a:latin typeface="Helvetica" pitchFamily="2" charset="0"/>
              </a:rPr>
              <a:t>B2B-модель:</a:t>
            </a: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Продажа тест-систем и реагентов клиникам/лабораториям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Лицензирование технологии диагностическим центрам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Услуги централизованного </a:t>
            </a:r>
            <a:r>
              <a:rPr lang="ru-RU" sz="1800" dirty="0" smtClean="0">
                <a:solidFill>
                  <a:srgbClr val="002060"/>
                </a:solidFill>
                <a:latin typeface="Helvetica" pitchFamily="2" charset="0"/>
              </a:rPr>
              <a:t>анализа</a:t>
            </a:r>
            <a:endParaRPr lang="ru-RU" sz="1800" dirty="0">
              <a:solidFill>
                <a:srgbClr val="002060"/>
              </a:solidFill>
              <a:latin typeface="Helvetica" pitchFamily="2" charset="0"/>
            </a:endParaRP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Helvetica" pitchFamily="2" charset="0"/>
            </a:endParaRPr>
          </a:p>
          <a:p>
            <a:pPr algn="just"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  <a:latin typeface="Helvetica" pitchFamily="2" charset="0"/>
              </a:rPr>
              <a:t>Модель оплаты:</a:t>
            </a: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Разовый платеж за тест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Подписка для клиник на пакет анализов</a:t>
            </a: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Helvetica" pitchFamily="2" charset="0"/>
            </a:endParaRPr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Helvetica" pitchFamily="2" charset="0"/>
              </a:rPr>
              <a:t>Потенциальная цена: ниже, чем у существующих неспециализированных решений</a:t>
            </a:r>
            <a:endParaRPr lang="ru-RU" b="1" dirty="0">
              <a:solidFill>
                <a:srgbClr val="002060"/>
              </a:solidFill>
              <a:latin typeface="Helvetica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12" y="7365"/>
            <a:ext cx="1627188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759" y="137160"/>
            <a:ext cx="1706562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7E8961F-6502-AC21-98F4-9973FFCDA31C}"/>
              </a:ext>
            </a:extLst>
          </p:cNvPr>
          <p:cNvSpPr txBox="1"/>
          <p:nvPr/>
        </p:nvSpPr>
        <p:spPr>
          <a:xfrm>
            <a:off x="194310" y="137160"/>
            <a:ext cx="11285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Helvetica" pitchFamily="2" charset="0"/>
              </a:rPr>
              <a:t>Текущий статус и дорожная карта</a:t>
            </a:r>
            <a:endParaRPr lang="ru-RU" sz="3600" b="1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D90A5A-9EA7-2785-A74A-DDDCE9E6BFB1}"/>
              </a:ext>
            </a:extLst>
          </p:cNvPr>
          <p:cNvSpPr txBox="1"/>
          <p:nvPr/>
        </p:nvSpPr>
        <p:spPr>
          <a:xfrm>
            <a:off x="198159" y="1168965"/>
            <a:ext cx="11399329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Helvetica" pitchFamily="2" charset="0"/>
              </a:rPr>
              <a:t>Этап                                  2025              2026     2027      2028      2029</a:t>
            </a: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+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─────────────────────────────────────────────────────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Набор пациентов        </a:t>
            </a:r>
            <a:r>
              <a:rPr lang="ru-RU" sz="1800" dirty="0" smtClean="0">
                <a:solidFill>
                  <a:srgbClr val="002060"/>
                </a:solidFill>
                <a:latin typeface="Helvetica" pitchFamily="2" charset="0"/>
              </a:rPr>
              <a:t>     </a:t>
            </a: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████████░░░░░░░░░░░░░░░░░░░░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err="1">
                <a:solidFill>
                  <a:srgbClr val="002060"/>
                </a:solidFill>
                <a:latin typeface="Helvetica" pitchFamily="2" charset="0"/>
              </a:rPr>
              <a:t>Секвенирование</a:t>
            </a: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          </a:t>
            </a:r>
            <a:r>
              <a:rPr lang="ru-RU" sz="1800" dirty="0" smtClean="0">
                <a:solidFill>
                  <a:srgbClr val="002060"/>
                </a:solidFill>
                <a:latin typeface="Helvetica" pitchFamily="2" charset="0"/>
              </a:rPr>
              <a:t>    ░░░░░░░░████████░░░░░░░░░░░░</a:t>
            </a:r>
            <a:endParaRPr lang="ru-RU" sz="1800" dirty="0">
              <a:solidFill>
                <a:srgbClr val="002060"/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Анализ данных          </a:t>
            </a:r>
            <a:r>
              <a:rPr lang="ru-RU" sz="1800" dirty="0" smtClean="0">
                <a:solidFill>
                  <a:srgbClr val="002060"/>
                </a:solidFill>
                <a:latin typeface="Helvetica" pitchFamily="2" charset="0"/>
              </a:rPr>
              <a:t>      </a:t>
            </a: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░░░░░░░░░░░░░░██████░░░░░░░░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Разработка алгоритма    ░░░░░░░░░░░░░░░░░░██████░░░░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err="1">
                <a:solidFill>
                  <a:srgbClr val="002060"/>
                </a:solidFill>
                <a:latin typeface="Helvetica" pitchFamily="2" charset="0"/>
              </a:rPr>
              <a:t>Валидация</a:t>
            </a: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              </a:t>
            </a:r>
            <a:r>
              <a:rPr lang="ru-RU" sz="1800" dirty="0" smtClean="0">
                <a:solidFill>
                  <a:srgbClr val="002060"/>
                </a:solidFill>
                <a:latin typeface="Helvetica" pitchFamily="2" charset="0"/>
              </a:rPr>
              <a:t>         </a:t>
            </a: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░░░░░░░░░░░░░░░░░░░░░░████░░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Патентование           </a:t>
            </a:r>
            <a:r>
              <a:rPr lang="ru-RU" sz="1800" dirty="0" smtClean="0">
                <a:solidFill>
                  <a:srgbClr val="002060"/>
                </a:solidFill>
                <a:latin typeface="Helvetica" pitchFamily="2" charset="0"/>
              </a:rPr>
              <a:t>       </a:t>
            </a: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░░░░░░░░░░░░░░░░░░░░░░░░░░██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Регистрация и рынок    </a:t>
            </a:r>
            <a:r>
              <a:rPr lang="ru-RU" sz="1800" dirty="0" smtClean="0">
                <a:solidFill>
                  <a:srgbClr val="002060"/>
                </a:solidFill>
                <a:latin typeface="Helvetica" pitchFamily="2" charset="0"/>
              </a:rPr>
              <a:t>   </a:t>
            </a:r>
            <a:r>
              <a:rPr lang="ru-RU" sz="1800" dirty="0">
                <a:solidFill>
                  <a:srgbClr val="002060"/>
                </a:solidFill>
                <a:latin typeface="Helvetica" pitchFamily="2" charset="0"/>
              </a:rPr>
              <a:t>░░░░░░░░░░░░░░░░░░░░░░░░░░██</a:t>
            </a:r>
            <a:endParaRPr lang="ru-RU" sz="1800" dirty="0">
              <a:solidFill>
                <a:srgbClr val="002060"/>
              </a:solidFill>
              <a:latin typeface="Helvetica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12" y="0"/>
            <a:ext cx="1627188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2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524DAF4-1F7B-3E21-5D0F-D799E51ED640}"/>
              </a:ext>
            </a:extLst>
          </p:cNvPr>
          <p:cNvSpPr txBox="1"/>
          <p:nvPr/>
        </p:nvSpPr>
        <p:spPr>
          <a:xfrm>
            <a:off x="854349" y="3217498"/>
            <a:ext cx="9886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Helvetica" pitchFamily="2" charset="0"/>
              </a:rPr>
              <a:t>Спасибо за внимание!</a:t>
            </a:r>
            <a:endParaRPr lang="en-GB" sz="4400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AD286A1-6EB0-711D-DE34-963FA12CAC50}"/>
              </a:ext>
            </a:extLst>
          </p:cNvPr>
          <p:cNvSpPr txBox="1"/>
          <p:nvPr/>
        </p:nvSpPr>
        <p:spPr>
          <a:xfrm>
            <a:off x="676762" y="302674"/>
            <a:ext cx="9886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Helvetica" pitchFamily="2" charset="0"/>
              </a:rPr>
              <a:t>Спасибо за внимание!</a:t>
            </a:r>
            <a:endParaRPr lang="en-GB" sz="4400" dirty="0">
              <a:solidFill>
                <a:srgbClr val="002060"/>
              </a:solidFill>
              <a:latin typeface="Helvetica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17" y="1271815"/>
            <a:ext cx="7351413" cy="527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322" y="0"/>
            <a:ext cx="1863678" cy="186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4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h_Presentation_Shablon_ПРИМЕР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25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SE Sans Regular"/>
            <a:ea typeface="HSE Sans Regular"/>
            <a:cs typeface="HSE Sans Regular"/>
            <a:sym typeface="HSE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25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SE Sans Regular"/>
            <a:ea typeface="HSE Sans Regular"/>
            <a:cs typeface="HSE Sans Regular"/>
            <a:sym typeface="HSE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Шаблон доклада на утренней конференции" id="{A05B9F6F-CD8F-B440-99AF-C49702A44BAB}" vid="{4C389126-39ED-2B41-8A8C-A58B7AC3566B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доклада на утренней конференции" id="{A05B9F6F-CD8F-B440-99AF-C49702A44BAB}" vid="{9A9C64E0-FA6A-1D42-A391-83DC2588254C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Sech_Presentation_Shablon_ПРИМЕР</Template>
  <TotalTime>6796</TotalTime>
  <Words>411</Words>
  <Application>Microsoft Office PowerPoint</Application>
  <PresentationFormat>Произвольный</PresentationFormat>
  <Paragraphs>142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Sech_Presentation_Shablon_ПРИМЕР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Tarasova</dc:creator>
  <cp:lastModifiedBy>Polina</cp:lastModifiedBy>
  <cp:revision>179</cp:revision>
  <dcterms:created xsi:type="dcterms:W3CDTF">2023-05-29T05:03:45Z</dcterms:created>
  <dcterms:modified xsi:type="dcterms:W3CDTF">2026-02-18T20:28:39Z</dcterms:modified>
</cp:coreProperties>
</file>