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021" autoAdjust="0"/>
    <p:restoredTop sz="94660"/>
  </p:normalViewPr>
  <p:slideViewPr>
    <p:cSldViewPr snapToGrid="0">
      <p:cViewPr varScale="1">
        <p:scale>
          <a:sx n="90" d="100"/>
          <a:sy n="90" d="100"/>
        </p:scale>
        <p:origin x="-126" y="-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803405"/>
            <a:ext cx="9448800" cy="1825096"/>
          </a:xfrm>
        </p:spPr>
        <p:txBody>
          <a:bodyPr anchor="b">
            <a:normAutofit/>
          </a:bodyPr>
          <a:lstStyle>
            <a:lvl1pPr algn="l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632201"/>
            <a:ext cx="9448800" cy="685800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09561" y="4314328"/>
            <a:ext cx="2910840" cy="374642"/>
          </a:xfrm>
        </p:spPr>
        <p:txBody>
          <a:bodyPr/>
          <a:lstStyle/>
          <a:p>
            <a:fld id="{48A87A34-81AB-432B-8DAE-1953F412C126}" type="datetimeFigureOut">
              <a:rPr lang="en-US" dirty="0"/>
              <a:pPr/>
              <a:t>12/28/2023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371600" y="4323845"/>
            <a:ext cx="640080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7200" y="1430866"/>
            <a:ext cx="2743200" cy="365125"/>
          </a:xfrm>
        </p:spPr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12/28/2023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3"/>
            <a:ext cx="10820399" cy="2801935"/>
          </a:xfrm>
        </p:spPr>
        <p:txBody>
          <a:bodyPr anchor="b">
            <a:normAutofit/>
          </a:bodyPr>
          <a:lstStyle>
            <a:lvl1pPr algn="r">
              <a:defRPr sz="4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467" y="3641725"/>
            <a:ext cx="10490200" cy="955675"/>
          </a:xfrm>
        </p:spPr>
        <p:txBody>
          <a:bodyPr>
            <a:normAutofit/>
          </a:bodyPr>
          <a:lstStyle>
            <a:lvl1pPr marL="0" indent="0" algn="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12/28/2023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1"/>
            <a:ext cx="6991492" cy="36406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2194559"/>
            <a:ext cx="5334000" cy="40241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194559"/>
            <a:ext cx="5334000" cy="40241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12/28/2023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600" cy="12954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9" y="2183802"/>
            <a:ext cx="5079991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3132666"/>
            <a:ext cx="5311775" cy="308601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0" y="2183802"/>
            <a:ext cx="5105400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132666"/>
            <a:ext cx="5334000" cy="308601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12/28/2023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12/28/2023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12/28/2023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411480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95582" y="746759"/>
            <a:ext cx="6510618" cy="5471925"/>
          </a:xfrm>
        </p:spPr>
        <p:txBody>
          <a:bodyPr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411480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12/28/2023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687324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861238" y="751241"/>
            <a:ext cx="3644962" cy="5467443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687324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12/28/2023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77" y="4697360"/>
            <a:ext cx="10822034" cy="81935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1727" y="941439"/>
            <a:ext cx="10821840" cy="3478161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516715"/>
            <a:ext cx="10820400" cy="701969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12/28/2023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2"/>
            <a:ext cx="10820400" cy="2802467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9133"/>
            <a:ext cx="10130516" cy="99906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12/28/2023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67" y="753533"/>
            <a:ext cx="10151533" cy="2604495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303865" y="3365556"/>
            <a:ext cx="9592736" cy="4444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959862"/>
            <a:ext cx="10151533" cy="679871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12/28/2023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476250" y="93345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984230" y="270129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95" y="1124701"/>
            <a:ext cx="10146186" cy="251183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8315"/>
            <a:ext cx="10144654" cy="99988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78883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12/28/2023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8883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2895600" y="761999"/>
            <a:ext cx="8610599" cy="130386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0" y="2202080"/>
            <a:ext cx="3456432" cy="61732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799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68800" y="2201333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366858" y="2904067"/>
            <a:ext cx="3456432" cy="331461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51800" y="2192866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8051801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12/28/2023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599" cy="12954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8618" y="4191000"/>
            <a:ext cx="3451582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8618" y="2362200"/>
            <a:ext cx="3451582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8618" y="4873764"/>
            <a:ext cx="3451582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74263" y="4191000"/>
            <a:ext cx="3448935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374263" y="2362200"/>
            <a:ext cx="3448936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374264" y="4873763"/>
            <a:ext cx="344893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49731" y="4191000"/>
            <a:ext cx="3456469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49855" y="2362200"/>
            <a:ext cx="3447878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8049731" y="4873761"/>
            <a:ext cx="345244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12/28/2023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2194559"/>
            <a:ext cx="10820400" cy="40241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12/28/2023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48800" y="745066"/>
            <a:ext cx="2057400" cy="3903133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24466" y="745067"/>
            <a:ext cx="8204201" cy="3903133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79941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12/28/2023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0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0-HD-TOP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14414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895600" y="764373"/>
            <a:ext cx="8610600" cy="12930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194560"/>
            <a:ext cx="10820400" cy="40241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95360" y="6356350"/>
            <a:ext cx="29108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12/28/2023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355845"/>
            <a:ext cx="7772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000" y="38100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0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Air </a:t>
            </a:r>
            <a:r>
              <a:rPr lang="en-US" dirty="0" smtClean="0"/>
              <a:t>D</a:t>
            </a:r>
            <a:r>
              <a:rPr lang="en-US" dirty="0" smtClean="0"/>
              <a:t>e</a:t>
            </a:r>
            <a:r>
              <a:rPr lang="en-US" dirty="0" smtClean="0"/>
              <a:t>LIVERY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/>
              <a:t>Приложение по управлению полетами дронов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887800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Проблемы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Проблемы с логистикой </a:t>
            </a:r>
            <a:r>
              <a:rPr lang="ru-RU" dirty="0"/>
              <a:t>и </a:t>
            </a:r>
            <a:r>
              <a:rPr lang="ru-RU" dirty="0" smtClean="0"/>
              <a:t>скоростью доставки </a:t>
            </a:r>
            <a:r>
              <a:rPr lang="ru-RU" dirty="0"/>
              <a:t>грузов внутри предприятия. </a:t>
            </a:r>
          </a:p>
          <a:p>
            <a:r>
              <a:rPr lang="ru-RU" dirty="0" smtClean="0"/>
              <a:t>Большие затраты </a:t>
            </a:r>
            <a:r>
              <a:rPr lang="ru-RU" dirty="0"/>
              <a:t>на транспортировку грузов внутри предприятия. </a:t>
            </a:r>
          </a:p>
          <a:p>
            <a:r>
              <a:rPr lang="ru-RU" dirty="0" smtClean="0"/>
              <a:t>Значительные риски </a:t>
            </a:r>
            <a:r>
              <a:rPr lang="ru-RU" dirty="0"/>
              <a:t>повреждения грузов при транспортировке. </a:t>
            </a:r>
          </a:p>
          <a:p>
            <a:r>
              <a:rPr lang="ru-RU" dirty="0" smtClean="0"/>
              <a:t>Невысокий </a:t>
            </a:r>
            <a:r>
              <a:rPr lang="ru-RU" dirty="0"/>
              <a:t>уровень безопасности на предприятии.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5127331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Решение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/>
              <a:t>Приложение </a:t>
            </a:r>
            <a:r>
              <a:rPr lang="ru-RU" dirty="0"/>
              <a:t>по управлению полетами дронов включает в себя создание системы, которая позволит управлять флотом дронов на ограниченном пространстве. Приложение будет иметь функции планирования маршрутов полета, управления полетом, мониторинга состояния дронов и координирования их работы. Важными факторами будут безопасность и соблюдение законодательства в области использования дронов. Приложение будет обеспечивать возможность быстрого реагирования на изменения в окружающей среде и обеспечивать безопасность полетов в режиме реального времени.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6195816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/>
              <a:t>ПОтребители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dirty="0"/>
              <a:t>Промышленные предприятия, цеха которых расположены на большой территории</a:t>
            </a:r>
          </a:p>
          <a:p>
            <a:pPr lvl="0"/>
            <a:r>
              <a:rPr lang="ru-RU" dirty="0"/>
              <a:t>Строительные организации</a:t>
            </a:r>
          </a:p>
          <a:p>
            <a:r>
              <a:rPr lang="ru-RU" dirty="0"/>
              <a:t>Службы доставки в труднодоступных районах крайнего севера</a:t>
            </a:r>
          </a:p>
        </p:txBody>
      </p:sp>
    </p:spTree>
    <p:extLst>
      <p:ext uri="{BB962C8B-B14F-4D97-AF65-F5344CB8AC3E}">
        <p14:creationId xmlns:p14="http://schemas.microsoft.com/office/powerpoint/2010/main" xmlns="" val="28587466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Бизнес-модель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56988" y="2330973"/>
            <a:ext cx="3111843" cy="1504229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ru-RU" sz="2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Модель 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оплаты за использование приложения. Пользователи </a:t>
            </a:r>
            <a:r>
              <a:rPr lang="ru-RU" sz="2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приложения будут оплачивать 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его использование по различным тарифам в зависимости от объема и частоты использования.</a:t>
            </a: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5985885" y="4343667"/>
            <a:ext cx="6096000" cy="1477328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endParaRPr lang="ru-RU" sz="2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endParaRPr lang="ru-RU" sz="2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endParaRPr lang="ru-RU" sz="2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endParaRPr lang="ru-RU" sz="2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endParaRPr lang="ru-RU" sz="2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893072" y="2302281"/>
            <a:ext cx="3325815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2. Разработка дополнительных сервисов. Для дополнительного дохода планируется предоставлять услуги дополнительной обработки данных, аналитики и других сервисов, которые могут быть полезны для пользователей.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7667368" y="2302281"/>
            <a:ext cx="3667897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3. Использование рекламных каналов. Для продвижения приложения планируется использовать различные рекламные каналы, такие как социальные сети, поисковые системы и другие.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556988" y="3991739"/>
            <a:ext cx="3111843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4. Привлечение инвестиций. Для развития приложения и расширения его </a:t>
            </a:r>
            <a:r>
              <a:rPr lang="ru-RU" sz="1400" dirty="0" err="1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функционалапланируется</a:t>
            </a:r>
            <a:r>
              <a:rPr lang="ru-RU" sz="14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привлекать </a:t>
            </a: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инвестиции от венчурных фондов и других инвесторов.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3893072" y="3991739"/>
            <a:ext cx="3496269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5. Развитие партнерских отношений. Для расширения аудитории и повышения эффективности использования </a:t>
            </a:r>
            <a:r>
              <a:rPr lang="ru-RU" sz="14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приложения необходимо установить </a:t>
            </a: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партнерские отношения с другими компаниями, которые могут предоставить дополнительные сервисы или услуги. 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7667368" y="3990424"/>
            <a:ext cx="3753365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kern="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6. Каналы </a:t>
            </a:r>
            <a:r>
              <a:rPr lang="ru-RU" sz="1400" kern="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продвижения и сбыта продукта могут включать в себя рекламу в социальных сетях, рассылку электронных писем, участие в выставках и конференциях, а также установку на сайтах поставщиков грузов и услуг.</a:t>
            </a:r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xmlns="" val="15940933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конкуренты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err="1" smtClean="0"/>
              <a:t>Дронлинк</a:t>
            </a:r>
            <a:endParaRPr lang="ru-RU" dirty="0" smtClean="0"/>
          </a:p>
          <a:p>
            <a:r>
              <a:rPr lang="ru-RU" dirty="0" err="1" smtClean="0"/>
              <a:t>AirMap</a:t>
            </a:r>
            <a:endParaRPr lang="ru-RU" dirty="0" smtClean="0"/>
          </a:p>
          <a:p>
            <a:r>
              <a:rPr lang="ru-RU" dirty="0" err="1" smtClean="0"/>
              <a:t>Mission</a:t>
            </a:r>
            <a:r>
              <a:rPr lang="ru-RU" dirty="0" smtClean="0"/>
              <a:t> </a:t>
            </a:r>
            <a:r>
              <a:rPr lang="ru-RU" dirty="0" err="1" smtClean="0"/>
              <a:t>Planner</a:t>
            </a:r>
            <a:endParaRPr lang="ru-RU" dirty="0" smtClean="0"/>
          </a:p>
          <a:p>
            <a:r>
              <a:rPr lang="ru-RU" dirty="0" smtClean="0"/>
              <a:t>Pix4Dcapture</a:t>
            </a:r>
          </a:p>
          <a:p>
            <a:r>
              <a:rPr lang="ru-RU" dirty="0" err="1" smtClean="0"/>
              <a:t>DroneDeploy</a:t>
            </a:r>
            <a:endParaRPr lang="ru-RU" dirty="0" smtClean="0"/>
          </a:p>
          <a:p>
            <a:r>
              <a:rPr lang="ru-RU" dirty="0" err="1" smtClean="0"/>
              <a:t>UgCS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763829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Планы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dirty="0"/>
              <a:t>2024 – подбор команды разработчиков и разработка самого приложения</a:t>
            </a:r>
            <a:endParaRPr lang="ru-RU" dirty="0"/>
          </a:p>
          <a:p>
            <a:r>
              <a:rPr lang="ru-RU" b="1" dirty="0"/>
              <a:t>2025 – тестирование приложение, продвижение приложения, выход на рынок и первые продажи, </a:t>
            </a:r>
            <a:r>
              <a:rPr lang="ru-RU" b="1" dirty="0" err="1"/>
              <a:t>найм</a:t>
            </a:r>
            <a:r>
              <a:rPr lang="ru-RU" b="1" dirty="0"/>
              <a:t> команды техподдержки.</a:t>
            </a:r>
            <a:endParaRPr lang="ru-RU" dirty="0"/>
          </a:p>
          <a:p>
            <a:r>
              <a:rPr lang="ru-RU" b="1" dirty="0"/>
              <a:t>2026 – активные продажи.</a:t>
            </a: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295735225"/>
      </p:ext>
    </p:extLst>
  </p:cSld>
  <p:clrMapOvr>
    <a:masterClrMapping/>
  </p:clrMapOvr>
</p:sld>
</file>

<file path=ppt/theme/theme1.xml><?xml version="1.0" encoding="utf-8"?>
<a:theme xmlns:a="http://schemas.openxmlformats.org/drawingml/2006/main" name="След самолета">
  <a:themeElements>
    <a:clrScheme name="Vapor Trail">
      <a:dk1>
        <a:sysClr val="windowText" lastClr="000000"/>
      </a:dk1>
      <a:lt1>
        <a:sysClr val="window" lastClr="FFFFFF"/>
      </a:lt1>
      <a:dk2>
        <a:srgbClr val="454545"/>
      </a:dk2>
      <a:lt2>
        <a:srgbClr val="DADADA"/>
      </a:lt2>
      <a:accent1>
        <a:srgbClr val="DF2E28"/>
      </a:accent1>
      <a:accent2>
        <a:srgbClr val="FE801A"/>
      </a:accent2>
      <a:accent3>
        <a:srgbClr val="E9BF35"/>
      </a:accent3>
      <a:accent4>
        <a:srgbClr val="81BB42"/>
      </a:accent4>
      <a:accent5>
        <a:srgbClr val="32C7A9"/>
      </a:accent5>
      <a:accent6>
        <a:srgbClr val="4A9BDC"/>
      </a:accent6>
      <a:hlink>
        <a:srgbClr val="F0532B"/>
      </a:hlink>
      <a:folHlink>
        <a:srgbClr val="F38B53"/>
      </a:folHlink>
    </a:clrScheme>
    <a:fontScheme name="Vapor Trail">
      <a:majorFont>
        <a:latin typeface="Century Gothic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Vapor Trail">
      <a:fillStyleLst>
        <a:solidFill>
          <a:schemeClr val="phClr"/>
        </a:solidFill>
        <a:gradFill rotWithShape="1">
          <a:gsLst>
            <a:gs pos="0">
              <a:schemeClr val="phClr">
                <a:tint val="69000"/>
                <a:alpha val="100000"/>
                <a:satMod val="109000"/>
                <a:lumMod val="110000"/>
              </a:schemeClr>
            </a:gs>
            <a:gs pos="52000">
              <a:schemeClr val="phClr">
                <a:tint val="74000"/>
                <a:satMod val="100000"/>
                <a:lumMod val="104000"/>
              </a:schemeClr>
            </a:gs>
            <a:gs pos="100000">
              <a:schemeClr val="phClr">
                <a:tint val="78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00000"/>
                <a:lumMod val="104000"/>
              </a:schemeClr>
            </a:gs>
            <a:gs pos="78000">
              <a:schemeClr val="phClr">
                <a:shade val="100000"/>
                <a:satMod val="11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threePt" dir="t"/>
          </a:scene3d>
          <a:sp3d>
            <a:bevelT w="25400" h="12700"/>
          </a:sp3d>
        </a:effectStyle>
        <a:effectStyle>
          <a:effectLst>
            <a:outerShdw blurRad="57150" dist="19050" dir="5400000" algn="ctr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>
            <a:bevelT w="508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Vapor Trail" id="{4FDF2955-7D9C-493C-B9F9-C205151B46CD}" vid="{8F31A783-2159-4870-BC29-2BA7D038EA4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TM04033937[[fn=След самолета]]</Template>
  <TotalTime>25</TotalTime>
  <Words>338</Words>
  <Application>Microsoft Office PowerPoint</Application>
  <PresentationFormat>Произвольный</PresentationFormat>
  <Paragraphs>36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След самолета</vt:lpstr>
      <vt:lpstr>Air DeLIVERY</vt:lpstr>
      <vt:lpstr>Проблемы</vt:lpstr>
      <vt:lpstr>Решение</vt:lpstr>
      <vt:lpstr>ПОтребители</vt:lpstr>
      <vt:lpstr>Бизнес-модель</vt:lpstr>
      <vt:lpstr>конкуренты</vt:lpstr>
      <vt:lpstr>Планы</vt:lpstr>
    </vt:vector>
  </TitlesOfParts>
  <Company>Grizli777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Air DILIVERY</dc:title>
  <dc:creator>Денис Никифоров</dc:creator>
  <cp:lastModifiedBy>morozova</cp:lastModifiedBy>
  <cp:revision>6</cp:revision>
  <dcterms:created xsi:type="dcterms:W3CDTF">2023-12-28T02:12:20Z</dcterms:created>
  <dcterms:modified xsi:type="dcterms:W3CDTF">2023-12-28T12:47:26Z</dcterms:modified>
</cp:coreProperties>
</file>