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7"/>
  </p:notesMasterIdLst>
  <p:sldIdLst>
    <p:sldId id="256" r:id="rId2"/>
    <p:sldId id="257" r:id="rId3"/>
    <p:sldId id="259" r:id="rId4"/>
    <p:sldId id="263" r:id="rId5"/>
    <p:sldId id="278" r:id="rId6"/>
    <p:sldId id="262" r:id="rId7"/>
    <p:sldId id="264" r:id="rId8"/>
    <p:sldId id="266" r:id="rId9"/>
    <p:sldId id="265" r:id="rId10"/>
    <p:sldId id="267" r:id="rId11"/>
    <p:sldId id="268" r:id="rId12"/>
    <p:sldId id="288" r:id="rId13"/>
    <p:sldId id="279" r:id="rId14"/>
    <p:sldId id="287" r:id="rId15"/>
    <p:sldId id="280" r:id="rId16"/>
    <p:sldId id="270" r:id="rId17"/>
    <p:sldId id="271" r:id="rId18"/>
    <p:sldId id="272" r:id="rId19"/>
    <p:sldId id="273" r:id="rId20"/>
    <p:sldId id="281" r:id="rId21"/>
    <p:sldId id="282" r:id="rId22"/>
    <p:sldId id="283" r:id="rId23"/>
    <p:sldId id="284" r:id="rId24"/>
    <p:sldId id="285" r:id="rId25"/>
    <p:sldId id="28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74" autoAdjust="0"/>
    <p:restoredTop sz="94660"/>
  </p:normalViewPr>
  <p:slideViewPr>
    <p:cSldViewPr>
      <p:cViewPr>
        <p:scale>
          <a:sx n="37" d="100"/>
          <a:sy n="37" d="100"/>
        </p:scale>
        <p:origin x="-1848" y="-6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30AF0-5D22-4558-94DB-ACE7DB445329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633DE-F4B7-47D3-9494-BF8C79CA0C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633DE-F4B7-47D3-9494-BF8C79CA0CA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8335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966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111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251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2029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209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802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440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370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310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425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931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FB839-09BF-4719-A97D-93CFEF5D402C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3F35A-991C-4FC3-97A6-08D00F5E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321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nastyalozhkina@gmail.c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5400000">
            <a:off x="4247964" y="2213484"/>
            <a:ext cx="7776864" cy="1512168"/>
          </a:xfrm>
        </p:spPr>
        <p:txBody>
          <a:bodyPr/>
          <a:lstStyle/>
          <a:p>
            <a:r>
              <a:rPr lang="ru-RU" dirty="0" smtClean="0"/>
              <a:t>ПП – пекарня </a:t>
            </a:r>
            <a:endParaRPr lang="ru-RU" dirty="0"/>
          </a:p>
        </p:txBody>
      </p:sp>
      <p:pic>
        <p:nvPicPr>
          <p:cNvPr id="4" name="Picture 2" descr="C:\Users\Acer\Desktop\IMG_20230405_1123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3366233" cy="33662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zbek-culinar.ru/wp-content/uploads/1/f/2/1f2e1c39fe3b1ab99b0065005d7b058e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721"/>
          <a:stretch/>
        </p:blipFill>
        <p:spPr bwMode="auto">
          <a:xfrm>
            <a:off x="4499992" y="2636912"/>
            <a:ext cx="2520280" cy="213892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ytimg.com/vi/rtniOzCA8PU/maxresdefault.jpg?78570578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72049"/>
            <a:ext cx="2963270" cy="22859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cer\Desktop\IMG_20220308_131640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990"/>
          <a:stretch/>
        </p:blipFill>
        <p:spPr bwMode="auto">
          <a:xfrm>
            <a:off x="467544" y="4149080"/>
            <a:ext cx="1674185" cy="17190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aroma-avenue.ru/wp-content/uploads/9/5/c/95c42f4bce8db63771914ce61e7b35ba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707904" y="1484784"/>
            <a:ext cx="1620194" cy="12505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29464" cy="128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7930" y="4725144"/>
            <a:ext cx="2666069" cy="213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738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/>
              <a:t>Это я </a:t>
            </a:r>
            <a:endParaRPr lang="ru-RU" dirty="0"/>
          </a:p>
        </p:txBody>
      </p:sp>
      <p:pic>
        <p:nvPicPr>
          <p:cNvPr id="2050" name="Picture 2" descr="C:\Users\Acer\Desktop\Настя\мое\арм\спортик из телеофна\IMG_20220111_152912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80703" y="1602119"/>
            <a:ext cx="3391593" cy="452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4008" y="1340768"/>
            <a:ext cx="4038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Руководитель проекта</a:t>
            </a:r>
          </a:p>
          <a:p>
            <a:pPr marL="0" indent="0">
              <a:buNone/>
            </a:pPr>
            <a:r>
              <a:rPr lang="ru-RU" dirty="0" smtClean="0"/>
              <a:t>       (ответственная) </a:t>
            </a:r>
          </a:p>
          <a:p>
            <a:r>
              <a:rPr lang="ru-RU" dirty="0" smtClean="0"/>
              <a:t>Генератор идей </a:t>
            </a:r>
          </a:p>
          <a:p>
            <a:r>
              <a:rPr lang="ru-RU" dirty="0" smtClean="0"/>
              <a:t>Аналитик (точная, расчётливая)</a:t>
            </a:r>
          </a:p>
          <a:p>
            <a:r>
              <a:rPr lang="ru-RU" dirty="0" smtClean="0"/>
              <a:t>Исполнитель (целеустремлённая)</a:t>
            </a:r>
          </a:p>
          <a:p>
            <a:r>
              <a:rPr lang="ru-RU" dirty="0" smtClean="0"/>
              <a:t>Дизайнер (креативная) </a:t>
            </a:r>
          </a:p>
          <a:p>
            <a:endParaRPr lang="ru-RU" dirty="0"/>
          </a:p>
        </p:txBody>
      </p:sp>
      <p:pic>
        <p:nvPicPr>
          <p:cNvPr id="3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12062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9358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5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Проблема и обоснование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ru-RU" dirty="0" smtClean="0"/>
              <a:t>Популяризация здорового питания в городе Ижевск в виде полезных десертов и выпечки </a:t>
            </a:r>
            <a:endParaRPr lang="ru-RU" dirty="0"/>
          </a:p>
        </p:txBody>
      </p:sp>
      <p:pic>
        <p:nvPicPr>
          <p:cNvPr id="6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5" y="116632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sun9-66.userapi.com/impg/LkM5Vtqc2gd5qrpuFE9gurhGJuRLvZJiK5iksQ/HoDHtNJmb0U.jpg?size=1440x960&amp;quality=96&amp;sign=4eda69ed9cb161978fdb85a9999d7a40&amp;c_uniq_tag=zDOOmcB8Kqmb-xErLAQcrW7mgJQfTMc-hHT9Wlrykg8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905" t="16042" r="11905" b="42586"/>
          <a:stretch/>
        </p:blipFill>
        <p:spPr bwMode="auto">
          <a:xfrm>
            <a:off x="-1319683" y="3971924"/>
            <a:ext cx="10463683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899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4048" y="188640"/>
            <a:ext cx="4572000" cy="1162050"/>
          </a:xfrm>
        </p:spPr>
        <p:txBody>
          <a:bodyPr>
            <a:noAutofit/>
          </a:bodyPr>
          <a:lstStyle/>
          <a:p>
            <a:r>
              <a:rPr lang="ru-RU" sz="4000" dirty="0" smtClean="0"/>
              <a:t>О проекте 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75050" y="1916832"/>
            <a:ext cx="5111750" cy="420933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ПП-пекарня – небольшое предприятие по выпечке </a:t>
            </a:r>
            <a:r>
              <a:rPr lang="ru-RU" dirty="0" err="1" smtClean="0"/>
              <a:t>безглютеновых</a:t>
            </a:r>
            <a:r>
              <a:rPr lang="ru-RU" dirty="0" smtClean="0"/>
              <a:t> хлебобулочных и кондитерских изделий на основе детального изучения свойств и состава сырья, реализующее их на месте.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6525" y="5445224"/>
            <a:ext cx="1292225" cy="12922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2datyvyhoda.ru/wp-content/uploads/2021/04/IP-Pirogova-4-sezon-2021-Seriya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50" t="1891" r="49058" b="-1891"/>
          <a:stretch/>
        </p:blipFill>
        <p:spPr bwMode="auto">
          <a:xfrm>
            <a:off x="0" y="0"/>
            <a:ext cx="3816162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506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90" y="-21191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Роль проекта в обеспечении технологического суверенитета страны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ru-RU" dirty="0" err="1" smtClean="0"/>
              <a:t>Инновационность</a:t>
            </a:r>
            <a:r>
              <a:rPr lang="ru-RU" dirty="0" smtClean="0"/>
              <a:t> – регион </a:t>
            </a:r>
          </a:p>
          <a:p>
            <a:r>
              <a:rPr lang="ru-RU" dirty="0" smtClean="0"/>
              <a:t>Рынок НТИ – </a:t>
            </a:r>
            <a:r>
              <a:rPr lang="en-US" dirty="0" err="1" smtClean="0"/>
              <a:t>FoodNet</a:t>
            </a:r>
            <a:r>
              <a:rPr lang="ru-RU" dirty="0" smtClean="0"/>
              <a:t>, </a:t>
            </a:r>
            <a:r>
              <a:rPr lang="ru-RU" dirty="0" err="1" smtClean="0"/>
              <a:t>Хелснет</a:t>
            </a:r>
            <a:endParaRPr lang="ru-RU" dirty="0" smtClean="0"/>
          </a:p>
          <a:p>
            <a:r>
              <a:rPr lang="ru-RU" dirty="0" smtClean="0"/>
              <a:t>Сквозные технологии – Новые производственные технологии</a:t>
            </a:r>
            <a:endParaRPr lang="ru-RU" dirty="0"/>
          </a:p>
        </p:txBody>
      </p:sp>
      <p:pic>
        <p:nvPicPr>
          <p:cNvPr id="5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12061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194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90" y="-21191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25144"/>
            <a:ext cx="8421687" cy="168639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Целевая аудитория </a:t>
            </a:r>
            <a:endParaRPr lang="ru-RU" sz="4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80" name="Picture 12" descr="https://s8.stc.all.kpcdn.net/putevoditel/serialy/wp-content/uploads/2021/06/157397387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08"/>
          <a:stretch/>
        </p:blipFill>
        <p:spPr bwMode="auto">
          <a:xfrm>
            <a:off x="5776409" y="404664"/>
            <a:ext cx="3340118" cy="28083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torinka.com.ua/storage/source/9/wDEcmZ6O8Rz4kX8VLKEOHVG0edXT0jE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082710"/>
            <a:ext cx="2739787" cy="20522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ttps://chezasite.com/wp-content/uploads/2021/07/ts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60"/>
          <a:stretch/>
        </p:blipFill>
        <p:spPr bwMode="auto">
          <a:xfrm>
            <a:off x="5367571" y="2496762"/>
            <a:ext cx="2160240" cy="18454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773957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30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ажность определения ЦУ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/>
            <a:r>
              <a:rPr lang="ru-RU" dirty="0" smtClean="0"/>
              <a:t>Правильно обращаться к клиентам 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Грамотно строить коммуникации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Правильно выбрать каналы для продвижения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Рационально использовать бюджет 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0039" y="5513486"/>
            <a:ext cx="1292225" cy="12922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144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7380312" cy="14670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Целевая аудитория</a:t>
            </a:r>
            <a:br>
              <a:rPr lang="ru-RU" dirty="0" smtClean="0"/>
            </a:br>
            <a:r>
              <a:rPr lang="ru-RU" dirty="0" smtClean="0"/>
              <a:t>вид -  </a:t>
            </a:r>
            <a:r>
              <a:rPr lang="en-US" dirty="0" smtClean="0"/>
              <a:t>b2c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потребительский бизнес)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2051162"/>
            <a:ext cx="5688632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Ко мне придут люди, которые следят за своим питанием, а именно те, кто следит за количеством сахара, которое они потребляют, кто ищет </a:t>
            </a:r>
            <a:r>
              <a:rPr lang="ru-RU" dirty="0" err="1" smtClean="0"/>
              <a:t>безглютеновую</a:t>
            </a:r>
            <a:r>
              <a:rPr lang="ru-RU" dirty="0" smtClean="0"/>
              <a:t> продукцию, кому запрещена жирная пища</a:t>
            </a:r>
          </a:p>
          <a:p>
            <a:r>
              <a:rPr lang="ru-RU" dirty="0" smtClean="0"/>
              <a:t>На моих десертах и булочках люди могут спокойно без срывов худеть, а спортсмены гонять вес.</a:t>
            </a:r>
          </a:p>
          <a:p>
            <a:r>
              <a:rPr lang="ru-RU" dirty="0" smtClean="0"/>
              <a:t>Примерный возраст: 16-50 лет </a:t>
            </a:r>
            <a:endParaRPr lang="ru-RU" dirty="0"/>
          </a:p>
        </p:txBody>
      </p:sp>
      <p:pic>
        <p:nvPicPr>
          <p:cNvPr id="3074" name="Picture 2" descr="https://sportishka.com/uploads/posts/2022-08/thumbs/1660570258_6-sportishka-com-p-zdorovaya-fitnes-yeda-sport-krasivo-foto-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72370"/>
            <a:ext cx="2179966" cy="14533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rivately.ru/sport-diety/uploads/posts/2020-05/kak-legko-sledit-za-svoim-pitaniem-vse-my-horosho-znaem-kak-vazhno-sledit-za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25"/>
          <a:stretch/>
        </p:blipFill>
        <p:spPr bwMode="auto">
          <a:xfrm>
            <a:off x="0" y="3068960"/>
            <a:ext cx="2378137" cy="20882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bye-bye-calories.ru/wp-content/uploads/6/e/3/6e327838d29210b786e179837030077f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85" y="1304764"/>
            <a:ext cx="2268252" cy="15121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1775" y="5533456"/>
            <a:ext cx="1292225" cy="12922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515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8816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Сегментация ЦУ</a:t>
            </a:r>
            <a:br>
              <a:rPr lang="ru-RU" dirty="0" smtClean="0"/>
            </a:br>
            <a:r>
              <a:rPr lang="ru-RU" dirty="0" smtClean="0"/>
              <a:t>по Марку </a:t>
            </a:r>
            <a:r>
              <a:rPr lang="ru-RU" dirty="0" err="1" smtClean="0"/>
              <a:t>Шеррингтогну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07504" y="1916832"/>
            <a:ext cx="5544616" cy="4941168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Что? </a:t>
            </a:r>
            <a:r>
              <a:rPr lang="ru-RU" dirty="0" smtClean="0"/>
              <a:t>– Диетические хлебобулочные и кондитерские изделия, без сахара, масла и пшеничной муки, в составе только натуральные и полезные ингредиенты</a:t>
            </a:r>
          </a:p>
          <a:p>
            <a:r>
              <a:rPr lang="ru-RU" b="1" dirty="0" smtClean="0"/>
              <a:t>Кто? </a:t>
            </a:r>
            <a:r>
              <a:rPr lang="ru-RU" dirty="0" smtClean="0"/>
              <a:t>– Потребитель - </a:t>
            </a:r>
            <a:r>
              <a:rPr lang="ru-RU" dirty="0" err="1" smtClean="0"/>
              <a:t>индвид</a:t>
            </a:r>
            <a:r>
              <a:rPr lang="ru-RU" dirty="0"/>
              <a:t> </a:t>
            </a:r>
            <a:r>
              <a:rPr lang="ru-RU" dirty="0" smtClean="0"/>
              <a:t>(тип)</a:t>
            </a:r>
          </a:p>
          <a:p>
            <a:r>
              <a:rPr lang="ru-RU" b="1" dirty="0" smtClean="0"/>
              <a:t>Почему? </a:t>
            </a:r>
            <a:r>
              <a:rPr lang="ru-RU" dirty="0" smtClean="0"/>
              <a:t>– Иметь здоровую пищевую систему и здоровый организм в целом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948264" y="1600200"/>
            <a:ext cx="1738536" cy="4525963"/>
          </a:xfrm>
        </p:spPr>
        <p:txBody>
          <a:bodyPr>
            <a:normAutofit lnSpcReduction="10000"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7475" y="5373216"/>
            <a:ext cx="1292225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https://topkin.ru/wp-content/uploads/2017/01/dreamstime_8219096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930" r="39434"/>
          <a:stretch/>
        </p:blipFill>
        <p:spPr bwMode="auto">
          <a:xfrm>
            <a:off x="5640387" y="-9525"/>
            <a:ext cx="3503613" cy="694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58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1894" y="1163589"/>
            <a:ext cx="4824536" cy="4248472"/>
          </a:xfrm>
        </p:spPr>
        <p:txBody>
          <a:bodyPr/>
          <a:lstStyle/>
          <a:p>
            <a:r>
              <a:rPr lang="ru-RU" b="1" dirty="0" smtClean="0"/>
              <a:t>Когда? </a:t>
            </a:r>
            <a:r>
              <a:rPr lang="ru-RU" dirty="0" smtClean="0"/>
              <a:t>– Весна (многие к лету начинают худеть), заболевание </a:t>
            </a:r>
            <a:r>
              <a:rPr lang="ru-RU" dirty="0" err="1" smtClean="0"/>
              <a:t>жкт</a:t>
            </a:r>
            <a:r>
              <a:rPr lang="ru-RU" dirty="0" smtClean="0"/>
              <a:t>( противопоказания к жирному, жареному, </a:t>
            </a:r>
            <a:r>
              <a:rPr lang="ru-RU" dirty="0" err="1" smtClean="0"/>
              <a:t>дрожам</a:t>
            </a:r>
            <a:r>
              <a:rPr lang="ru-RU" dirty="0" smtClean="0"/>
              <a:t> и </a:t>
            </a:r>
            <a:r>
              <a:rPr lang="ru-RU" dirty="0" err="1" smtClean="0"/>
              <a:t>глютену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Где? </a:t>
            </a:r>
            <a:r>
              <a:rPr lang="ru-RU" dirty="0" smtClean="0"/>
              <a:t>– в торговом центре 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28384" y="1600200"/>
            <a:ext cx="65841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12061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atherineasquithgallery.com/uploads/posts/2021-02/1613450681_5-p-fon-dlya-prezentatsii-pro-vesnu-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3732"/>
          <a:stretch/>
        </p:blipFill>
        <p:spPr bwMode="auto">
          <a:xfrm>
            <a:off x="4716016" y="-9525"/>
            <a:ext cx="4427984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294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Пол – женский и мужской </a:t>
            </a:r>
          </a:p>
          <a:p>
            <a:r>
              <a:rPr lang="ru-RU" dirty="0" smtClean="0"/>
              <a:t>Возраст – 16-50 лет </a:t>
            </a:r>
          </a:p>
          <a:p>
            <a:r>
              <a:rPr lang="ru-RU" dirty="0" smtClean="0"/>
              <a:t>Уровень дохода – любой </a:t>
            </a:r>
          </a:p>
          <a:p>
            <a:r>
              <a:rPr lang="ru-RU" dirty="0" smtClean="0"/>
              <a:t>Образ жизни – ЗОЖ</a:t>
            </a:r>
          </a:p>
          <a:p>
            <a:r>
              <a:rPr lang="ru-RU" dirty="0" err="1" smtClean="0"/>
              <a:t>Психографический</a:t>
            </a:r>
            <a:r>
              <a:rPr lang="ru-RU" dirty="0" smtClean="0"/>
              <a:t> тип – новаторы (современное мышление, хотят и могут покупать новые продукты, делают это раньше других)</a:t>
            </a:r>
          </a:p>
          <a:p>
            <a:endParaRPr lang="ru-RU" dirty="0"/>
          </a:p>
        </p:txBody>
      </p:sp>
      <p:pic>
        <p:nvPicPr>
          <p:cNvPr id="6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5738" y="5576492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11"/>
          <a:stretch/>
        </p:blipFill>
        <p:spPr bwMode="auto">
          <a:xfrm>
            <a:off x="-1" y="0"/>
            <a:ext cx="4579325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09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Потенциальный объём рынка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228184" y="1600200"/>
            <a:ext cx="2915816" cy="49697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PAM </a:t>
            </a:r>
            <a:r>
              <a:rPr lang="ru-RU" dirty="0" smtClean="0"/>
              <a:t>потенциал</a:t>
            </a:r>
            <a:endParaRPr lang="en-US" dirty="0" smtClean="0"/>
          </a:p>
          <a:p>
            <a:r>
              <a:rPr lang="en-US" dirty="0" smtClean="0"/>
              <a:t>TAM</a:t>
            </a:r>
          </a:p>
          <a:p>
            <a:pPr marL="0" indent="0">
              <a:buNone/>
            </a:pPr>
            <a:r>
              <a:rPr lang="ru-RU" dirty="0" smtClean="0"/>
              <a:t>    Перспектива </a:t>
            </a:r>
            <a:endParaRPr lang="en-US" dirty="0"/>
          </a:p>
          <a:p>
            <a:r>
              <a:rPr lang="en-US" dirty="0" smtClean="0"/>
              <a:t>SAM</a:t>
            </a:r>
          </a:p>
          <a:p>
            <a:pPr marL="0" indent="0">
              <a:buNone/>
            </a:pPr>
            <a:r>
              <a:rPr lang="ru-RU" dirty="0" smtClean="0"/>
              <a:t>    стратегии и    конкуренты </a:t>
            </a:r>
            <a:endParaRPr lang="en-US" dirty="0"/>
          </a:p>
          <a:p>
            <a:r>
              <a:rPr lang="en-US" dirty="0" smtClean="0"/>
              <a:t>SOM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тактика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55576" y="1340768"/>
            <a:ext cx="5184576" cy="522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295636" y="2348880"/>
            <a:ext cx="4104456" cy="4221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735437" y="3241193"/>
            <a:ext cx="3224854" cy="332877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123728" y="4193704"/>
            <a:ext cx="2448272" cy="237626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>
            <a:off x="4572000" y="1772816"/>
            <a:ext cx="1512168" cy="36004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</a:endParaRPr>
          </a:p>
        </p:txBody>
      </p:sp>
      <p:sp>
        <p:nvSpPr>
          <p:cNvPr id="17" name="Стрелка влево 16"/>
          <p:cNvSpPr/>
          <p:nvPr/>
        </p:nvSpPr>
        <p:spPr>
          <a:xfrm>
            <a:off x="4139952" y="2852936"/>
            <a:ext cx="1944216" cy="388257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>
            <a:off x="4283968" y="4077072"/>
            <a:ext cx="1800200" cy="38235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>
            <a:off x="3923928" y="5589240"/>
            <a:ext cx="2160240" cy="28803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788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А</a:t>
            </a:r>
            <a:r>
              <a:rPr lang="ru-RU" dirty="0" smtClean="0"/>
              <a:t>нализ </a:t>
            </a:r>
            <a:r>
              <a:rPr lang="ru-RU" dirty="0"/>
              <a:t>к</a:t>
            </a:r>
            <a:r>
              <a:rPr lang="ru-RU" dirty="0" smtClean="0"/>
              <a:t>онкуренты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Конкуренты и их продукты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Домашние кондитеры, которые готовят </a:t>
            </a:r>
            <a:r>
              <a:rPr lang="ru-RU" dirty="0" err="1" smtClean="0"/>
              <a:t>пп</a:t>
            </a:r>
            <a:r>
              <a:rPr lang="ru-RU" dirty="0" smtClean="0"/>
              <a:t> продукцию </a:t>
            </a:r>
          </a:p>
          <a:p>
            <a:r>
              <a:rPr lang="ru-RU" dirty="0" smtClean="0"/>
              <a:t>Продуктовые магазины, у которых в наличие могут быть </a:t>
            </a:r>
            <a:r>
              <a:rPr lang="ru-RU" dirty="0" err="1" smtClean="0"/>
              <a:t>пп</a:t>
            </a:r>
            <a:r>
              <a:rPr lang="ru-RU" dirty="0" smtClean="0"/>
              <a:t> десерты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Мои ключевые факторы успеха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4645025" y="1901370"/>
            <a:ext cx="4041775" cy="44799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Натуральные </a:t>
            </a:r>
            <a:r>
              <a:rPr lang="ru-RU" dirty="0"/>
              <a:t>продукты </a:t>
            </a:r>
          </a:p>
          <a:p>
            <a:r>
              <a:rPr lang="ru-RU" dirty="0"/>
              <a:t>Заменители сахара (</a:t>
            </a:r>
            <a:r>
              <a:rPr lang="ru-RU" dirty="0" err="1" smtClean="0"/>
              <a:t>стевия</a:t>
            </a:r>
            <a:r>
              <a:rPr lang="ru-RU" dirty="0" smtClean="0"/>
              <a:t>, мёд, ягоды, фрукты)</a:t>
            </a:r>
            <a:endParaRPr lang="ru-RU" dirty="0"/>
          </a:p>
          <a:p>
            <a:r>
              <a:rPr lang="ru-RU" dirty="0"/>
              <a:t>Рисовая и </a:t>
            </a:r>
            <a:r>
              <a:rPr lang="ru-RU" dirty="0" err="1"/>
              <a:t>безглютеновая</a:t>
            </a:r>
            <a:r>
              <a:rPr lang="ru-RU" dirty="0"/>
              <a:t> мука вместо пшеничной </a:t>
            </a:r>
          </a:p>
          <a:p>
            <a:r>
              <a:rPr lang="ru-RU" dirty="0"/>
              <a:t>Выпечено без добавления масло</a:t>
            </a:r>
          </a:p>
          <a:p>
            <a:r>
              <a:rPr lang="ru-RU" dirty="0" err="1"/>
              <a:t>Бездрожевые</a:t>
            </a:r>
            <a:r>
              <a:rPr lang="ru-RU" dirty="0"/>
              <a:t> хлебобулочные изделия </a:t>
            </a:r>
          </a:p>
          <a:p>
            <a:r>
              <a:rPr lang="ru-RU" dirty="0" err="1"/>
              <a:t>Цельнозерновые</a:t>
            </a:r>
            <a:r>
              <a:rPr lang="ru-RU" dirty="0"/>
              <a:t> хлебобулочные изделия</a:t>
            </a:r>
          </a:p>
          <a:p>
            <a:endParaRPr lang="ru-RU" dirty="0"/>
          </a:p>
        </p:txBody>
      </p:sp>
      <p:pic>
        <p:nvPicPr>
          <p:cNvPr id="7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5301208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0192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96466302"/>
              </p:ext>
            </p:extLst>
          </p:nvPr>
        </p:nvGraphicFramePr>
        <p:xfrm>
          <a:off x="188686" y="1556792"/>
          <a:ext cx="8955314" cy="46391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7050"/>
                <a:gridCol w="2088232"/>
                <a:gridCol w="2448272"/>
                <a:gridCol w="2411760"/>
              </a:tblGrid>
              <a:tr h="1761604">
                <a:tc>
                  <a:txBody>
                    <a:bodyPr/>
                    <a:lstStyle/>
                    <a:p>
                      <a:r>
                        <a:rPr lang="ru-RU" dirty="0" smtClean="0"/>
                        <a:t>Ключевые виды деятельности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Производство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Ценностные предложения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Новизна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Производительность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Изготовление на заказ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Доступность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Взаимоотношения с клиентами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Персональная поддержка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Сообщества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Самообслуживание </a:t>
                      </a:r>
                      <a:endParaRPr lang="ru-RU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Потребительские сегменты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Массовый рынок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732">
                <a:tc>
                  <a:txBody>
                    <a:bodyPr/>
                    <a:lstStyle/>
                    <a:p>
                      <a:r>
                        <a:rPr lang="ru-RU" dirty="0" smtClean="0"/>
                        <a:t>Ключевые</a:t>
                      </a:r>
                      <a:r>
                        <a:rPr lang="ru-RU" baseline="0" dirty="0" smtClean="0"/>
                        <a:t> ресурсы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Материальные ресурсы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Каналы сбыта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Прямые</a:t>
                      </a:r>
                      <a:r>
                        <a:rPr lang="ru-RU" baseline="0" dirty="0" smtClean="0"/>
                        <a:t> (фирменный магазин)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4849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Структура издержек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Постоянные (аренда помещения)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Переменные (сырье, </a:t>
                      </a:r>
                      <a:r>
                        <a:rPr lang="ru-RU" baseline="0" dirty="0" err="1" smtClean="0"/>
                        <a:t>комунальные</a:t>
                      </a:r>
                      <a:r>
                        <a:rPr lang="ru-RU" baseline="0" dirty="0" smtClean="0"/>
                        <a:t> услуги, </a:t>
                      </a:r>
                      <a:r>
                        <a:rPr lang="ru-RU" baseline="0" dirty="0" err="1" smtClean="0"/>
                        <a:t>зп</a:t>
                      </a:r>
                      <a:r>
                        <a:rPr lang="ru-RU" baseline="0" dirty="0" smtClean="0"/>
                        <a:t> пекарю)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Поток поступления доходов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Продажа продукта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Разовые сделки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178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ru-RU" dirty="0" smtClean="0"/>
              <a:t>Процесс производства товара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51520" y="2327987"/>
            <a:ext cx="2520280" cy="15841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Закупка необходимых ингредиентов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139952" y="1412776"/>
            <a:ext cx="2304256" cy="14401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Производство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04248" y="3645024"/>
            <a:ext cx="2016224" cy="14401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Выкладка товара на витрину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411760" y="5152279"/>
            <a:ext cx="2232248" cy="14847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Продажа товара клиенту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flipV="1">
            <a:off x="2627784" y="1988840"/>
            <a:ext cx="1296144" cy="504056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rot="16200000" flipH="1">
            <a:off x="6588224" y="1988840"/>
            <a:ext cx="1512168" cy="151216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10800000" flipV="1">
            <a:off x="5076056" y="5301208"/>
            <a:ext cx="2520280" cy="79208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/>
          <p:nvPr/>
        </p:nvCxnSpPr>
        <p:spPr>
          <a:xfrm rot="16200000" flipV="1">
            <a:off x="746877" y="4445812"/>
            <a:ext cx="1745591" cy="115212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5301208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9033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476672" y="116632"/>
            <a:ext cx="8229600" cy="1143000"/>
          </a:xfrm>
        </p:spPr>
        <p:txBody>
          <a:bodyPr/>
          <a:lstStyle/>
          <a:p>
            <a:r>
              <a:rPr lang="ru-RU" dirty="0" smtClean="0"/>
              <a:t>Товар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940152" cy="5400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Ассортимент: </a:t>
            </a:r>
          </a:p>
          <a:p>
            <a:r>
              <a:rPr lang="ru-RU" dirty="0" err="1" smtClean="0"/>
              <a:t>Бездрожевая</a:t>
            </a:r>
            <a:r>
              <a:rPr lang="ru-RU" dirty="0" smtClean="0"/>
              <a:t> банановая булочка (30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Бездрожевой</a:t>
            </a:r>
            <a:r>
              <a:rPr lang="ru-RU" dirty="0" smtClean="0"/>
              <a:t> спортивный хлеб (50руб)</a:t>
            </a:r>
          </a:p>
          <a:p>
            <a:r>
              <a:rPr lang="ru-RU" dirty="0" err="1" smtClean="0"/>
              <a:t>Пп</a:t>
            </a:r>
            <a:r>
              <a:rPr lang="ru-RU" dirty="0" smtClean="0"/>
              <a:t> </a:t>
            </a:r>
            <a:r>
              <a:rPr lang="ru-RU" dirty="0" err="1" smtClean="0"/>
              <a:t>тирамису</a:t>
            </a:r>
            <a:r>
              <a:rPr lang="ru-RU" dirty="0" smtClean="0"/>
              <a:t> (55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Пирожок с индейкой (46руб)</a:t>
            </a:r>
          </a:p>
          <a:p>
            <a:r>
              <a:rPr lang="ru-RU" dirty="0" smtClean="0"/>
              <a:t>Пицца на рисовой муке с курицей и ананасом (75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r>
              <a:rPr lang="ru-RU" dirty="0" smtClean="0"/>
              <a:t>Фруктовая корзинка из творога(45руб)</a:t>
            </a:r>
          </a:p>
          <a:p>
            <a:r>
              <a:rPr lang="ru-RU" dirty="0" smtClean="0"/>
              <a:t>Тортик сникерс 150 </a:t>
            </a:r>
            <a:r>
              <a:rPr lang="ru-RU" dirty="0" err="1" smtClean="0"/>
              <a:t>гр</a:t>
            </a:r>
            <a:r>
              <a:rPr lang="ru-RU" dirty="0" smtClean="0"/>
              <a:t> (200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Пп</a:t>
            </a:r>
            <a:r>
              <a:rPr lang="ru-RU" dirty="0" smtClean="0"/>
              <a:t> конфеты «миндаль и клубника»  30 </a:t>
            </a:r>
            <a:r>
              <a:rPr lang="ru-RU" dirty="0" err="1" smtClean="0"/>
              <a:t>руб</a:t>
            </a:r>
            <a:endParaRPr lang="ru-RU" dirty="0" smtClean="0"/>
          </a:p>
          <a:p>
            <a:r>
              <a:rPr lang="ru-RU" dirty="0" smtClean="0"/>
              <a:t>Чай черный/зеленый (15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r>
              <a:rPr lang="ru-RU" dirty="0" smtClean="0"/>
              <a:t>Матча 100 </a:t>
            </a:r>
            <a:r>
              <a:rPr lang="ru-RU" dirty="0" err="1" smtClean="0"/>
              <a:t>руб</a:t>
            </a:r>
            <a:endParaRPr lang="ru-RU" dirty="0" smtClean="0"/>
          </a:p>
          <a:p>
            <a:r>
              <a:rPr lang="ru-RU" dirty="0" smtClean="0"/>
              <a:t>Морс из ягод (60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8460432" y="1600200"/>
            <a:ext cx="226368" cy="4525963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159"/>
          <a:stretch/>
        </p:blipFill>
        <p:spPr bwMode="auto">
          <a:xfrm>
            <a:off x="5816283" y="2336425"/>
            <a:ext cx="2160240" cy="181265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93"/>
          <a:stretch/>
        </p:blipFill>
        <p:spPr bwMode="auto">
          <a:xfrm>
            <a:off x="6826528" y="4149080"/>
            <a:ext cx="2254599" cy="18002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32" r="14432"/>
          <a:stretch/>
        </p:blipFill>
        <p:spPr bwMode="auto">
          <a:xfrm>
            <a:off x="4572000" y="4842049"/>
            <a:ext cx="2160240" cy="202547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s://i.ytimg.com/vi/LIGs52LDLYg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55" r="10853"/>
          <a:stretch/>
        </p:blipFill>
        <p:spPr bwMode="auto">
          <a:xfrm>
            <a:off x="4983489" y="188641"/>
            <a:ext cx="1748751" cy="129614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vse-svoe.ru/upload/iblock/be4/oicln08kbvpgceiintkmqxo6x9qamhu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5259" y="332656"/>
            <a:ext cx="2265868" cy="187477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814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r>
              <a:rPr lang="ru-RU" dirty="0" smtClean="0"/>
              <a:t>Место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86408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536504" cy="5184576"/>
          </a:xfrm>
        </p:spPr>
        <p:txBody>
          <a:bodyPr/>
          <a:lstStyle/>
          <a:p>
            <a:r>
              <a:rPr lang="ru-RU" dirty="0" smtClean="0"/>
              <a:t>Расположение : г. Ижевск, ул. Молодёжная, 107б </a:t>
            </a:r>
          </a:p>
          <a:p>
            <a:r>
              <a:rPr lang="ru-RU" dirty="0" smtClean="0"/>
              <a:t>Доставка отсутствует </a:t>
            </a:r>
          </a:p>
          <a:p>
            <a:r>
              <a:rPr lang="ru-RU" dirty="0" smtClean="0"/>
              <a:t>Есть торты на заказ (</a:t>
            </a:r>
            <a:r>
              <a:rPr lang="ru-RU" dirty="0" err="1" smtClean="0"/>
              <a:t>самовызов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pic>
        <p:nvPicPr>
          <p:cNvPr id="2050" name="Picture 2" descr="https://avatars.mds.yandex.net/get-altay/1583613/2a0000016ef4f5e42961e3f7e31d4887a4b3/XX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680" r="11382"/>
          <a:stretch/>
        </p:blipFill>
        <p:spPr bwMode="auto">
          <a:xfrm>
            <a:off x="-324544" y="-49208"/>
            <a:ext cx="4731658" cy="689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6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r>
              <a:rPr lang="ru-RU" dirty="0" smtClean="0"/>
              <a:t>Цена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608512" cy="4525963"/>
          </a:xfrm>
        </p:spPr>
        <p:txBody>
          <a:bodyPr/>
          <a:lstStyle/>
          <a:p>
            <a:r>
              <a:rPr lang="ru-RU" dirty="0" smtClean="0"/>
              <a:t>Форма оплаты: наличный и безналичный способ</a:t>
            </a:r>
          </a:p>
          <a:p>
            <a:r>
              <a:rPr lang="ru-RU" dirty="0" smtClean="0"/>
              <a:t>Скидки: в день рождения кратная возрасту именинника</a:t>
            </a:r>
          </a:p>
          <a:p>
            <a:r>
              <a:rPr lang="ru-RU" dirty="0" smtClean="0"/>
              <a:t>Сроки платежа: своевременно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8424" y="1600200"/>
            <a:ext cx="29837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58" r="29751" b="1654"/>
          <a:stretch/>
        </p:blipFill>
        <p:spPr bwMode="auto">
          <a:xfrm>
            <a:off x="4788024" y="-53740"/>
            <a:ext cx="4355976" cy="696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6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Продвижение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1095395"/>
            <a:ext cx="2517764" cy="531528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17389"/>
            <a:ext cx="2402192" cy="507129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978" b="28561"/>
          <a:stretch/>
        </p:blipFill>
        <p:spPr>
          <a:xfrm>
            <a:off x="2483768" y="1844824"/>
            <a:ext cx="389094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347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144000" cy="688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/>
              <a:t>Стартовые инвестиции 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1840894"/>
              </p:ext>
            </p:extLst>
          </p:nvPr>
        </p:nvGraphicFramePr>
        <p:xfrm>
          <a:off x="539552" y="1268760"/>
          <a:ext cx="7704855" cy="47751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8285"/>
                <a:gridCol w="2568285"/>
                <a:gridCol w="2568285"/>
              </a:tblGrid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Статья затрат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Сумма,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Источник </a:t>
                      </a:r>
                      <a:endParaRPr lang="ru-RU" dirty="0"/>
                    </a:p>
                  </a:txBody>
                  <a:tcPr/>
                </a:tc>
              </a:tr>
              <a:tr h="844436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Аренда помещения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20 000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Собственные средства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Ремонт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Собственные средства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844436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Полный комплект витрин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Помощь семьи </a:t>
                      </a:r>
                      <a:endParaRPr lang="ru-RU" dirty="0"/>
                    </a:p>
                  </a:txBody>
                  <a:tcPr/>
                </a:tc>
              </a:tr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Пекарский шкаф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Помощь друзей  </a:t>
                      </a:r>
                      <a:endParaRPr lang="ru-RU" dirty="0"/>
                    </a:p>
                  </a:txBody>
                  <a:tcPr/>
                </a:tc>
              </a:tr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Тестомес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Помощь друзей </a:t>
                      </a:r>
                      <a:endParaRPr lang="ru-RU" dirty="0"/>
                    </a:p>
                  </a:txBody>
                  <a:tcPr/>
                </a:tc>
              </a:tr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Холодильник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Помощь семьи </a:t>
                      </a:r>
                      <a:endParaRPr lang="ru-RU" dirty="0"/>
                    </a:p>
                  </a:txBody>
                  <a:tcPr/>
                </a:tc>
              </a:tr>
              <a:tr h="489236">
                <a:tc>
                  <a:txBody>
                    <a:bodyPr/>
                    <a:lstStyle/>
                    <a:p>
                      <a:r>
                        <a:rPr lang="ru-RU" dirty="0" smtClean="0"/>
                        <a:t>Сырье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Собственные средства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9852" y="630932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ИТОГО: 300 000 </a:t>
            </a:r>
            <a:r>
              <a:rPr lang="ru-RU" b="1" dirty="0" err="1" smtClean="0"/>
              <a:t>руб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11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128" y="6171228"/>
            <a:ext cx="645516" cy="64551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6519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Организационный план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Организационно-правовая форма – ИП </a:t>
            </a:r>
          </a:p>
          <a:p>
            <a:endParaRPr lang="ru-RU" dirty="0"/>
          </a:p>
          <a:p>
            <a:r>
              <a:rPr lang="ru-RU" dirty="0" smtClean="0"/>
              <a:t>Система налогообложения  - УСН </a:t>
            </a:r>
            <a:endParaRPr lang="ru-RU" dirty="0"/>
          </a:p>
        </p:txBody>
      </p:sp>
      <p:pic>
        <p:nvPicPr>
          <p:cNvPr id="6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5301208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0756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план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43258323"/>
              </p:ext>
            </p:extLst>
          </p:nvPr>
        </p:nvGraphicFramePr>
        <p:xfrm>
          <a:off x="5341" y="1412776"/>
          <a:ext cx="9063545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037"/>
                <a:gridCol w="635194"/>
                <a:gridCol w="532204"/>
                <a:gridCol w="576064"/>
                <a:gridCol w="576064"/>
                <a:gridCol w="576064"/>
                <a:gridCol w="288032"/>
                <a:gridCol w="288032"/>
                <a:gridCol w="288032"/>
                <a:gridCol w="648072"/>
                <a:gridCol w="576064"/>
                <a:gridCol w="576064"/>
                <a:gridCol w="576064"/>
                <a:gridCol w="752470"/>
                <a:gridCol w="792088"/>
              </a:tblGrid>
              <a:tr h="3200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Статья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Ед.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изм</a:t>
                      </a:r>
                      <a:endParaRPr lang="ru-RU" dirty="0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r>
                        <a:rPr lang="ru-RU" dirty="0" smtClean="0"/>
                        <a:t>Месяц</a:t>
                      </a:r>
                      <a:r>
                        <a:rPr lang="ru-RU" baseline="0" dirty="0" smtClean="0"/>
                        <a:t> за 1 год 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146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тыс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600 </a:t>
                      </a:r>
                      <a:r>
                        <a:rPr lang="ru-RU" baseline="0" dirty="0" err="1" smtClean="0"/>
                        <a:t>тыс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млн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4 530</a:t>
                      </a:r>
                      <a:r>
                        <a:rPr lang="ru-RU" baseline="0" dirty="0" smtClean="0"/>
                        <a:t> 000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15">
                  <a:txBody>
                    <a:bodyPr/>
                    <a:lstStyle/>
                    <a:p>
                      <a:r>
                        <a:rPr lang="ru-RU" smtClean="0"/>
                        <a:t>Расходы</a:t>
                      </a:r>
                      <a:r>
                        <a:rPr lang="ru-RU" baseline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Переменные расходы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860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Сырье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115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млн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Налоги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r>
                        <a:rPr lang="ru-RU" baseline="0" dirty="0" smtClean="0"/>
                        <a:t> 840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9 200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40 000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180 500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Чистая прибыль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48 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134 </a:t>
                      </a:r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156</a:t>
                      </a:r>
                    </a:p>
                    <a:p>
                      <a:r>
                        <a:rPr lang="ru-RU" dirty="0" err="1" smtClean="0"/>
                        <a:t>тыс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242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340 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1 124 000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-9525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359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Экономика проекта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89720154"/>
              </p:ext>
            </p:extLst>
          </p:nvPr>
        </p:nvGraphicFramePr>
        <p:xfrm>
          <a:off x="3650" y="1556792"/>
          <a:ext cx="903284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894"/>
                <a:gridCol w="3650906"/>
                <a:gridCol w="2057400"/>
                <a:gridCol w="286064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показатель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Ед. изм.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Объём</a:t>
                      </a:r>
                      <a:r>
                        <a:rPr lang="ru-RU" baseline="0" dirty="0" smtClean="0"/>
                        <a:t> продаж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 от операционной</a:t>
                      </a:r>
                      <a:r>
                        <a:rPr lang="ru-RU" baseline="0" dirty="0" smtClean="0"/>
                        <a:t> деятельности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4 530 000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 от операционной деятельности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3 280 000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Прибыль(после налогообложения 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1 250 000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Точка безубыточности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окупаемости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Стартовые инвестиции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5301208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449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Координаты команды проекта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355976" y="1628800"/>
            <a:ext cx="4495800" cy="4525963"/>
          </a:xfrm>
        </p:spPr>
        <p:txBody>
          <a:bodyPr/>
          <a:lstStyle/>
          <a:p>
            <a:r>
              <a:rPr lang="ru-RU" dirty="0" smtClean="0"/>
              <a:t>Ложкина Анастасия Андреевна </a:t>
            </a:r>
          </a:p>
          <a:p>
            <a:r>
              <a:rPr lang="ru-RU" dirty="0" smtClean="0"/>
              <a:t>Тел: 89511968175 </a:t>
            </a:r>
          </a:p>
          <a:p>
            <a:r>
              <a:rPr lang="ru-RU" dirty="0" smtClean="0"/>
              <a:t>Почта: </a:t>
            </a:r>
            <a:r>
              <a:rPr lang="en-US" dirty="0" smtClean="0">
                <a:hlinkClick r:id="rId3"/>
              </a:rPr>
              <a:t>nastyalozhkina@gmail.com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Picture 7" descr="C:\Users\Acer\Desktop\IMG_20220308_131640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990"/>
          <a:stretch/>
        </p:blipFill>
        <p:spPr bwMode="auto">
          <a:xfrm>
            <a:off x="611560" y="1628800"/>
            <a:ext cx="3340305" cy="34297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01207"/>
            <a:ext cx="1291033" cy="12910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6575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 за внимание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C:\Users\Acer\Desktop\IMG_20230405_112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24744"/>
            <a:ext cx="2664296" cy="26642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43060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858</Words>
  <Application>Microsoft Office PowerPoint</Application>
  <PresentationFormat>Экран (4:3)</PresentationFormat>
  <Paragraphs>283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ПП – пекарня </vt:lpstr>
      <vt:lpstr>Это я </vt:lpstr>
      <vt:lpstr>Проблема и обоснование проекта </vt:lpstr>
      <vt:lpstr>О проекте </vt:lpstr>
      <vt:lpstr>Роль проекта в обеспечении технологического суверенитета страны </vt:lpstr>
      <vt:lpstr>Целевая аудитория </vt:lpstr>
      <vt:lpstr>Важность определения ЦУ</vt:lpstr>
      <vt:lpstr>Целевая аудитория вид -  b2c (потребительский бизнес) </vt:lpstr>
      <vt:lpstr>Сегментация ЦУ по Марку Шеррингтогну </vt:lpstr>
      <vt:lpstr>Слайд 10</vt:lpstr>
      <vt:lpstr>Слайд 11</vt:lpstr>
      <vt:lpstr>Потенциальный объём рынка </vt:lpstr>
      <vt:lpstr> Анализ конкуренты </vt:lpstr>
      <vt:lpstr>Бизнес-модель</vt:lpstr>
      <vt:lpstr>Процесс производства товара </vt:lpstr>
      <vt:lpstr>Товар </vt:lpstr>
      <vt:lpstr>Место </vt:lpstr>
      <vt:lpstr>Цена </vt:lpstr>
      <vt:lpstr>Продвижение </vt:lpstr>
      <vt:lpstr>Стартовые инвестиции </vt:lpstr>
      <vt:lpstr>Организационный план </vt:lpstr>
      <vt:lpstr>Финансовый план </vt:lpstr>
      <vt:lpstr>Экономика проекта </vt:lpstr>
      <vt:lpstr>Координаты команды проекта </vt:lpstr>
      <vt:lpstr>Спасибо 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 – пекарня</dc:title>
  <dc:creator>Acer</dc:creator>
  <cp:lastModifiedBy>Acer Swift</cp:lastModifiedBy>
  <cp:revision>55</cp:revision>
  <dcterms:created xsi:type="dcterms:W3CDTF">2023-04-04T18:16:44Z</dcterms:created>
  <dcterms:modified xsi:type="dcterms:W3CDTF">2023-07-27T14:41:38Z</dcterms:modified>
</cp:coreProperties>
</file>