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diagrams/quickStyle3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3.xml" ContentType="application/vnd.openxmlformats-officedocument.drawingml.diagramData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700" r:id="rId2"/>
    <p:sldMasterId id="2147483713" r:id="rId3"/>
  </p:sldMasterIdLst>
  <p:sldIdLst>
    <p:sldId id="256" r:id="rId4"/>
    <p:sldId id="297" r:id="rId5"/>
    <p:sldId id="285" r:id="rId6"/>
    <p:sldId id="288" r:id="rId7"/>
    <p:sldId id="303" r:id="rId8"/>
    <p:sldId id="263" r:id="rId9"/>
    <p:sldId id="287" r:id="rId10"/>
    <p:sldId id="299" r:id="rId11"/>
    <p:sldId id="304" r:id="rId12"/>
    <p:sldId id="301" r:id="rId13"/>
    <p:sldId id="300" r:id="rId14"/>
    <p:sldId id="305" r:id="rId15"/>
    <p:sldId id="308" r:id="rId16"/>
    <p:sldId id="290" r:id="rId17"/>
    <p:sldId id="291" r:id="rId18"/>
    <p:sldId id="302" r:id="rId19"/>
    <p:sldId id="306" r:id="rId20"/>
    <p:sldId id="264" r:id="rId21"/>
  </p:sldIdLst>
  <p:sldSz cx="10080625" cy="567055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786">
          <p15:clr>
            <a:srgbClr val="A4A3A4"/>
          </p15:clr>
        </p15:guide>
        <p15:guide id="2" pos="317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18C9A"/>
    <a:srgbClr val="018B9D"/>
    <a:srgbClr val="A4D4E2"/>
    <a:srgbClr val="008C9D"/>
    <a:srgbClr val="00B7D0"/>
    <a:srgbClr val="00D5F2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4338" autoAdjust="0"/>
    <p:restoredTop sz="94269" autoAdjust="0"/>
  </p:normalViewPr>
  <p:slideViewPr>
    <p:cSldViewPr>
      <p:cViewPr>
        <p:scale>
          <a:sx n="80" d="100"/>
          <a:sy n="80" d="100"/>
        </p:scale>
        <p:origin x="-270" y="-144"/>
      </p:cViewPr>
      <p:guideLst>
        <p:guide orient="horz" pos="1786"/>
        <p:guide pos="317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C6676D-03CD-492E-B9FA-5BC403847C2A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0823609-9E1F-477F-970E-0797297793BB}">
      <dgm:prSet phldrT="[Текст]" custT="1"/>
      <dgm:spPr>
        <a:solidFill>
          <a:srgbClr val="008C9D"/>
        </a:solidFill>
      </dgm:spPr>
      <dgm:t>
        <a:bodyPr/>
        <a:lstStyle/>
        <a:p>
          <a:r>
            <a:rPr lang="ru-RU" sz="3200" dirty="0" smtClean="0">
              <a:latin typeface="Times New Roman" pitchFamily="18" charset="0"/>
              <a:cs typeface="Times New Roman" pitchFamily="18" charset="0"/>
            </a:rPr>
            <a:t>Молодожены от 23 до 55 лет</a:t>
          </a:r>
          <a:r>
            <a:rPr lang="ru-RU" sz="4000" dirty="0" smtClean="0">
              <a:latin typeface="Times New Roman" pitchFamily="18" charset="0"/>
              <a:cs typeface="Times New Roman" pitchFamily="18" charset="0"/>
            </a:rPr>
            <a:t>.</a:t>
          </a:r>
          <a:endParaRPr lang="ru-RU" sz="4000" dirty="0">
            <a:latin typeface="Times New Roman" pitchFamily="18" charset="0"/>
            <a:cs typeface="Times New Roman" pitchFamily="18" charset="0"/>
          </a:endParaRPr>
        </a:p>
      </dgm:t>
    </dgm:pt>
    <dgm:pt modelId="{A5EB25F1-A635-4574-A1F9-1978F99567B7}" type="parTrans" cxnId="{589E3AF8-C451-4CB4-BFA2-ECFAAD994277}">
      <dgm:prSet/>
      <dgm:spPr/>
      <dgm:t>
        <a:bodyPr/>
        <a:lstStyle/>
        <a:p>
          <a:endParaRPr lang="ru-RU" sz="4000"/>
        </a:p>
      </dgm:t>
    </dgm:pt>
    <dgm:pt modelId="{00E087C0-C248-4C14-BDAD-153C3C6A6AE0}" type="sibTrans" cxnId="{589E3AF8-C451-4CB4-BFA2-ECFAAD994277}">
      <dgm:prSet/>
      <dgm:spPr/>
      <dgm:t>
        <a:bodyPr/>
        <a:lstStyle/>
        <a:p>
          <a:endParaRPr lang="ru-RU" sz="4000"/>
        </a:p>
      </dgm:t>
    </dgm:pt>
    <dgm:pt modelId="{684F60A0-79DD-4DC4-8B93-F71DCB5F72ED}">
      <dgm:prSet phldrT="[Текст]" custT="1"/>
      <dgm:spPr>
        <a:solidFill>
          <a:srgbClr val="A4D4E2"/>
        </a:solidFill>
        <a:ln>
          <a:solidFill>
            <a:srgbClr val="A4D4E2"/>
          </a:solidFill>
        </a:ln>
      </dgm:spPr>
      <dgm:t>
        <a:bodyPr/>
        <a:lstStyle/>
        <a:p>
          <a:r>
            <a:rPr lang="ru-RU" sz="32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Медовый месяц заграницей слишком дорого</a:t>
          </a:r>
          <a:endParaRPr lang="ru-RU" sz="3200" b="1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6D3DAFA6-0D9F-4D19-B108-EBE5E225A770}" type="parTrans" cxnId="{602CD5BD-DB03-47FE-8277-95F755165DAE}">
      <dgm:prSet/>
      <dgm:spPr/>
      <dgm:t>
        <a:bodyPr/>
        <a:lstStyle/>
        <a:p>
          <a:endParaRPr lang="ru-RU" sz="4000"/>
        </a:p>
      </dgm:t>
    </dgm:pt>
    <dgm:pt modelId="{6EB2D3BA-A1D4-4CDA-833C-A0CB99162A4F}" type="sibTrans" cxnId="{602CD5BD-DB03-47FE-8277-95F755165DAE}">
      <dgm:prSet/>
      <dgm:spPr/>
      <dgm:t>
        <a:bodyPr/>
        <a:lstStyle/>
        <a:p>
          <a:endParaRPr lang="ru-RU" sz="4000"/>
        </a:p>
      </dgm:t>
    </dgm:pt>
    <dgm:pt modelId="{698EA119-0AA3-4DA2-993B-2B610C8DC3B2}" type="pres">
      <dgm:prSet presAssocID="{EDC6676D-03CD-492E-B9FA-5BC403847C2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85953E8-A4B7-4A5B-ABF1-AE499D5EDF7C}" type="pres">
      <dgm:prSet presAssocID="{40823609-9E1F-477F-970E-0797297793BB}" presName="linNode" presStyleCnt="0"/>
      <dgm:spPr/>
    </dgm:pt>
    <dgm:pt modelId="{25CE82D9-9946-4501-ADAF-4D9AD60E2680}" type="pres">
      <dgm:prSet presAssocID="{40823609-9E1F-477F-970E-0797297793BB}" presName="parentText" presStyleLbl="node1" presStyleIdx="0" presStyleCnt="1" custLinFactNeighborX="-1162" custLinFactNeighborY="-186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74BE2A-CEEC-4ADA-B641-ABA1F5F10AA0}" type="pres">
      <dgm:prSet presAssocID="{40823609-9E1F-477F-970E-0797297793BB}" presName="descendantText" presStyleLbl="alignAccFollowNode1" presStyleIdx="0" presStyleCnt="1" custLinFactNeighborX="3840" custLinFactNeighborY="123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02DE4AF-8654-4594-B006-D98D55B68002}" type="presOf" srcId="{EDC6676D-03CD-492E-B9FA-5BC403847C2A}" destId="{698EA119-0AA3-4DA2-993B-2B610C8DC3B2}" srcOrd="0" destOrd="0" presId="urn:microsoft.com/office/officeart/2005/8/layout/vList5"/>
    <dgm:cxn modelId="{602CD5BD-DB03-47FE-8277-95F755165DAE}" srcId="{40823609-9E1F-477F-970E-0797297793BB}" destId="{684F60A0-79DD-4DC4-8B93-F71DCB5F72ED}" srcOrd="0" destOrd="0" parTransId="{6D3DAFA6-0D9F-4D19-B108-EBE5E225A770}" sibTransId="{6EB2D3BA-A1D4-4CDA-833C-A0CB99162A4F}"/>
    <dgm:cxn modelId="{589E3AF8-C451-4CB4-BFA2-ECFAAD994277}" srcId="{EDC6676D-03CD-492E-B9FA-5BC403847C2A}" destId="{40823609-9E1F-477F-970E-0797297793BB}" srcOrd="0" destOrd="0" parTransId="{A5EB25F1-A635-4574-A1F9-1978F99567B7}" sibTransId="{00E087C0-C248-4C14-BDAD-153C3C6A6AE0}"/>
    <dgm:cxn modelId="{2853BD38-797E-49E4-A8F0-D1DC592A0FBB}" type="presOf" srcId="{40823609-9E1F-477F-970E-0797297793BB}" destId="{25CE82D9-9946-4501-ADAF-4D9AD60E2680}" srcOrd="0" destOrd="0" presId="urn:microsoft.com/office/officeart/2005/8/layout/vList5"/>
    <dgm:cxn modelId="{9978E601-879E-454C-BB82-D5256B8287DC}" type="presOf" srcId="{684F60A0-79DD-4DC4-8B93-F71DCB5F72ED}" destId="{F974BE2A-CEEC-4ADA-B641-ABA1F5F10AA0}" srcOrd="0" destOrd="0" presId="urn:microsoft.com/office/officeart/2005/8/layout/vList5"/>
    <dgm:cxn modelId="{7E892333-5DE2-4E18-B4A3-83876B3F59D7}" type="presParOf" srcId="{698EA119-0AA3-4DA2-993B-2B610C8DC3B2}" destId="{385953E8-A4B7-4A5B-ABF1-AE499D5EDF7C}" srcOrd="0" destOrd="0" presId="urn:microsoft.com/office/officeart/2005/8/layout/vList5"/>
    <dgm:cxn modelId="{0D77B499-00D5-42E6-B90A-F875C89DE209}" type="presParOf" srcId="{385953E8-A4B7-4A5B-ABF1-AE499D5EDF7C}" destId="{25CE82D9-9946-4501-ADAF-4D9AD60E2680}" srcOrd="0" destOrd="0" presId="urn:microsoft.com/office/officeart/2005/8/layout/vList5"/>
    <dgm:cxn modelId="{2D126B57-C1AE-4331-AFCC-83072A34584C}" type="presParOf" srcId="{385953E8-A4B7-4A5B-ABF1-AE499D5EDF7C}" destId="{F974BE2A-CEEC-4ADA-B641-ABA1F5F10AA0}" srcOrd="1" destOrd="0" presId="urn:microsoft.com/office/officeart/2005/8/layout/vList5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5BFBAC8-337F-499E-9BC4-6FD1736C15A7}" type="doc">
      <dgm:prSet loTypeId="urn:microsoft.com/office/officeart/2005/8/layout/ven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818C206-01D3-42CA-8284-93BDB68F62D6}">
      <dgm:prSet phldrT="[Текст]" custT="1"/>
      <dgm:spPr>
        <a:solidFill>
          <a:srgbClr val="018C9A"/>
        </a:solidFill>
      </dgm:spPr>
      <dgm:t>
        <a:bodyPr/>
        <a:lstStyle/>
        <a:p>
          <a:r>
            <a:rPr lang="ru-RU" sz="1400" b="1" dirty="0"/>
            <a:t>РАМ</a:t>
          </a:r>
        </a:p>
        <a:p>
          <a:r>
            <a:rPr lang="ru-RU" sz="1000" b="1" dirty="0" smtClean="0"/>
            <a:t>Потенциал</a:t>
          </a:r>
          <a:r>
            <a:rPr lang="en-US" sz="1000" b="1" dirty="0" smtClean="0"/>
            <a:t> 470</a:t>
          </a:r>
          <a:r>
            <a:rPr lang="ru-RU" sz="1000" b="1" dirty="0" smtClean="0"/>
            <a:t>000</a:t>
          </a:r>
          <a:endParaRPr lang="ru-RU" sz="1000" b="1" dirty="0"/>
        </a:p>
      </dgm:t>
    </dgm:pt>
    <dgm:pt modelId="{65C436CB-08E6-49C1-9A79-4071A8440CCD}" type="parTrans" cxnId="{8EEF58ED-ED40-4850-9E47-A87E0D56FC45}">
      <dgm:prSet/>
      <dgm:spPr/>
      <dgm:t>
        <a:bodyPr/>
        <a:lstStyle/>
        <a:p>
          <a:endParaRPr lang="ru-RU"/>
        </a:p>
      </dgm:t>
    </dgm:pt>
    <dgm:pt modelId="{258EF059-92CE-48A0-996D-F2A8DF2C303D}" type="sibTrans" cxnId="{8EEF58ED-ED40-4850-9E47-A87E0D56FC45}">
      <dgm:prSet/>
      <dgm:spPr/>
      <dgm:t>
        <a:bodyPr/>
        <a:lstStyle/>
        <a:p>
          <a:endParaRPr lang="ru-RU"/>
        </a:p>
      </dgm:t>
    </dgm:pt>
    <dgm:pt modelId="{A5C99BE3-4D64-4E7A-B18B-8B213C86CDEC}">
      <dgm:prSet phldrT="[Текст]" custT="1"/>
      <dgm:spPr>
        <a:solidFill>
          <a:srgbClr val="00B7D0">
            <a:alpha val="26667"/>
          </a:srgbClr>
        </a:solidFill>
      </dgm:spPr>
      <dgm:t>
        <a:bodyPr/>
        <a:lstStyle/>
        <a:p>
          <a:r>
            <a:rPr lang="ru-RU" sz="1400" b="1" dirty="0"/>
            <a:t>ТАМ</a:t>
          </a:r>
        </a:p>
        <a:p>
          <a:r>
            <a:rPr lang="ru-RU" sz="1000" b="1" dirty="0" smtClean="0"/>
            <a:t>Перспектива</a:t>
          </a:r>
          <a:r>
            <a:rPr lang="en-US" sz="1000" b="1" dirty="0" smtClean="0"/>
            <a:t> 410</a:t>
          </a:r>
          <a:r>
            <a:rPr lang="ru-RU" sz="1000" b="1" dirty="0" smtClean="0"/>
            <a:t>000</a:t>
          </a:r>
          <a:endParaRPr lang="ru-RU" sz="1000" b="1" dirty="0"/>
        </a:p>
      </dgm:t>
    </dgm:pt>
    <dgm:pt modelId="{A4593E7A-F82E-4547-8497-D80A9A76C689}" type="parTrans" cxnId="{B97D2851-367A-4938-8643-3E77186B6344}">
      <dgm:prSet/>
      <dgm:spPr/>
      <dgm:t>
        <a:bodyPr/>
        <a:lstStyle/>
        <a:p>
          <a:endParaRPr lang="ru-RU"/>
        </a:p>
      </dgm:t>
    </dgm:pt>
    <dgm:pt modelId="{8D36F347-D085-46EA-AEC9-0A960CB6B522}" type="sibTrans" cxnId="{B97D2851-367A-4938-8643-3E77186B6344}">
      <dgm:prSet/>
      <dgm:spPr/>
      <dgm:t>
        <a:bodyPr/>
        <a:lstStyle/>
        <a:p>
          <a:endParaRPr lang="ru-RU"/>
        </a:p>
      </dgm:t>
    </dgm:pt>
    <dgm:pt modelId="{37AF65A7-7E5E-427D-BA82-D110CBC1AE77}">
      <dgm:prSet phldrT="[Текст]" custT="1"/>
      <dgm:spPr>
        <a:solidFill>
          <a:srgbClr val="00B7D0"/>
        </a:solidFill>
      </dgm:spPr>
      <dgm:t>
        <a:bodyPr/>
        <a:lstStyle/>
        <a:p>
          <a:r>
            <a:rPr lang="en-US" sz="1400" b="1" dirty="0"/>
            <a:t>SAM</a:t>
          </a:r>
        </a:p>
        <a:p>
          <a:r>
            <a:rPr lang="ru-RU" sz="1000" b="1" dirty="0"/>
            <a:t>Стратегия и </a:t>
          </a:r>
          <a:r>
            <a:rPr lang="ru-RU" sz="1000" b="1" dirty="0" smtClean="0"/>
            <a:t>конкуренты</a:t>
          </a:r>
          <a:r>
            <a:rPr lang="en-US" sz="1000" b="1" dirty="0" smtClean="0"/>
            <a:t> 410</a:t>
          </a:r>
          <a:r>
            <a:rPr lang="ru-RU" sz="1000" b="1" dirty="0" smtClean="0"/>
            <a:t>000</a:t>
          </a:r>
          <a:endParaRPr lang="ru-RU" sz="1000" b="1" dirty="0"/>
        </a:p>
      </dgm:t>
    </dgm:pt>
    <dgm:pt modelId="{A91712B4-A4DF-46F2-92C7-132C3C82EDE0}" type="parTrans" cxnId="{248E7D37-95DD-452F-83CF-84C543A0A9C0}">
      <dgm:prSet/>
      <dgm:spPr/>
      <dgm:t>
        <a:bodyPr/>
        <a:lstStyle/>
        <a:p>
          <a:endParaRPr lang="ru-RU"/>
        </a:p>
      </dgm:t>
    </dgm:pt>
    <dgm:pt modelId="{04BA4D13-6294-4853-B366-8AAB9E2B6027}" type="sibTrans" cxnId="{248E7D37-95DD-452F-83CF-84C543A0A9C0}">
      <dgm:prSet/>
      <dgm:spPr/>
      <dgm:t>
        <a:bodyPr/>
        <a:lstStyle/>
        <a:p>
          <a:endParaRPr lang="ru-RU"/>
        </a:p>
      </dgm:t>
    </dgm:pt>
    <dgm:pt modelId="{4B8D2A1B-1AF5-4C7B-861F-7B6A3BC87275}">
      <dgm:prSet phldrT="[Текст]" custT="1"/>
      <dgm:spPr>
        <a:solidFill>
          <a:srgbClr val="A4D4E2"/>
        </a:solidFill>
      </dgm:spPr>
      <dgm:t>
        <a:bodyPr/>
        <a:lstStyle/>
        <a:p>
          <a:r>
            <a:rPr lang="en-US" sz="1400" b="1" dirty="0"/>
            <a:t>SOM</a:t>
          </a:r>
        </a:p>
        <a:p>
          <a:r>
            <a:rPr lang="ru-RU" sz="1000" b="1" dirty="0" smtClean="0"/>
            <a:t>Тактика</a:t>
          </a:r>
          <a:r>
            <a:rPr lang="en-US" sz="1000" b="1" dirty="0" smtClean="0"/>
            <a:t> 164</a:t>
          </a:r>
          <a:r>
            <a:rPr lang="ru-RU" sz="1000" b="1" dirty="0" smtClean="0"/>
            <a:t>00</a:t>
          </a:r>
          <a:endParaRPr lang="ru-RU" sz="1000" b="1" dirty="0"/>
        </a:p>
      </dgm:t>
    </dgm:pt>
    <dgm:pt modelId="{1D539D50-E2A1-498F-B9B3-68DE08EFC708}" type="parTrans" cxnId="{129E51AC-1D83-4B42-BEEE-07D8BED6C60E}">
      <dgm:prSet/>
      <dgm:spPr/>
      <dgm:t>
        <a:bodyPr/>
        <a:lstStyle/>
        <a:p>
          <a:endParaRPr lang="ru-RU"/>
        </a:p>
      </dgm:t>
    </dgm:pt>
    <dgm:pt modelId="{D0B8BD9E-20C1-4484-A250-52655C0BA592}" type="sibTrans" cxnId="{129E51AC-1D83-4B42-BEEE-07D8BED6C60E}">
      <dgm:prSet/>
      <dgm:spPr/>
      <dgm:t>
        <a:bodyPr/>
        <a:lstStyle/>
        <a:p>
          <a:endParaRPr lang="ru-RU"/>
        </a:p>
      </dgm:t>
    </dgm:pt>
    <dgm:pt modelId="{0AA7055B-6A39-42CE-9DAA-F774E35C7CE0}" type="pres">
      <dgm:prSet presAssocID="{55BFBAC8-337F-499E-9BC4-6FD1736C15A7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C414194-CF75-48E5-A718-61A934C9264C}" type="pres">
      <dgm:prSet presAssocID="{55BFBAC8-337F-499E-9BC4-6FD1736C15A7}" presName="comp1" presStyleCnt="0"/>
      <dgm:spPr/>
    </dgm:pt>
    <dgm:pt modelId="{A493D662-2D6B-4213-8BCC-C3E77744DC58}" type="pres">
      <dgm:prSet presAssocID="{55BFBAC8-337F-499E-9BC4-6FD1736C15A7}" presName="circle1" presStyleLbl="node1" presStyleIdx="0" presStyleCnt="4"/>
      <dgm:spPr/>
      <dgm:t>
        <a:bodyPr/>
        <a:lstStyle/>
        <a:p>
          <a:endParaRPr lang="ru-RU"/>
        </a:p>
      </dgm:t>
    </dgm:pt>
    <dgm:pt modelId="{E9939ED1-4562-48D9-BE1C-4783B0C5CCC3}" type="pres">
      <dgm:prSet presAssocID="{55BFBAC8-337F-499E-9BC4-6FD1736C15A7}" presName="c1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8272D6-E575-4238-A0D6-5D8B76F9C1BD}" type="pres">
      <dgm:prSet presAssocID="{55BFBAC8-337F-499E-9BC4-6FD1736C15A7}" presName="comp2" presStyleCnt="0"/>
      <dgm:spPr/>
    </dgm:pt>
    <dgm:pt modelId="{71F9D321-AD24-4B2F-9858-808383740F5B}" type="pres">
      <dgm:prSet presAssocID="{55BFBAC8-337F-499E-9BC4-6FD1736C15A7}" presName="circle2" presStyleLbl="node1" presStyleIdx="1" presStyleCnt="4"/>
      <dgm:spPr>
        <a:solidFill>
          <a:srgbClr val="018C9A"/>
        </a:solidFill>
      </dgm:spPr>
      <dgm:t>
        <a:bodyPr/>
        <a:lstStyle/>
        <a:p>
          <a:endParaRPr lang="ru-RU"/>
        </a:p>
      </dgm:t>
    </dgm:pt>
    <dgm:pt modelId="{1BAB291C-2D12-4C6C-AF57-8F3D2971ECEF}" type="pres">
      <dgm:prSet presAssocID="{55BFBAC8-337F-499E-9BC4-6FD1736C15A7}" presName="c2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9134C8-35FA-4C35-943A-88376E3E58B3}" type="pres">
      <dgm:prSet presAssocID="{55BFBAC8-337F-499E-9BC4-6FD1736C15A7}" presName="comp3" presStyleCnt="0"/>
      <dgm:spPr/>
    </dgm:pt>
    <dgm:pt modelId="{F4F73ED0-32D2-41A1-B72D-C2D81FC80C1A}" type="pres">
      <dgm:prSet presAssocID="{55BFBAC8-337F-499E-9BC4-6FD1736C15A7}" presName="circle3" presStyleLbl="node1" presStyleIdx="2" presStyleCnt="4"/>
      <dgm:spPr/>
      <dgm:t>
        <a:bodyPr/>
        <a:lstStyle/>
        <a:p>
          <a:endParaRPr lang="ru-RU"/>
        </a:p>
      </dgm:t>
    </dgm:pt>
    <dgm:pt modelId="{2C29A3DA-C316-42BB-A5C2-535CBF0E275C}" type="pres">
      <dgm:prSet presAssocID="{55BFBAC8-337F-499E-9BC4-6FD1736C15A7}" presName="c3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275A94-14E9-4F05-A906-105908E0C9A4}" type="pres">
      <dgm:prSet presAssocID="{55BFBAC8-337F-499E-9BC4-6FD1736C15A7}" presName="comp4" presStyleCnt="0"/>
      <dgm:spPr/>
    </dgm:pt>
    <dgm:pt modelId="{C12AB981-CE2A-46AD-A1EC-BC438E315F66}" type="pres">
      <dgm:prSet presAssocID="{55BFBAC8-337F-499E-9BC4-6FD1736C15A7}" presName="circle4" presStyleLbl="node1" presStyleIdx="3" presStyleCnt="4"/>
      <dgm:spPr/>
      <dgm:t>
        <a:bodyPr/>
        <a:lstStyle/>
        <a:p>
          <a:endParaRPr lang="ru-RU"/>
        </a:p>
      </dgm:t>
    </dgm:pt>
    <dgm:pt modelId="{35FD8772-767A-40C1-9DBC-28B8FDCDD168}" type="pres">
      <dgm:prSet presAssocID="{55BFBAC8-337F-499E-9BC4-6FD1736C15A7}" presName="c4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84BB21B-C41A-4B96-AEC1-274F71B6AFBE}" type="presOf" srcId="{A5C99BE3-4D64-4E7A-B18B-8B213C86CDEC}" destId="{1BAB291C-2D12-4C6C-AF57-8F3D2971ECEF}" srcOrd="1" destOrd="0" presId="urn:microsoft.com/office/officeart/2005/8/layout/venn2"/>
    <dgm:cxn modelId="{85DEA352-720B-486F-9936-2EC100DC7F3B}" type="presOf" srcId="{4B8D2A1B-1AF5-4C7B-861F-7B6A3BC87275}" destId="{35FD8772-767A-40C1-9DBC-28B8FDCDD168}" srcOrd="1" destOrd="0" presId="urn:microsoft.com/office/officeart/2005/8/layout/venn2"/>
    <dgm:cxn modelId="{4E4167A8-833C-4E6B-8AAA-8CC19B4C5519}" type="presOf" srcId="{0818C206-01D3-42CA-8284-93BDB68F62D6}" destId="{A493D662-2D6B-4213-8BCC-C3E77744DC58}" srcOrd="0" destOrd="0" presId="urn:microsoft.com/office/officeart/2005/8/layout/venn2"/>
    <dgm:cxn modelId="{248E7D37-95DD-452F-83CF-84C543A0A9C0}" srcId="{55BFBAC8-337F-499E-9BC4-6FD1736C15A7}" destId="{37AF65A7-7E5E-427D-BA82-D110CBC1AE77}" srcOrd="2" destOrd="0" parTransId="{A91712B4-A4DF-46F2-92C7-132C3C82EDE0}" sibTransId="{04BA4D13-6294-4853-B366-8AAB9E2B6027}"/>
    <dgm:cxn modelId="{3DF9930E-008C-43BA-A3AF-4863D09FAE9C}" type="presOf" srcId="{55BFBAC8-337F-499E-9BC4-6FD1736C15A7}" destId="{0AA7055B-6A39-42CE-9DAA-F774E35C7CE0}" srcOrd="0" destOrd="0" presId="urn:microsoft.com/office/officeart/2005/8/layout/venn2"/>
    <dgm:cxn modelId="{129E51AC-1D83-4B42-BEEE-07D8BED6C60E}" srcId="{55BFBAC8-337F-499E-9BC4-6FD1736C15A7}" destId="{4B8D2A1B-1AF5-4C7B-861F-7B6A3BC87275}" srcOrd="3" destOrd="0" parTransId="{1D539D50-E2A1-498F-B9B3-68DE08EFC708}" sibTransId="{D0B8BD9E-20C1-4484-A250-52655C0BA592}"/>
    <dgm:cxn modelId="{8EEF58ED-ED40-4850-9E47-A87E0D56FC45}" srcId="{55BFBAC8-337F-499E-9BC4-6FD1736C15A7}" destId="{0818C206-01D3-42CA-8284-93BDB68F62D6}" srcOrd="0" destOrd="0" parTransId="{65C436CB-08E6-49C1-9A79-4071A8440CCD}" sibTransId="{258EF059-92CE-48A0-996D-F2A8DF2C303D}"/>
    <dgm:cxn modelId="{3318462E-CC2A-40D3-8B5A-412BF9FFF573}" type="presOf" srcId="{A5C99BE3-4D64-4E7A-B18B-8B213C86CDEC}" destId="{71F9D321-AD24-4B2F-9858-808383740F5B}" srcOrd="0" destOrd="0" presId="urn:microsoft.com/office/officeart/2005/8/layout/venn2"/>
    <dgm:cxn modelId="{B97D2851-367A-4938-8643-3E77186B6344}" srcId="{55BFBAC8-337F-499E-9BC4-6FD1736C15A7}" destId="{A5C99BE3-4D64-4E7A-B18B-8B213C86CDEC}" srcOrd="1" destOrd="0" parTransId="{A4593E7A-F82E-4547-8497-D80A9A76C689}" sibTransId="{8D36F347-D085-46EA-AEC9-0A960CB6B522}"/>
    <dgm:cxn modelId="{217F2584-0B83-4C95-9A91-7C5385576570}" type="presOf" srcId="{37AF65A7-7E5E-427D-BA82-D110CBC1AE77}" destId="{2C29A3DA-C316-42BB-A5C2-535CBF0E275C}" srcOrd="1" destOrd="0" presId="urn:microsoft.com/office/officeart/2005/8/layout/venn2"/>
    <dgm:cxn modelId="{0EA84880-634A-4E39-839A-3B57FB69DEEB}" type="presOf" srcId="{4B8D2A1B-1AF5-4C7B-861F-7B6A3BC87275}" destId="{C12AB981-CE2A-46AD-A1EC-BC438E315F66}" srcOrd="0" destOrd="0" presId="urn:microsoft.com/office/officeart/2005/8/layout/venn2"/>
    <dgm:cxn modelId="{CA3392A7-AC12-4F62-9DB7-ED3F9D1B47A2}" type="presOf" srcId="{37AF65A7-7E5E-427D-BA82-D110CBC1AE77}" destId="{F4F73ED0-32D2-41A1-B72D-C2D81FC80C1A}" srcOrd="0" destOrd="0" presId="urn:microsoft.com/office/officeart/2005/8/layout/venn2"/>
    <dgm:cxn modelId="{79BDBA10-9711-4BDA-98AB-B479F1DBA428}" type="presOf" srcId="{0818C206-01D3-42CA-8284-93BDB68F62D6}" destId="{E9939ED1-4562-48D9-BE1C-4783B0C5CCC3}" srcOrd="1" destOrd="0" presId="urn:microsoft.com/office/officeart/2005/8/layout/venn2"/>
    <dgm:cxn modelId="{B6D11E35-FAF3-4A5C-8823-A5CE05A4B7DD}" type="presParOf" srcId="{0AA7055B-6A39-42CE-9DAA-F774E35C7CE0}" destId="{BC414194-CF75-48E5-A718-61A934C9264C}" srcOrd="0" destOrd="0" presId="urn:microsoft.com/office/officeart/2005/8/layout/venn2"/>
    <dgm:cxn modelId="{E16FA340-5987-40C2-9028-17EA3E4E500E}" type="presParOf" srcId="{BC414194-CF75-48E5-A718-61A934C9264C}" destId="{A493D662-2D6B-4213-8BCC-C3E77744DC58}" srcOrd="0" destOrd="0" presId="urn:microsoft.com/office/officeart/2005/8/layout/venn2"/>
    <dgm:cxn modelId="{E4336096-ABDB-41D4-86B6-43392E9EDFF0}" type="presParOf" srcId="{BC414194-CF75-48E5-A718-61A934C9264C}" destId="{E9939ED1-4562-48D9-BE1C-4783B0C5CCC3}" srcOrd="1" destOrd="0" presId="urn:microsoft.com/office/officeart/2005/8/layout/venn2"/>
    <dgm:cxn modelId="{EA1C85FB-6A8B-453B-ADE0-F910833EF018}" type="presParOf" srcId="{0AA7055B-6A39-42CE-9DAA-F774E35C7CE0}" destId="{2D8272D6-E575-4238-A0D6-5D8B76F9C1BD}" srcOrd="1" destOrd="0" presId="urn:microsoft.com/office/officeart/2005/8/layout/venn2"/>
    <dgm:cxn modelId="{1B8F0A16-227E-4617-9D04-33639448D90E}" type="presParOf" srcId="{2D8272D6-E575-4238-A0D6-5D8B76F9C1BD}" destId="{71F9D321-AD24-4B2F-9858-808383740F5B}" srcOrd="0" destOrd="0" presId="urn:microsoft.com/office/officeart/2005/8/layout/venn2"/>
    <dgm:cxn modelId="{F9CA43EA-8D6D-4C24-A20B-9F83BF92911F}" type="presParOf" srcId="{2D8272D6-E575-4238-A0D6-5D8B76F9C1BD}" destId="{1BAB291C-2D12-4C6C-AF57-8F3D2971ECEF}" srcOrd="1" destOrd="0" presId="urn:microsoft.com/office/officeart/2005/8/layout/venn2"/>
    <dgm:cxn modelId="{46D5F971-788F-4D6B-9B34-974BE6CD6B54}" type="presParOf" srcId="{0AA7055B-6A39-42CE-9DAA-F774E35C7CE0}" destId="{7B9134C8-35FA-4C35-943A-88376E3E58B3}" srcOrd="2" destOrd="0" presId="urn:microsoft.com/office/officeart/2005/8/layout/venn2"/>
    <dgm:cxn modelId="{A0E9E59E-8445-4972-BE89-9E5E8246D0D1}" type="presParOf" srcId="{7B9134C8-35FA-4C35-943A-88376E3E58B3}" destId="{F4F73ED0-32D2-41A1-B72D-C2D81FC80C1A}" srcOrd="0" destOrd="0" presId="urn:microsoft.com/office/officeart/2005/8/layout/venn2"/>
    <dgm:cxn modelId="{3735A40F-4CF1-4CE8-8BA4-C614759981A2}" type="presParOf" srcId="{7B9134C8-35FA-4C35-943A-88376E3E58B3}" destId="{2C29A3DA-C316-42BB-A5C2-535CBF0E275C}" srcOrd="1" destOrd="0" presId="urn:microsoft.com/office/officeart/2005/8/layout/venn2"/>
    <dgm:cxn modelId="{158A5812-A9EB-4C8A-903D-3B16D1D25239}" type="presParOf" srcId="{0AA7055B-6A39-42CE-9DAA-F774E35C7CE0}" destId="{92275A94-14E9-4F05-A906-105908E0C9A4}" srcOrd="3" destOrd="0" presId="urn:microsoft.com/office/officeart/2005/8/layout/venn2"/>
    <dgm:cxn modelId="{AD76E7CF-21AD-4FB6-9B09-55B9B127A182}" type="presParOf" srcId="{92275A94-14E9-4F05-A906-105908E0C9A4}" destId="{C12AB981-CE2A-46AD-A1EC-BC438E315F66}" srcOrd="0" destOrd="0" presId="urn:microsoft.com/office/officeart/2005/8/layout/venn2"/>
    <dgm:cxn modelId="{522D2414-E9A9-4585-B0DA-4E594C57DF09}" type="presParOf" srcId="{92275A94-14E9-4F05-A906-105908E0C9A4}" destId="{35FD8772-767A-40C1-9DBC-28B8FDCDD168}" srcOrd="1" destOrd="0" presId="urn:microsoft.com/office/officeart/2005/8/layout/venn2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E49249E-D487-4D9F-ACF1-780CF7A785B8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61A968E-9660-4770-82EB-9C2FFC889440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>
              <a:latin typeface="Times New Roman" pitchFamily="18" charset="0"/>
              <a:cs typeface="Times New Roman" pitchFamily="18" charset="0"/>
            </a:rPr>
            <a:t>Конкуренты Продукты/Услуги</a:t>
          </a:r>
        </a:p>
      </dgm:t>
    </dgm:pt>
    <dgm:pt modelId="{8EC91AB9-3AD1-4E8A-8F62-D1D6051DCB4D}" type="parTrans" cxnId="{66E023AF-539B-4898-A0E2-EB94370B4CDA}">
      <dgm:prSet/>
      <dgm:spPr/>
      <dgm:t>
        <a:bodyPr/>
        <a:lstStyle/>
        <a:p>
          <a:endParaRPr lang="ru-RU"/>
        </a:p>
      </dgm:t>
    </dgm:pt>
    <dgm:pt modelId="{81F95CE4-9DE1-4922-8F2D-89DC118502E3}" type="sibTrans" cxnId="{66E023AF-539B-4898-A0E2-EB94370B4CDA}">
      <dgm:prSet/>
      <dgm:spPr/>
      <dgm:t>
        <a:bodyPr/>
        <a:lstStyle/>
        <a:p>
          <a:endParaRPr lang="ru-RU"/>
        </a:p>
      </dgm:t>
    </dgm:pt>
    <dgm:pt modelId="{377675BF-60C8-4DBD-A646-E86AA93ABE52}">
      <dgm:prSet phldrT="[Текст]"/>
      <dgm:spPr>
        <a:solidFill>
          <a:srgbClr val="A4D4E2"/>
        </a:solidFill>
      </dgm:spPr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Туры  у других </a:t>
          </a:r>
          <a:r>
            <a:rPr lang="ru-RU" dirty="0" err="1" smtClean="0">
              <a:latin typeface="Times New Roman" pitchFamily="18" charset="0"/>
              <a:cs typeface="Times New Roman" pitchFamily="18" charset="0"/>
            </a:rPr>
            <a:t>турагенств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A0BB1576-B217-41AC-B04B-812043263E2F}" type="parTrans" cxnId="{86CFDF01-C3AD-45B0-9674-F902E81F7049}">
      <dgm:prSet/>
      <dgm:spPr/>
      <dgm:t>
        <a:bodyPr/>
        <a:lstStyle/>
        <a:p>
          <a:endParaRPr lang="ru-RU"/>
        </a:p>
      </dgm:t>
    </dgm:pt>
    <dgm:pt modelId="{E592E01B-3C16-4704-96C2-BB3FF77DAA95}" type="sibTrans" cxnId="{86CFDF01-C3AD-45B0-9674-F902E81F7049}">
      <dgm:prSet/>
      <dgm:spPr/>
      <dgm:t>
        <a:bodyPr/>
        <a:lstStyle/>
        <a:p>
          <a:endParaRPr lang="ru-RU"/>
        </a:p>
      </dgm:t>
    </dgm:pt>
    <dgm:pt modelId="{FD45624C-83CF-47B9-8EDE-C4DE60E9F279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>
              <a:latin typeface="Times New Roman" pitchFamily="18" charset="0"/>
              <a:cs typeface="Times New Roman" pitchFamily="18" charset="0"/>
            </a:rPr>
            <a:t>Фирмы конкуренты</a:t>
          </a:r>
        </a:p>
      </dgm:t>
    </dgm:pt>
    <dgm:pt modelId="{428D7D77-2657-4A75-8BEE-0D5B401B791A}" type="parTrans" cxnId="{9C152D69-1F99-422B-B44A-FE2504F61A2B}">
      <dgm:prSet/>
      <dgm:spPr/>
      <dgm:t>
        <a:bodyPr/>
        <a:lstStyle/>
        <a:p>
          <a:endParaRPr lang="ru-RU"/>
        </a:p>
      </dgm:t>
    </dgm:pt>
    <dgm:pt modelId="{EDE81F11-AFEE-4E1E-81E1-1E15775A9880}" type="sibTrans" cxnId="{9C152D69-1F99-422B-B44A-FE2504F61A2B}">
      <dgm:prSet/>
      <dgm:spPr/>
      <dgm:t>
        <a:bodyPr/>
        <a:lstStyle/>
        <a:p>
          <a:endParaRPr lang="ru-RU"/>
        </a:p>
      </dgm:t>
    </dgm:pt>
    <dgm:pt modelId="{2883D5F5-E7FF-401B-8EC6-F928AFB44B13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pPr algn="l"/>
          <a:r>
            <a:rPr lang="en-US" dirty="0" err="1" smtClean="0">
              <a:latin typeface="Times New Roman" pitchFamily="18" charset="0"/>
              <a:cs typeface="Times New Roman" pitchFamily="18" charset="0"/>
            </a:rPr>
            <a:t>Anex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tour</a:t>
          </a:r>
          <a:br>
            <a:rPr lang="en-US" dirty="0" smtClean="0">
              <a:latin typeface="Times New Roman" pitchFamily="18" charset="0"/>
              <a:cs typeface="Times New Roman" pitchFamily="18" charset="0"/>
            </a:rPr>
          </a:br>
          <a:r>
            <a:rPr lang="en-US" dirty="0" smtClean="0">
              <a:latin typeface="Times New Roman" pitchFamily="18" charset="0"/>
              <a:cs typeface="Times New Roman" pitchFamily="18" charset="0"/>
            </a:rPr>
            <a:t>Z</a:t>
          </a:r>
          <a:r>
            <a:rPr lang="ru-RU" dirty="0" err="1" smtClean="0">
              <a:latin typeface="Times New Roman" pitchFamily="18" charset="0"/>
              <a:cs typeface="Times New Roman" pitchFamily="18" charset="0"/>
            </a:rPr>
            <a:t>има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Le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то</a:t>
          </a:r>
          <a:br>
            <a:rPr lang="ru-RU" dirty="0" smtClean="0">
              <a:latin typeface="Times New Roman" pitchFamily="18" charset="0"/>
              <a:cs typeface="Times New Roman" pitchFamily="18" charset="0"/>
            </a:rPr>
          </a:br>
          <a:r>
            <a:rPr lang="ru-RU" dirty="0" err="1" smtClean="0">
              <a:latin typeface="Times New Roman" pitchFamily="18" charset="0"/>
              <a:cs typeface="Times New Roman" pitchFamily="18" charset="0"/>
            </a:rPr>
            <a:t>Нью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latin typeface="Times New Roman" pitchFamily="18" charset="0"/>
              <a:cs typeface="Times New Roman" pitchFamily="18" charset="0"/>
            </a:rPr>
            <a:t>Тревел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 </a:t>
          </a:r>
          <a:br>
            <a:rPr lang="ru-RU" dirty="0" smtClean="0">
              <a:latin typeface="Times New Roman" pitchFamily="18" charset="0"/>
              <a:cs typeface="Times New Roman" pitchFamily="18" charset="0"/>
            </a:rPr>
          </a:br>
          <a:r>
            <a:rPr lang="en-US" dirty="0" smtClean="0">
              <a:latin typeface="Times New Roman" pitchFamily="18" charset="0"/>
              <a:cs typeface="Times New Roman" pitchFamily="18" charset="0"/>
            </a:rPr>
            <a:t>EL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Trevel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latin typeface="Times New Roman" pitchFamily="18" charset="0"/>
              <a:cs typeface="Times New Roman" pitchFamily="18" charset="0"/>
            </a:rPr>
            <a:t>Инкомтур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A6A0B85D-95AC-463F-92D0-B524DCBEA113}" type="parTrans" cxnId="{A3F2D927-0FE1-47AF-90CA-835D2D7A8C57}">
      <dgm:prSet/>
      <dgm:spPr/>
      <dgm:t>
        <a:bodyPr/>
        <a:lstStyle/>
        <a:p>
          <a:endParaRPr lang="ru-RU"/>
        </a:p>
      </dgm:t>
    </dgm:pt>
    <dgm:pt modelId="{8487C7DF-5F3F-497F-AB4E-E023B814B1B5}" type="sibTrans" cxnId="{A3F2D927-0FE1-47AF-90CA-835D2D7A8C57}">
      <dgm:prSet/>
      <dgm:spPr/>
      <dgm:t>
        <a:bodyPr/>
        <a:lstStyle/>
        <a:p>
          <a:endParaRPr lang="ru-RU"/>
        </a:p>
      </dgm:t>
    </dgm:pt>
    <dgm:pt modelId="{C1DCF8D2-41C8-416E-B988-A9BFE3AC37E6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>
              <a:latin typeface="Times New Roman" pitchFamily="18" charset="0"/>
              <a:cs typeface="Times New Roman" pitchFamily="18" charset="0"/>
            </a:rPr>
            <a:t>Наши преимущества</a:t>
          </a:r>
        </a:p>
      </dgm:t>
    </dgm:pt>
    <dgm:pt modelId="{B3C04CD2-9904-4D71-967F-DACEEA19A283}" type="parTrans" cxnId="{7D7A5FA2-D674-4026-82D8-FE3468CC2734}">
      <dgm:prSet/>
      <dgm:spPr/>
      <dgm:t>
        <a:bodyPr/>
        <a:lstStyle/>
        <a:p>
          <a:endParaRPr lang="ru-RU"/>
        </a:p>
      </dgm:t>
    </dgm:pt>
    <dgm:pt modelId="{7906EB6D-2218-45CE-B08E-08ED8F228640}" type="sibTrans" cxnId="{7D7A5FA2-D674-4026-82D8-FE3468CC2734}">
      <dgm:prSet/>
      <dgm:spPr/>
      <dgm:t>
        <a:bodyPr/>
        <a:lstStyle/>
        <a:p>
          <a:endParaRPr lang="ru-RU"/>
        </a:p>
      </dgm:t>
    </dgm:pt>
    <dgm:pt modelId="{8C35BD44-1BEF-4152-B737-36207728F3AA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Включение в тур самых романтических мест для молодых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B028CB35-9117-4925-8AF8-24A3293B8DBF}" type="parTrans" cxnId="{3AFCDDC2-D56E-479E-99E8-E8392EBEBD1D}">
      <dgm:prSet/>
      <dgm:spPr/>
      <dgm:t>
        <a:bodyPr/>
        <a:lstStyle/>
        <a:p>
          <a:endParaRPr lang="ru-RU"/>
        </a:p>
      </dgm:t>
    </dgm:pt>
    <dgm:pt modelId="{E8E5BCDD-B3A2-4F66-A5C9-1A9AA5A755C2}" type="sibTrans" cxnId="{3AFCDDC2-D56E-479E-99E8-E8392EBEBD1D}">
      <dgm:prSet/>
      <dgm:spPr/>
      <dgm:t>
        <a:bodyPr/>
        <a:lstStyle/>
        <a:p>
          <a:endParaRPr lang="ru-RU"/>
        </a:p>
      </dgm:t>
    </dgm:pt>
    <dgm:pt modelId="{CA0ACA70-C3D6-4950-A293-826CA31D4D77}" type="pres">
      <dgm:prSet presAssocID="{8E49249E-D487-4D9F-ACF1-780CF7A785B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7421869-CF36-491C-BA53-1F920B19AEB1}" type="pres">
      <dgm:prSet presAssocID="{861A968E-9660-4770-82EB-9C2FFC889440}" presName="composite" presStyleCnt="0"/>
      <dgm:spPr/>
    </dgm:pt>
    <dgm:pt modelId="{69089CAB-F69C-48F1-B73A-68DA3AB2CB28}" type="pres">
      <dgm:prSet presAssocID="{861A968E-9660-4770-82EB-9C2FFC889440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206DAC4-D1DF-4053-8506-5DE426BC8BEF}" type="pres">
      <dgm:prSet presAssocID="{861A968E-9660-4770-82EB-9C2FFC889440}" presName="desTx" presStyleLbl="alignAccFollowNode1" presStyleIdx="0" presStyleCnt="3" custLinFactNeighborX="-103" custLinFactNeighborY="-155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38DDEF-FF29-49EA-B0F6-2B2B7EFBE06A}" type="pres">
      <dgm:prSet presAssocID="{81F95CE4-9DE1-4922-8F2D-89DC118502E3}" presName="space" presStyleCnt="0"/>
      <dgm:spPr/>
    </dgm:pt>
    <dgm:pt modelId="{5458525B-D6B1-444E-BD3E-33F2D6911EC5}" type="pres">
      <dgm:prSet presAssocID="{FD45624C-83CF-47B9-8EDE-C4DE60E9F279}" presName="composite" presStyleCnt="0"/>
      <dgm:spPr/>
    </dgm:pt>
    <dgm:pt modelId="{34E68AF3-FEED-4A3D-869A-6E2B7BBFBA4D}" type="pres">
      <dgm:prSet presAssocID="{FD45624C-83CF-47B9-8EDE-C4DE60E9F279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0F4E5D-F016-41EA-97FB-BF5BA36522C2}" type="pres">
      <dgm:prSet presAssocID="{FD45624C-83CF-47B9-8EDE-C4DE60E9F279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1CCA6C-0CB4-4F35-81EC-2A0957C7E3C7}" type="pres">
      <dgm:prSet presAssocID="{EDE81F11-AFEE-4E1E-81E1-1E15775A9880}" presName="space" presStyleCnt="0"/>
      <dgm:spPr/>
    </dgm:pt>
    <dgm:pt modelId="{157F03D9-AB27-4BEC-A1E6-85F2952B306D}" type="pres">
      <dgm:prSet presAssocID="{C1DCF8D2-41C8-416E-B988-A9BFE3AC37E6}" presName="composite" presStyleCnt="0"/>
      <dgm:spPr/>
    </dgm:pt>
    <dgm:pt modelId="{869E6585-1C72-4E82-914E-39E2C4E28665}" type="pres">
      <dgm:prSet presAssocID="{C1DCF8D2-41C8-416E-B988-A9BFE3AC37E6}" presName="parTx" presStyleLbl="alignNode1" presStyleIdx="2" presStyleCnt="3" custLinFactNeighborX="761" custLinFactNeighborY="-82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85A15E-56D2-44B3-8E52-7FFFB1AE2983}" type="pres">
      <dgm:prSet presAssocID="{C1DCF8D2-41C8-416E-B988-A9BFE3AC37E6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D7A2347-BB2A-48C8-9FB2-6A622DA24F4A}" type="presOf" srcId="{8E49249E-D487-4D9F-ACF1-780CF7A785B8}" destId="{CA0ACA70-C3D6-4950-A293-826CA31D4D77}" srcOrd="0" destOrd="0" presId="urn:microsoft.com/office/officeart/2005/8/layout/hList1"/>
    <dgm:cxn modelId="{C7CDAD10-C2DF-46CB-903C-336750ED5C57}" type="presOf" srcId="{C1DCF8D2-41C8-416E-B988-A9BFE3AC37E6}" destId="{869E6585-1C72-4E82-914E-39E2C4E28665}" srcOrd="0" destOrd="0" presId="urn:microsoft.com/office/officeart/2005/8/layout/hList1"/>
    <dgm:cxn modelId="{57EC81AD-43C9-48BB-90A9-1DF15679D829}" type="presOf" srcId="{8C35BD44-1BEF-4152-B737-36207728F3AA}" destId="{0C85A15E-56D2-44B3-8E52-7FFFB1AE2983}" srcOrd="0" destOrd="0" presId="urn:microsoft.com/office/officeart/2005/8/layout/hList1"/>
    <dgm:cxn modelId="{8BE43DFB-D891-4635-84D8-950FD17CD4DB}" type="presOf" srcId="{2883D5F5-E7FF-401B-8EC6-F928AFB44B13}" destId="{400F4E5D-F016-41EA-97FB-BF5BA36522C2}" srcOrd="0" destOrd="0" presId="urn:microsoft.com/office/officeart/2005/8/layout/hList1"/>
    <dgm:cxn modelId="{7D7A5FA2-D674-4026-82D8-FE3468CC2734}" srcId="{8E49249E-D487-4D9F-ACF1-780CF7A785B8}" destId="{C1DCF8D2-41C8-416E-B988-A9BFE3AC37E6}" srcOrd="2" destOrd="0" parTransId="{B3C04CD2-9904-4D71-967F-DACEEA19A283}" sibTransId="{7906EB6D-2218-45CE-B08E-08ED8F228640}"/>
    <dgm:cxn modelId="{86CFDF01-C3AD-45B0-9674-F902E81F7049}" srcId="{861A968E-9660-4770-82EB-9C2FFC889440}" destId="{377675BF-60C8-4DBD-A646-E86AA93ABE52}" srcOrd="0" destOrd="0" parTransId="{A0BB1576-B217-41AC-B04B-812043263E2F}" sibTransId="{E592E01B-3C16-4704-96C2-BB3FF77DAA95}"/>
    <dgm:cxn modelId="{9C152D69-1F99-422B-B44A-FE2504F61A2B}" srcId="{8E49249E-D487-4D9F-ACF1-780CF7A785B8}" destId="{FD45624C-83CF-47B9-8EDE-C4DE60E9F279}" srcOrd="1" destOrd="0" parTransId="{428D7D77-2657-4A75-8BEE-0D5B401B791A}" sibTransId="{EDE81F11-AFEE-4E1E-81E1-1E15775A9880}"/>
    <dgm:cxn modelId="{A3F2D927-0FE1-47AF-90CA-835D2D7A8C57}" srcId="{FD45624C-83CF-47B9-8EDE-C4DE60E9F279}" destId="{2883D5F5-E7FF-401B-8EC6-F928AFB44B13}" srcOrd="0" destOrd="0" parTransId="{A6A0B85D-95AC-463F-92D0-B524DCBEA113}" sibTransId="{8487C7DF-5F3F-497F-AB4E-E023B814B1B5}"/>
    <dgm:cxn modelId="{F3184E62-9D59-472C-B11B-11B5F96E7083}" type="presOf" srcId="{377675BF-60C8-4DBD-A646-E86AA93ABE52}" destId="{B206DAC4-D1DF-4053-8506-5DE426BC8BEF}" srcOrd="0" destOrd="0" presId="urn:microsoft.com/office/officeart/2005/8/layout/hList1"/>
    <dgm:cxn modelId="{A691D18B-FD88-442B-9309-18DBBE0A0566}" type="presOf" srcId="{FD45624C-83CF-47B9-8EDE-C4DE60E9F279}" destId="{34E68AF3-FEED-4A3D-869A-6E2B7BBFBA4D}" srcOrd="0" destOrd="0" presId="urn:microsoft.com/office/officeart/2005/8/layout/hList1"/>
    <dgm:cxn modelId="{9FA10CAC-7371-43B2-86BD-0275B9476B88}" type="presOf" srcId="{861A968E-9660-4770-82EB-9C2FFC889440}" destId="{69089CAB-F69C-48F1-B73A-68DA3AB2CB28}" srcOrd="0" destOrd="0" presId="urn:microsoft.com/office/officeart/2005/8/layout/hList1"/>
    <dgm:cxn modelId="{3AFCDDC2-D56E-479E-99E8-E8392EBEBD1D}" srcId="{C1DCF8D2-41C8-416E-B988-A9BFE3AC37E6}" destId="{8C35BD44-1BEF-4152-B737-36207728F3AA}" srcOrd="0" destOrd="0" parTransId="{B028CB35-9117-4925-8AF8-24A3293B8DBF}" sibTransId="{E8E5BCDD-B3A2-4F66-A5C9-1A9AA5A755C2}"/>
    <dgm:cxn modelId="{66E023AF-539B-4898-A0E2-EB94370B4CDA}" srcId="{8E49249E-D487-4D9F-ACF1-780CF7A785B8}" destId="{861A968E-9660-4770-82EB-9C2FFC889440}" srcOrd="0" destOrd="0" parTransId="{8EC91AB9-3AD1-4E8A-8F62-D1D6051DCB4D}" sibTransId="{81F95CE4-9DE1-4922-8F2D-89DC118502E3}"/>
    <dgm:cxn modelId="{114105FC-0E9F-4091-9A53-9DAA1E7CE84B}" type="presParOf" srcId="{CA0ACA70-C3D6-4950-A293-826CA31D4D77}" destId="{77421869-CF36-491C-BA53-1F920B19AEB1}" srcOrd="0" destOrd="0" presId="urn:microsoft.com/office/officeart/2005/8/layout/hList1"/>
    <dgm:cxn modelId="{E7E780B5-6AF1-401D-84CD-8F27EE499EB9}" type="presParOf" srcId="{77421869-CF36-491C-BA53-1F920B19AEB1}" destId="{69089CAB-F69C-48F1-B73A-68DA3AB2CB28}" srcOrd="0" destOrd="0" presId="urn:microsoft.com/office/officeart/2005/8/layout/hList1"/>
    <dgm:cxn modelId="{A534D67E-16FA-4674-A267-3BC41C58A045}" type="presParOf" srcId="{77421869-CF36-491C-BA53-1F920B19AEB1}" destId="{B206DAC4-D1DF-4053-8506-5DE426BC8BEF}" srcOrd="1" destOrd="0" presId="urn:microsoft.com/office/officeart/2005/8/layout/hList1"/>
    <dgm:cxn modelId="{271A7AC8-0415-43D2-9D6B-B68570A7907B}" type="presParOf" srcId="{CA0ACA70-C3D6-4950-A293-826CA31D4D77}" destId="{4538DDEF-FF29-49EA-B0F6-2B2B7EFBE06A}" srcOrd="1" destOrd="0" presId="urn:microsoft.com/office/officeart/2005/8/layout/hList1"/>
    <dgm:cxn modelId="{5D030334-9C84-4F40-AB6A-848E981A3364}" type="presParOf" srcId="{CA0ACA70-C3D6-4950-A293-826CA31D4D77}" destId="{5458525B-D6B1-444E-BD3E-33F2D6911EC5}" srcOrd="2" destOrd="0" presId="urn:microsoft.com/office/officeart/2005/8/layout/hList1"/>
    <dgm:cxn modelId="{B0734314-B25B-42A4-8A3A-907223D2B18F}" type="presParOf" srcId="{5458525B-D6B1-444E-BD3E-33F2D6911EC5}" destId="{34E68AF3-FEED-4A3D-869A-6E2B7BBFBA4D}" srcOrd="0" destOrd="0" presId="urn:microsoft.com/office/officeart/2005/8/layout/hList1"/>
    <dgm:cxn modelId="{4322457E-EE35-4FAE-89E6-90461ED4989C}" type="presParOf" srcId="{5458525B-D6B1-444E-BD3E-33F2D6911EC5}" destId="{400F4E5D-F016-41EA-97FB-BF5BA36522C2}" srcOrd="1" destOrd="0" presId="urn:microsoft.com/office/officeart/2005/8/layout/hList1"/>
    <dgm:cxn modelId="{AD6D8B9A-6CB4-4C9D-843F-971897AFEA39}" type="presParOf" srcId="{CA0ACA70-C3D6-4950-A293-826CA31D4D77}" destId="{DE1CCA6C-0CB4-4F35-81EC-2A0957C7E3C7}" srcOrd="3" destOrd="0" presId="urn:microsoft.com/office/officeart/2005/8/layout/hList1"/>
    <dgm:cxn modelId="{D8658129-E005-4778-92D0-5A0C4A62DF0E}" type="presParOf" srcId="{CA0ACA70-C3D6-4950-A293-826CA31D4D77}" destId="{157F03D9-AB27-4BEC-A1E6-85F2952B306D}" srcOrd="4" destOrd="0" presId="urn:microsoft.com/office/officeart/2005/8/layout/hList1"/>
    <dgm:cxn modelId="{E1F24EE5-70A5-40E1-A999-971BCA1EA43E}" type="presParOf" srcId="{157F03D9-AB27-4BEC-A1E6-85F2952B306D}" destId="{869E6585-1C72-4E82-914E-39E2C4E28665}" srcOrd="0" destOrd="0" presId="urn:microsoft.com/office/officeart/2005/8/layout/hList1"/>
    <dgm:cxn modelId="{4FC86286-A80B-4A94-9EE4-89DEA0A099D4}" type="presParOf" srcId="{157F03D9-AB27-4BEC-A1E6-85F2952B306D}" destId="{0C85A15E-56D2-44B3-8E52-7FFFB1AE2983}" srcOrd="1" destOrd="0" presId="urn:microsoft.com/office/officeart/2005/8/layout/hList1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74BE2A-CEEC-4ADA-B641-ABA1F5F10AA0}">
      <dsp:nvSpPr>
        <dsp:cNvPr id="0" name=""/>
        <dsp:cNvSpPr/>
      </dsp:nvSpPr>
      <dsp:spPr>
        <a:xfrm rot="5400000">
          <a:off x="5772171" y="-2180122"/>
          <a:ext cx="1333695" cy="6060253"/>
        </a:xfrm>
        <a:prstGeom prst="round2SameRect">
          <a:avLst/>
        </a:prstGeom>
        <a:solidFill>
          <a:srgbClr val="A4D4E2"/>
        </a:solidFill>
        <a:ln w="25400" cap="flat" cmpd="sng" algn="ctr">
          <a:solidFill>
            <a:srgbClr val="A4D4E2"/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3200" b="1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Медовый месяц заграницей слишком дорого</a:t>
          </a:r>
          <a:endParaRPr lang="ru-RU" sz="3200" b="1" kern="12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 rot="-5400000">
        <a:off x="3408892" y="248263"/>
        <a:ext cx="5995147" cy="1203483"/>
      </dsp:txXfrm>
    </dsp:sp>
    <dsp:sp modelId="{25CE82D9-9946-4501-ADAF-4D9AD60E2680}">
      <dsp:nvSpPr>
        <dsp:cNvPr id="0" name=""/>
        <dsp:cNvSpPr/>
      </dsp:nvSpPr>
      <dsp:spPr>
        <a:xfrm>
          <a:off x="0" y="0"/>
          <a:ext cx="3408892" cy="1667119"/>
        </a:xfrm>
        <a:prstGeom prst="roundRect">
          <a:avLst/>
        </a:prstGeom>
        <a:solidFill>
          <a:srgbClr val="008C9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>
              <a:latin typeface="Times New Roman" pitchFamily="18" charset="0"/>
              <a:cs typeface="Times New Roman" pitchFamily="18" charset="0"/>
            </a:rPr>
            <a:t>Молодожены от 23 до 55 лет</a:t>
          </a:r>
          <a:r>
            <a:rPr lang="ru-RU" sz="4000" kern="1200" dirty="0" smtClean="0">
              <a:latin typeface="Times New Roman" pitchFamily="18" charset="0"/>
              <a:cs typeface="Times New Roman" pitchFamily="18" charset="0"/>
            </a:rPr>
            <a:t>.</a:t>
          </a:r>
          <a:endParaRPr lang="ru-RU" sz="4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81382" y="81382"/>
        <a:ext cx="3246128" cy="150435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93D662-2D6B-4213-8BCC-C3E77744DC58}">
      <dsp:nvSpPr>
        <dsp:cNvPr id="0" name=""/>
        <dsp:cNvSpPr/>
      </dsp:nvSpPr>
      <dsp:spPr>
        <a:xfrm>
          <a:off x="607222" y="0"/>
          <a:ext cx="3857652" cy="3857652"/>
        </a:xfrm>
        <a:prstGeom prst="ellipse">
          <a:avLst/>
        </a:prstGeom>
        <a:solidFill>
          <a:srgbClr val="018C9A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/>
            <a:t>РАМ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/>
            <a:t>Потенциал</a:t>
          </a:r>
          <a:r>
            <a:rPr lang="en-US" sz="1000" b="1" kern="1200" dirty="0" smtClean="0"/>
            <a:t> 470</a:t>
          </a:r>
          <a:r>
            <a:rPr lang="ru-RU" sz="1000" b="1" kern="1200" dirty="0" smtClean="0"/>
            <a:t>000</a:t>
          </a:r>
          <a:endParaRPr lang="ru-RU" sz="1000" b="1" kern="1200" dirty="0"/>
        </a:p>
      </dsp:txBody>
      <dsp:txXfrm>
        <a:off x="1996749" y="192882"/>
        <a:ext cx="1078599" cy="578647"/>
      </dsp:txXfrm>
    </dsp:sp>
    <dsp:sp modelId="{71F9D321-AD24-4B2F-9858-808383740F5B}">
      <dsp:nvSpPr>
        <dsp:cNvPr id="0" name=""/>
        <dsp:cNvSpPr/>
      </dsp:nvSpPr>
      <dsp:spPr>
        <a:xfrm>
          <a:off x="992988" y="771530"/>
          <a:ext cx="3086121" cy="3086121"/>
        </a:xfrm>
        <a:prstGeom prst="ellipse">
          <a:avLst/>
        </a:prstGeom>
        <a:solidFill>
          <a:srgbClr val="018C9A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/>
            <a:t>ТАМ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/>
            <a:t>Перспектива</a:t>
          </a:r>
          <a:r>
            <a:rPr lang="en-US" sz="1000" b="1" kern="1200" dirty="0" smtClean="0"/>
            <a:t> 410</a:t>
          </a:r>
          <a:r>
            <a:rPr lang="ru-RU" sz="1000" b="1" kern="1200" dirty="0" smtClean="0"/>
            <a:t>000</a:t>
          </a:r>
          <a:endParaRPr lang="ru-RU" sz="1000" b="1" kern="1200" dirty="0"/>
        </a:p>
      </dsp:txBody>
      <dsp:txXfrm>
        <a:off x="1996749" y="956697"/>
        <a:ext cx="1078599" cy="555501"/>
      </dsp:txXfrm>
    </dsp:sp>
    <dsp:sp modelId="{F4F73ED0-32D2-41A1-B72D-C2D81FC80C1A}">
      <dsp:nvSpPr>
        <dsp:cNvPr id="0" name=""/>
        <dsp:cNvSpPr/>
      </dsp:nvSpPr>
      <dsp:spPr>
        <a:xfrm>
          <a:off x="1378753" y="1543060"/>
          <a:ext cx="2314591" cy="2314591"/>
        </a:xfrm>
        <a:prstGeom prst="ellipse">
          <a:avLst/>
        </a:prstGeom>
        <a:solidFill>
          <a:srgbClr val="00B7D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/>
            <a:t>SAM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/>
            <a:t>Стратегия и </a:t>
          </a:r>
          <a:r>
            <a:rPr lang="ru-RU" sz="1000" b="1" kern="1200" dirty="0" smtClean="0"/>
            <a:t>конкуренты</a:t>
          </a:r>
          <a:r>
            <a:rPr lang="en-US" sz="1000" b="1" kern="1200" dirty="0" smtClean="0"/>
            <a:t> 410</a:t>
          </a:r>
          <a:r>
            <a:rPr lang="ru-RU" sz="1000" b="1" kern="1200" dirty="0" smtClean="0"/>
            <a:t>000</a:t>
          </a:r>
          <a:endParaRPr lang="ru-RU" sz="1000" b="1" kern="1200" dirty="0"/>
        </a:p>
      </dsp:txBody>
      <dsp:txXfrm>
        <a:off x="1996749" y="1716655"/>
        <a:ext cx="1078599" cy="520783"/>
      </dsp:txXfrm>
    </dsp:sp>
    <dsp:sp modelId="{C12AB981-CE2A-46AD-A1EC-BC438E315F66}">
      <dsp:nvSpPr>
        <dsp:cNvPr id="0" name=""/>
        <dsp:cNvSpPr/>
      </dsp:nvSpPr>
      <dsp:spPr>
        <a:xfrm>
          <a:off x="1764518" y="2314591"/>
          <a:ext cx="1543060" cy="1543060"/>
        </a:xfrm>
        <a:prstGeom prst="ellipse">
          <a:avLst/>
        </a:prstGeom>
        <a:solidFill>
          <a:srgbClr val="A4D4E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/>
            <a:t>SOM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/>
            <a:t>Тактика</a:t>
          </a:r>
          <a:r>
            <a:rPr lang="en-US" sz="1000" b="1" kern="1200" dirty="0" smtClean="0"/>
            <a:t> 164</a:t>
          </a:r>
          <a:r>
            <a:rPr lang="ru-RU" sz="1000" b="1" kern="1200" dirty="0" smtClean="0"/>
            <a:t>00</a:t>
          </a:r>
          <a:endParaRPr lang="ru-RU" sz="1000" b="1" kern="1200" dirty="0"/>
        </a:p>
      </dsp:txBody>
      <dsp:txXfrm>
        <a:off x="1990494" y="2700356"/>
        <a:ext cx="1091108" cy="77153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089CAB-F69C-48F1-B73A-68DA3AB2CB28}">
      <dsp:nvSpPr>
        <dsp:cNvPr id="0" name=""/>
        <dsp:cNvSpPr/>
      </dsp:nvSpPr>
      <dsp:spPr>
        <a:xfrm>
          <a:off x="2908" y="441105"/>
          <a:ext cx="2835560" cy="862389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01600" rIns="177800" bIns="10160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>
              <a:latin typeface="Times New Roman" pitchFamily="18" charset="0"/>
              <a:cs typeface="Times New Roman" pitchFamily="18" charset="0"/>
            </a:rPr>
            <a:t>Конкуренты Продукты/Услуги</a:t>
          </a:r>
        </a:p>
      </dsp:txBody>
      <dsp:txXfrm>
        <a:off x="2908" y="441105"/>
        <a:ext cx="2835560" cy="862389"/>
      </dsp:txXfrm>
    </dsp:sp>
    <dsp:sp modelId="{B206DAC4-D1DF-4053-8506-5DE426BC8BEF}">
      <dsp:nvSpPr>
        <dsp:cNvPr id="0" name=""/>
        <dsp:cNvSpPr/>
      </dsp:nvSpPr>
      <dsp:spPr>
        <a:xfrm>
          <a:off x="0" y="1272627"/>
          <a:ext cx="2835560" cy="1990125"/>
        </a:xfrm>
        <a:prstGeom prst="rect">
          <a:avLst/>
        </a:prstGeom>
        <a:solidFill>
          <a:srgbClr val="A4D4E2"/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77800" bIns="200025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500" kern="1200" dirty="0" smtClean="0">
              <a:latin typeface="Times New Roman" pitchFamily="18" charset="0"/>
              <a:cs typeface="Times New Roman" pitchFamily="18" charset="0"/>
            </a:rPr>
            <a:t>Туры  у других </a:t>
          </a:r>
          <a:r>
            <a:rPr lang="ru-RU" sz="2500" kern="1200" dirty="0" err="1" smtClean="0">
              <a:latin typeface="Times New Roman" pitchFamily="18" charset="0"/>
              <a:cs typeface="Times New Roman" pitchFamily="18" charset="0"/>
            </a:rPr>
            <a:t>турагенств</a:t>
          </a:r>
          <a:endParaRPr lang="ru-RU" sz="25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0" y="1272627"/>
        <a:ext cx="2835560" cy="1990125"/>
      </dsp:txXfrm>
    </dsp:sp>
    <dsp:sp modelId="{34E68AF3-FEED-4A3D-869A-6E2B7BBFBA4D}">
      <dsp:nvSpPr>
        <dsp:cNvPr id="0" name=""/>
        <dsp:cNvSpPr/>
      </dsp:nvSpPr>
      <dsp:spPr>
        <a:xfrm>
          <a:off x="3235447" y="441105"/>
          <a:ext cx="2835560" cy="862389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01600" rIns="177800" bIns="10160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>
              <a:latin typeface="Times New Roman" pitchFamily="18" charset="0"/>
              <a:cs typeface="Times New Roman" pitchFamily="18" charset="0"/>
            </a:rPr>
            <a:t>Фирмы конкуренты</a:t>
          </a:r>
        </a:p>
      </dsp:txBody>
      <dsp:txXfrm>
        <a:off x="3235447" y="441105"/>
        <a:ext cx="2835560" cy="862389"/>
      </dsp:txXfrm>
    </dsp:sp>
    <dsp:sp modelId="{400F4E5D-F016-41EA-97FB-BF5BA36522C2}">
      <dsp:nvSpPr>
        <dsp:cNvPr id="0" name=""/>
        <dsp:cNvSpPr/>
      </dsp:nvSpPr>
      <dsp:spPr>
        <a:xfrm>
          <a:off x="3235447" y="1303494"/>
          <a:ext cx="2835560" cy="1990125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77800" bIns="200025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500" kern="1200" dirty="0" err="1" smtClean="0">
              <a:latin typeface="Times New Roman" pitchFamily="18" charset="0"/>
              <a:cs typeface="Times New Roman" pitchFamily="18" charset="0"/>
            </a:rPr>
            <a:t>Anex</a:t>
          </a:r>
          <a:r>
            <a:rPr lang="en-US" sz="2500" kern="1200" dirty="0" smtClean="0">
              <a:latin typeface="Times New Roman" pitchFamily="18" charset="0"/>
              <a:cs typeface="Times New Roman" pitchFamily="18" charset="0"/>
            </a:rPr>
            <a:t> tour</a:t>
          </a:r>
          <a:br>
            <a:rPr lang="en-US" sz="2500" kern="1200" dirty="0" smtClean="0">
              <a:latin typeface="Times New Roman" pitchFamily="18" charset="0"/>
              <a:cs typeface="Times New Roman" pitchFamily="18" charset="0"/>
            </a:rPr>
          </a:br>
          <a:r>
            <a:rPr lang="en-US" sz="2500" kern="1200" dirty="0" smtClean="0">
              <a:latin typeface="Times New Roman" pitchFamily="18" charset="0"/>
              <a:cs typeface="Times New Roman" pitchFamily="18" charset="0"/>
            </a:rPr>
            <a:t>Z</a:t>
          </a:r>
          <a:r>
            <a:rPr lang="ru-RU" sz="2500" kern="1200" dirty="0" err="1" smtClean="0">
              <a:latin typeface="Times New Roman" pitchFamily="18" charset="0"/>
              <a:cs typeface="Times New Roman" pitchFamily="18" charset="0"/>
            </a:rPr>
            <a:t>има</a:t>
          </a:r>
          <a:r>
            <a:rPr lang="ru-RU" sz="25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500" kern="1200" dirty="0" smtClean="0">
              <a:latin typeface="Times New Roman" pitchFamily="18" charset="0"/>
              <a:cs typeface="Times New Roman" pitchFamily="18" charset="0"/>
            </a:rPr>
            <a:t>Le</a:t>
          </a:r>
          <a:r>
            <a:rPr lang="ru-RU" sz="2500" kern="1200" dirty="0" smtClean="0">
              <a:latin typeface="Times New Roman" pitchFamily="18" charset="0"/>
              <a:cs typeface="Times New Roman" pitchFamily="18" charset="0"/>
            </a:rPr>
            <a:t>то</a:t>
          </a:r>
          <a:br>
            <a:rPr lang="ru-RU" sz="2500" kern="1200" dirty="0" smtClean="0">
              <a:latin typeface="Times New Roman" pitchFamily="18" charset="0"/>
              <a:cs typeface="Times New Roman" pitchFamily="18" charset="0"/>
            </a:rPr>
          </a:br>
          <a:r>
            <a:rPr lang="ru-RU" sz="2500" kern="1200" dirty="0" err="1" smtClean="0">
              <a:latin typeface="Times New Roman" pitchFamily="18" charset="0"/>
              <a:cs typeface="Times New Roman" pitchFamily="18" charset="0"/>
            </a:rPr>
            <a:t>Нью</a:t>
          </a:r>
          <a:r>
            <a:rPr lang="ru-RU" sz="25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500" kern="1200" dirty="0" err="1" smtClean="0">
              <a:latin typeface="Times New Roman" pitchFamily="18" charset="0"/>
              <a:cs typeface="Times New Roman" pitchFamily="18" charset="0"/>
            </a:rPr>
            <a:t>Тревел</a:t>
          </a:r>
          <a:r>
            <a:rPr lang="ru-RU" sz="2500" kern="1200" dirty="0" smtClean="0">
              <a:latin typeface="Times New Roman" pitchFamily="18" charset="0"/>
              <a:cs typeface="Times New Roman" pitchFamily="18" charset="0"/>
            </a:rPr>
            <a:t> </a:t>
          </a:r>
          <a:br>
            <a:rPr lang="ru-RU" sz="2500" kern="1200" dirty="0" smtClean="0">
              <a:latin typeface="Times New Roman" pitchFamily="18" charset="0"/>
              <a:cs typeface="Times New Roman" pitchFamily="18" charset="0"/>
            </a:rPr>
          </a:br>
          <a:r>
            <a:rPr lang="en-US" sz="2500" kern="1200" dirty="0" smtClean="0">
              <a:latin typeface="Times New Roman" pitchFamily="18" charset="0"/>
              <a:cs typeface="Times New Roman" pitchFamily="18" charset="0"/>
            </a:rPr>
            <a:t>EL </a:t>
          </a:r>
          <a:r>
            <a:rPr lang="en-US" sz="2500" kern="1200" dirty="0" err="1" smtClean="0">
              <a:latin typeface="Times New Roman" pitchFamily="18" charset="0"/>
              <a:cs typeface="Times New Roman" pitchFamily="18" charset="0"/>
            </a:rPr>
            <a:t>Trevel</a:t>
          </a:r>
          <a:r>
            <a:rPr lang="en-US" sz="25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500" kern="1200" dirty="0" err="1" smtClean="0">
              <a:latin typeface="Times New Roman" pitchFamily="18" charset="0"/>
              <a:cs typeface="Times New Roman" pitchFamily="18" charset="0"/>
            </a:rPr>
            <a:t>Инкомтур</a:t>
          </a:r>
          <a:endParaRPr lang="ru-RU" sz="25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235447" y="1303494"/>
        <a:ext cx="2835560" cy="1990125"/>
      </dsp:txXfrm>
    </dsp:sp>
    <dsp:sp modelId="{869E6585-1C72-4E82-914E-39E2C4E28665}">
      <dsp:nvSpPr>
        <dsp:cNvPr id="0" name=""/>
        <dsp:cNvSpPr/>
      </dsp:nvSpPr>
      <dsp:spPr>
        <a:xfrm>
          <a:off x="6470895" y="433964"/>
          <a:ext cx="2835560" cy="862389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01600" rIns="177800" bIns="10160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>
              <a:latin typeface="Times New Roman" pitchFamily="18" charset="0"/>
              <a:cs typeface="Times New Roman" pitchFamily="18" charset="0"/>
            </a:rPr>
            <a:t>Наши преимущества</a:t>
          </a:r>
        </a:p>
      </dsp:txBody>
      <dsp:txXfrm>
        <a:off x="6470895" y="433964"/>
        <a:ext cx="2835560" cy="862389"/>
      </dsp:txXfrm>
    </dsp:sp>
    <dsp:sp modelId="{0C85A15E-56D2-44B3-8E52-7FFFB1AE2983}">
      <dsp:nvSpPr>
        <dsp:cNvPr id="0" name=""/>
        <dsp:cNvSpPr/>
      </dsp:nvSpPr>
      <dsp:spPr>
        <a:xfrm>
          <a:off x="6467986" y="1303494"/>
          <a:ext cx="2835560" cy="1990125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77800" bIns="200025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500" kern="1200" dirty="0" smtClean="0">
              <a:latin typeface="Times New Roman" pitchFamily="18" charset="0"/>
              <a:cs typeface="Times New Roman" pitchFamily="18" charset="0"/>
            </a:rPr>
            <a:t>Включение в тур самых романтических мест для молодых</a:t>
          </a:r>
          <a:endParaRPr lang="ru-RU" sz="25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6467986" y="1303494"/>
        <a:ext cx="2835560" cy="199012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0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4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1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5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6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9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0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1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2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3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7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2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5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6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9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3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4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7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8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9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0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1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5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7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9071280" cy="156780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9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lizashulyatieva@gmail.com" TargetMode="External"/><Relationship Id="rId7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.png"/><Relationship Id="rId5" Type="http://schemas.openxmlformats.org/officeDocument/2006/relationships/image" Target="../media/image5.png"/><Relationship Id="rId4" Type="http://schemas.openxmlformats.org/officeDocument/2006/relationships/hyperlink" Target="mailto:polinas20062005@gmail.com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Прямоугольник 231"/>
          <p:cNvSpPr/>
          <p:nvPr/>
        </p:nvSpPr>
        <p:spPr>
          <a:xfrm>
            <a:off x="468280" y="2120895"/>
            <a:ext cx="6731280" cy="1307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4400" b="1" dirty="0" smtClean="0">
                <a:solidFill>
                  <a:srgbClr val="018B9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 O V E T O U R</a:t>
            </a:r>
            <a:endParaRPr lang="ru-RU" sz="4400" b="1" dirty="0">
              <a:solidFill>
                <a:srgbClr val="018B9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3" name="Прямоугольник 232"/>
          <p:cNvSpPr/>
          <p:nvPr/>
        </p:nvSpPr>
        <p:spPr>
          <a:xfrm>
            <a:off x="504000" y="3780000"/>
            <a:ext cx="5435640" cy="882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2500" b="0" strike="noStrike" spc="-1" dirty="0">
              <a:latin typeface="Arial"/>
            </a:endParaRPr>
          </a:p>
        </p:txBody>
      </p:sp>
      <p:sp>
        <p:nvSpPr>
          <p:cNvPr id="4" name="Подзаголовок 6"/>
          <p:cNvSpPr txBox="1">
            <a:spLocks/>
          </p:cNvSpPr>
          <p:nvPr/>
        </p:nvSpPr>
        <p:spPr>
          <a:xfrm>
            <a:off x="2808410" y="3330350"/>
            <a:ext cx="7056438" cy="144914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76225" algn="l"/>
                <a:tab pos="363538" algn="l"/>
                <a:tab pos="727075" algn="l"/>
                <a:tab pos="1090613" algn="l"/>
                <a:tab pos="1454150" algn="l"/>
                <a:tab pos="1817688" algn="l"/>
                <a:tab pos="2182813" algn="l"/>
                <a:tab pos="2546350" algn="l"/>
                <a:tab pos="2909888" algn="l"/>
                <a:tab pos="3273425" algn="l"/>
                <a:tab pos="3636963" algn="l"/>
                <a:tab pos="4000500" algn="l"/>
                <a:tab pos="4365625" algn="l"/>
                <a:tab pos="4729163" algn="l"/>
                <a:tab pos="5092700" algn="l"/>
                <a:tab pos="5456238" algn="l"/>
                <a:tab pos="5821363" algn="l"/>
                <a:tab pos="6184900" algn="l"/>
                <a:tab pos="6548438" algn="l"/>
                <a:tab pos="6911975" algn="l"/>
                <a:tab pos="7275513" algn="l"/>
              </a:tabLst>
              <a:defRPr/>
            </a:pPr>
            <a:endParaRPr kumimoji="0" lang="ru-RU" sz="4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itka Text" pitchFamily="2" charset="0"/>
              <a:ea typeface="MS Gothic" pitchFamily="49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9718" y="3621093"/>
            <a:ext cx="35719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ИСК 1 курс Туризм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Группа ОБ-43.03.02.03-11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Окунева С.А.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Шулятьева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Е.А.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Солдатова  П.Ю.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7955" y="549259"/>
            <a:ext cx="10088580" cy="981072"/>
          </a:xfrm>
        </p:spPr>
        <p:txBody>
          <a:bodyPr lIns="720000"/>
          <a:lstStyle/>
          <a:p>
            <a:r>
              <a:rPr lang="ru-RU" sz="4000" b="1" dirty="0">
                <a:solidFill>
                  <a:srgbClr val="018B9D"/>
                </a:solidFill>
                <a:latin typeface="Times New Roman" pitchFamily="18" charset="0"/>
                <a:ea typeface="MS Gothic" pitchFamily="49" charset="-128"/>
                <a:cs typeface="Times New Roman" pitchFamily="18" charset="0"/>
              </a:rPr>
              <a:t>Команда проекта</a:t>
            </a:r>
            <a:endParaRPr sz="4000" b="1" dirty="0">
              <a:solidFill>
                <a:srgbClr val="018B9D"/>
              </a:solidFill>
              <a:latin typeface="Times New Roman" pitchFamily="18" charset="0"/>
              <a:ea typeface="MS Gothic" pitchFamily="49" charset="-128"/>
              <a:cs typeface="Times New Roman" pitchFamily="18" charset="0"/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xmlns="" id="{FB6DDDFF-C793-4B59-B237-A7C9734DFB8B}"/>
              </a:ext>
            </a:extLst>
          </p:cNvPr>
          <p:cNvSpPr txBox="1">
            <a:spLocks/>
          </p:cNvSpPr>
          <p:nvPr/>
        </p:nvSpPr>
        <p:spPr>
          <a:xfrm>
            <a:off x="611156" y="4199272"/>
            <a:ext cx="2714644" cy="1471278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Софья Окунева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Визуальное оформление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Лидер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400" i="1" dirty="0" smtClean="0">
              <a:solidFill>
                <a:schemeClr val="bg1">
                  <a:lumMod val="50000"/>
                </a:schemeClr>
              </a:solidFill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>
              <a:solidFill>
                <a:srgbClr val="1B1464"/>
              </a:solidFill>
            </a:endParaRPr>
          </a:p>
        </p:txBody>
      </p:sp>
      <p:sp>
        <p:nvSpPr>
          <p:cNvPr id="11" name="Содержимое 2">
            <a:extLst>
              <a:ext uri="{FF2B5EF4-FFF2-40B4-BE49-F238E27FC236}">
                <a16:creationId xmlns:a16="http://schemas.microsoft.com/office/drawing/2014/main" xmlns="" id="{B6BC7D94-11CA-43FA-938D-5F079F0094FB}"/>
              </a:ext>
            </a:extLst>
          </p:cNvPr>
          <p:cNvSpPr txBox="1">
            <a:spLocks/>
          </p:cNvSpPr>
          <p:nvPr/>
        </p:nvSpPr>
        <p:spPr>
          <a:xfrm>
            <a:off x="4040180" y="4121159"/>
            <a:ext cx="2883092" cy="677480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Полина Солдатова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навыки организации деятельности проекта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>
              <a:solidFill>
                <a:srgbClr val="1B1464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97766" y="1620829"/>
            <a:ext cx="1714512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TextBox 13"/>
          <p:cNvSpPr txBox="1"/>
          <p:nvPr/>
        </p:nvSpPr>
        <p:spPr>
          <a:xfrm>
            <a:off x="7254890" y="4049721"/>
            <a:ext cx="2214578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Елизавета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Шулятьева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Креативность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коммуникабельность</a:t>
            </a:r>
          </a:p>
          <a:p>
            <a:pPr>
              <a:buFont typeface="Arial" pitchFamily="34" charset="0"/>
              <a:buChar char="•"/>
            </a:pP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Генератор идей 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dirty="0" smtClean="0">
                <a:latin typeface="Times New Roman" pitchFamily="18" charset="0"/>
                <a:cs typeface="Times New Roman" pitchFamily="18" charset="0"/>
              </a:rPr>
            </a:b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68742" y="1549391"/>
            <a:ext cx="2143140" cy="23663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9718" y="1620829"/>
            <a:ext cx="2314299" cy="22257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xmlns="" id="{00FFEB6C-B383-4836-8572-A19DC615E985}"/>
              </a:ext>
            </a:extLst>
          </p:cNvPr>
          <p:cNvSpPr txBox="1">
            <a:spLocks/>
          </p:cNvSpPr>
          <p:nvPr/>
        </p:nvSpPr>
        <p:spPr>
          <a:xfrm>
            <a:off x="14256" y="3335341"/>
            <a:ext cx="10066369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b="1" kern="0" dirty="0">
                <a:solidFill>
                  <a:srgbClr val="018C9A"/>
                </a:solidFill>
                <a:latin typeface="Times New Roman" pitchFamily="18" charset="0"/>
                <a:ea typeface="MS Gothic" pitchFamily="49" charset="-128"/>
                <a:cs typeface="Times New Roman" pitchFamily="18" charset="0"/>
              </a:rPr>
              <a:t>Решение проблемы</a:t>
            </a: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xmlns="" id="{563D58AA-EDEB-44C6-9646-1513EE9463AD}"/>
              </a:ext>
            </a:extLst>
          </p:cNvPr>
          <p:cNvSpPr txBox="1">
            <a:spLocks/>
          </p:cNvSpPr>
          <p:nvPr/>
        </p:nvSpPr>
        <p:spPr>
          <a:xfrm>
            <a:off x="396842" y="4192597"/>
            <a:ext cx="8890243" cy="988352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lvl="0"/>
            <a:r>
              <a:rPr lang="ru-RU" sz="2100" i="1" dirty="0" smtClean="0">
                <a:solidFill>
                  <a:schemeClr val="bg1">
                    <a:lumMod val="50000"/>
                  </a:schemeClr>
                </a:solidFill>
              </a:rPr>
              <a:t>Формирование бюджетных туров для молодоженов  в пределах Российской Федерации</a:t>
            </a: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xmlns="" id="{AEBB18E9-133E-4C90-870A-415F0FFD0691}"/>
              </a:ext>
            </a:extLst>
          </p:cNvPr>
          <p:cNvSpPr txBox="1">
            <a:spLocks/>
          </p:cNvSpPr>
          <p:nvPr/>
        </p:nvSpPr>
        <p:spPr>
          <a:xfrm>
            <a:off x="0" y="334945"/>
            <a:ext cx="10080625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b="1" kern="0" dirty="0">
                <a:solidFill>
                  <a:srgbClr val="018B9D"/>
                </a:solidFill>
                <a:latin typeface="Times New Roman" pitchFamily="18" charset="0"/>
                <a:ea typeface="MS Gothic" pitchFamily="49" charset="-128"/>
                <a:cs typeface="Times New Roman" pitchFamily="18" charset="0"/>
              </a:rPr>
              <a:t>Проблема</a:t>
            </a:r>
          </a:p>
        </p:txBody>
      </p:sp>
      <p:graphicFrame>
        <p:nvGraphicFramePr>
          <p:cNvPr id="7" name="Схема 6">
            <a:extLst>
              <a:ext uri="{FF2B5EF4-FFF2-40B4-BE49-F238E27FC236}">
                <a16:creationId xmlns:a16="http://schemas.microsoft.com/office/drawing/2014/main" xmlns="" id="{A3F3CDA1-2F46-4253-98A6-B0F9338B616F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2322459967"/>
              </p:ext>
            </p:extLst>
          </p:nvPr>
        </p:nvGraphicFramePr>
        <p:xfrm>
          <a:off x="71760" y="1366240"/>
          <a:ext cx="9469146" cy="16671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07864" y="803247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317538" y="620697"/>
            <a:ext cx="10069463" cy="982800"/>
          </a:xfrm>
        </p:spPr>
        <p:txBody>
          <a:bodyPr lIns="720000"/>
          <a:lstStyle/>
          <a:p>
            <a:r>
              <a:rPr lang="ru-RU" sz="4400" b="1" dirty="0">
                <a:solidFill>
                  <a:srgbClr val="018B9D"/>
                </a:solidFill>
                <a:latin typeface="Times New Roman" pitchFamily="18" charset="0"/>
                <a:cs typeface="Times New Roman" pitchFamily="18" charset="0"/>
              </a:rPr>
              <a:t>О проекте. </a:t>
            </a:r>
            <a:r>
              <a:rPr lang="ru-RU" sz="4400" b="1" dirty="0" smtClean="0">
                <a:solidFill>
                  <a:srgbClr val="018B9D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400" b="1" dirty="0" smtClean="0">
                <a:solidFill>
                  <a:srgbClr val="018B9D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400" b="1" dirty="0" smtClean="0">
                <a:solidFill>
                  <a:srgbClr val="018B9D"/>
                </a:solidFill>
                <a:latin typeface="Times New Roman" pitchFamily="18" charset="0"/>
                <a:cs typeface="Times New Roman" pitchFamily="18" charset="0"/>
              </a:rPr>
              <a:t>Что </a:t>
            </a:r>
            <a:r>
              <a:rPr lang="ru-RU" sz="4400" b="1" dirty="0">
                <a:solidFill>
                  <a:srgbClr val="018B9D"/>
                </a:solidFill>
                <a:latin typeface="Times New Roman" pitchFamily="18" charset="0"/>
                <a:cs typeface="Times New Roman" pitchFamily="18" charset="0"/>
              </a:rPr>
              <a:t>есть сейчас</a:t>
            </a:r>
            <a:r>
              <a:rPr lang="ru-RU" sz="4400" b="1" dirty="0">
                <a:solidFill>
                  <a:srgbClr val="018B9D"/>
                </a:solidFill>
                <a:latin typeface="+mn-lt"/>
              </a:rPr>
              <a:t>.</a:t>
            </a:r>
          </a:p>
        </p:txBody>
      </p:sp>
      <p:sp>
        <p:nvSpPr>
          <p:cNvPr id="5" name="Google Shape;79;p17">
            <a:extLst>
              <a:ext uri="{FF2B5EF4-FFF2-40B4-BE49-F238E27FC236}">
                <a16:creationId xmlns:a16="http://schemas.microsoft.com/office/drawing/2014/main" xmlns="" id="{864BD059-7937-4F3D-B087-7CF783EE1BF2}"/>
              </a:ext>
            </a:extLst>
          </p:cNvPr>
          <p:cNvSpPr txBox="1">
            <a:spLocks/>
          </p:cNvSpPr>
          <p:nvPr/>
        </p:nvSpPr>
        <p:spPr>
          <a:xfrm>
            <a:off x="253966" y="1620829"/>
            <a:ext cx="9393370" cy="3220814"/>
          </a:xfrm>
          <a:prstGeom prst="rect">
            <a:avLst/>
          </a:prstGeom>
        </p:spPr>
        <p:txBody>
          <a:bodyPr spcFirstLastPara="1" wrap="square" lIns="100787" tIns="100787" rIns="100787" bIns="100787" anchor="t" anchorCtr="0">
            <a:noAutofit/>
          </a:bodyPr>
          <a:lstStyle/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r>
              <a:rPr lang="en-US" sz="2400" i="1" kern="0" dirty="0" smtClean="0">
                <a:latin typeface="Times New Roman" pitchFamily="18" charset="0"/>
                <a:cs typeface="Times New Roman" pitchFamily="18" charset="0"/>
              </a:rPr>
              <a:t>Love tour</a:t>
            </a:r>
            <a:r>
              <a:rPr lang="ru-RU" sz="2400" i="1" kern="0" dirty="0" smtClean="0">
                <a:latin typeface="Times New Roman" pitchFamily="18" charset="0"/>
                <a:cs typeface="Times New Roman" pitchFamily="18" charset="0"/>
              </a:rPr>
              <a:t>—тур агентство, специализирующееся на формировании туров  по России специально для молодоженов</a:t>
            </a:r>
          </a:p>
          <a:p>
            <a:pPr algn="just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kern="0" dirty="0" smtClean="0">
                <a:latin typeface="Times New Roman" pitchFamily="18" charset="0"/>
                <a:cs typeface="Times New Roman" pitchFamily="18" charset="0"/>
              </a:rPr>
              <a:t>Нами был создан логотип нашего будущего тур агентства, проведен мониторинг целевой аудитории. Целевая аудитория - молодожены от 23 до 55 лет, ведущие  активный  образ жизни, рассчитывающие на отдых 1-2 недели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endParaRPr lang="ru-RU" kern="0" dirty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endParaRPr lang="ru-RU" sz="1400" kern="0" dirty="0">
              <a:solidFill>
                <a:srgbClr val="666666"/>
              </a:solidFill>
            </a:endParaRPr>
          </a:p>
          <a:p>
            <a:pPr algn="l" rtl="0">
              <a:spcBef>
                <a:spcPts val="1764"/>
              </a:spcBef>
              <a:spcAft>
                <a:spcPts val="1764"/>
              </a:spcAft>
            </a:pPr>
            <a:endParaRPr lang="ru-RU" kern="0" dirty="0">
              <a:solidFill>
                <a:srgbClr val="666666"/>
              </a:solidFill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68742" y="3621093"/>
            <a:ext cx="1857388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549259"/>
            <a:ext cx="9721080" cy="982800"/>
          </a:xfrm>
        </p:spPr>
        <p:txBody>
          <a:bodyPr lIns="720000"/>
          <a:lstStyle/>
          <a:p>
            <a:r>
              <a:rPr lang="ru-RU" sz="2800" b="1" dirty="0">
                <a:solidFill>
                  <a:srgbClr val="018B9D"/>
                </a:solidFill>
                <a:latin typeface="Times New Roman" pitchFamily="18" charset="0"/>
                <a:ea typeface="MS Gothic" pitchFamily="49" charset="-128"/>
                <a:cs typeface="Times New Roman" pitchFamily="18" charset="0"/>
              </a:rPr>
              <a:t>Роль проекта в обеспечении </a:t>
            </a:r>
            <a:r>
              <a:rPr lang="ru-RU" sz="2800" b="1" dirty="0" smtClean="0">
                <a:solidFill>
                  <a:srgbClr val="018B9D"/>
                </a:solidFill>
                <a:latin typeface="Times New Roman" pitchFamily="18" charset="0"/>
                <a:ea typeface="MS Gothic" pitchFamily="49" charset="-128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rgbClr val="018B9D"/>
                </a:solidFill>
                <a:latin typeface="Times New Roman" pitchFamily="18" charset="0"/>
                <a:ea typeface="MS Gothic" pitchFamily="49" charset="-128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018B9D"/>
                </a:solidFill>
                <a:latin typeface="Times New Roman" pitchFamily="18" charset="0"/>
                <a:ea typeface="MS Gothic" pitchFamily="49" charset="-128"/>
                <a:cs typeface="Times New Roman" pitchFamily="18" charset="0"/>
              </a:rPr>
              <a:t>технологического суверенитета страны</a:t>
            </a:r>
            <a:endParaRPr sz="2800" b="1" dirty="0">
              <a:solidFill>
                <a:srgbClr val="018B9D"/>
              </a:solidFill>
              <a:latin typeface="Times New Roman" pitchFamily="18" charset="0"/>
              <a:ea typeface="MS Gothic" pitchFamily="49" charset="-128"/>
              <a:cs typeface="Times New Roman" pitchFamily="18" charset="0"/>
            </a:endParaRPr>
          </a:p>
        </p:txBody>
      </p:sp>
      <p:graphicFrame>
        <p:nvGraphicFramePr>
          <p:cNvPr id="3" name="Таблица 4">
            <a:extLst>
              <a:ext uri="{FF2B5EF4-FFF2-40B4-BE49-F238E27FC236}">
                <a16:creationId xmlns:a16="http://schemas.microsoft.com/office/drawing/2014/main" xmlns="" id="{31DEB549-43DE-45C6-A572-2B0C2EDFC2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3963410"/>
              </p:ext>
            </p:extLst>
          </p:nvPr>
        </p:nvGraphicFramePr>
        <p:xfrm>
          <a:off x="503808" y="1557372"/>
          <a:ext cx="9217024" cy="37556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6056">
                  <a:extLst>
                    <a:ext uri="{9D8B030D-6E8A-4147-A177-3AD203B41FA5}">
                      <a16:colId xmlns:a16="http://schemas.microsoft.com/office/drawing/2014/main" xmlns="" val="730411024"/>
                    </a:ext>
                  </a:extLst>
                </a:gridCol>
                <a:gridCol w="3240484">
                  <a:extLst>
                    <a:ext uri="{9D8B030D-6E8A-4147-A177-3AD203B41FA5}">
                      <a16:colId xmlns:a16="http://schemas.microsoft.com/office/drawing/2014/main" xmlns="" val="1353847585"/>
                    </a:ext>
                  </a:extLst>
                </a:gridCol>
                <a:gridCol w="3240484"/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Роль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Оценка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41157638"/>
                  </a:ext>
                </a:extLst>
              </a:tr>
              <a:tr h="708809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Инновационность</a:t>
                      </a:r>
                      <a:r>
                        <a:rPr lang="ru-RU" dirty="0" smtClean="0"/>
                        <a:t> </a:t>
                      </a:r>
                    </a:p>
                    <a:p>
                      <a:r>
                        <a:rPr lang="ru-RU" dirty="0" smtClean="0"/>
                        <a:t>(отметьте нужное)</a:t>
                      </a:r>
                      <a:endParaRPr lang="ru-RU" dirty="0"/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 smtClean="0"/>
                        <a:t>Инновация мирового</a:t>
                      </a:r>
                      <a:r>
                        <a:rPr lang="ru-RU" baseline="0" dirty="0" smtClean="0"/>
                        <a:t> уровня</a:t>
                      </a:r>
                      <a:endParaRPr lang="ru-RU" dirty="0" smtClean="0"/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 smtClean="0"/>
                        <a:t>Россия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 smtClean="0"/>
                        <a:t>Регион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 err="1" smtClean="0"/>
                        <a:t>Импортозамещение</a:t>
                      </a:r>
                      <a:endParaRPr lang="ru-RU" dirty="0" smtClean="0"/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 smtClean="0"/>
                        <a:t>Нет</a:t>
                      </a:r>
                      <a:endParaRPr lang="ru-RU" dirty="0"/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64691311"/>
                  </a:ext>
                </a:extLst>
              </a:tr>
              <a:tr h="1195536">
                <a:tc>
                  <a:txBody>
                    <a:bodyPr/>
                    <a:lstStyle/>
                    <a:p>
                      <a:r>
                        <a:rPr lang="ru-RU" dirty="0"/>
                        <a:t>Рынок </a:t>
                      </a:r>
                      <a:r>
                        <a:rPr lang="ru-RU" dirty="0" smtClean="0"/>
                        <a:t>НТИ</a:t>
                      </a:r>
                    </a:p>
                    <a:p>
                      <a:r>
                        <a:rPr lang="ru-RU" dirty="0" smtClean="0"/>
                        <a:t>(отметьте нужное)</a:t>
                      </a:r>
                      <a:endParaRPr lang="ru-RU" dirty="0"/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TechNet</a:t>
                      </a:r>
                      <a:endParaRPr lang="ru-RU" sz="18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SafeNet</a:t>
                      </a:r>
                      <a:endParaRPr lang="ru-RU" sz="18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NeuroNet </a:t>
                      </a:r>
                      <a:endParaRPr lang="ru-RU" sz="18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HomeNet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HealthNet</a:t>
                      </a:r>
                      <a:endParaRPr lang="ru-RU" sz="18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SportNet</a:t>
                      </a:r>
                      <a:endParaRPr lang="ru-RU" sz="18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WearNet</a:t>
                      </a:r>
                      <a:endParaRPr lang="ru-RU" sz="18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ru-RU" sz="18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EduNet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10286811"/>
                  </a:ext>
                </a:extLst>
              </a:tr>
              <a:tr h="731351">
                <a:tc>
                  <a:txBody>
                    <a:bodyPr/>
                    <a:lstStyle/>
                    <a:p>
                      <a:r>
                        <a:rPr lang="ru-RU" dirty="0"/>
                        <a:t>Сквозные технологии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dirty="0" smtClean="0"/>
                        <a:t>                  </a:t>
                      </a:r>
                      <a:r>
                        <a:rPr lang="ru-RU" sz="18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Искусственный интеллект </a:t>
                      </a:r>
                      <a:endParaRPr lang="ru-RU" dirty="0"/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30943538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AE4E66B8-A1FF-4F67-BC42-874E346DF3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4362" y="2192333"/>
            <a:ext cx="214314" cy="19210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>
            <a:extLst>
              <a:ext uri="{FF2B5EF4-FFF2-40B4-BE49-F238E27FC236}">
                <a16:creationId xmlns="" xmlns:a16="http://schemas.microsoft.com/office/drawing/2014/main" id="{AE4E66B8-A1FF-4F67-BC42-874E346DF3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5800" y="4264035"/>
            <a:ext cx="214314" cy="19210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>
            <a:extLst>
              <a:ext uri="{FF2B5EF4-FFF2-40B4-BE49-F238E27FC236}">
                <a16:creationId xmlns="" xmlns:a16="http://schemas.microsoft.com/office/drawing/2014/main" id="{AE4E66B8-A1FF-4F67-BC42-874E346DF3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4362" y="2478085"/>
            <a:ext cx="214314" cy="19210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>
            <a:extLst>
              <a:ext uri="{FF2B5EF4-FFF2-40B4-BE49-F238E27FC236}">
                <a16:creationId xmlns="" xmlns:a16="http://schemas.microsoft.com/office/drawing/2014/main" id="{AE4E66B8-A1FF-4F67-BC42-874E346DF3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0510" y="4264035"/>
            <a:ext cx="214314" cy="19210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5878925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89068" y="3309923"/>
            <a:ext cx="2523052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2400" b="1" dirty="0">
              <a:solidFill>
                <a:srgbClr val="1B1464"/>
              </a:solidFill>
              <a:latin typeface="Futura PT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7200552" y="3249542"/>
            <a:ext cx="2215711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endParaRPr lang="ru-RU" sz="2600" dirty="0">
              <a:latin typeface="+mn-lt"/>
              <a:cs typeface="+mn-cs"/>
            </a:endParaRPr>
          </a:p>
        </p:txBody>
      </p:sp>
      <p:sp>
        <p:nvSpPr>
          <p:cNvPr id="9" name="Содержимое 2"/>
          <p:cNvSpPr txBox="1">
            <a:spLocks/>
          </p:cNvSpPr>
          <p:nvPr/>
        </p:nvSpPr>
        <p:spPr>
          <a:xfrm>
            <a:off x="611156" y="2620961"/>
            <a:ext cx="9215502" cy="1928024"/>
          </a:xfrm>
          <a:prstGeom prst="rect">
            <a:avLst/>
          </a:prstGeom>
        </p:spPr>
        <p:txBody>
          <a:bodyPr>
            <a:noAutofit/>
          </a:bodyPr>
          <a:lstStyle/>
          <a:p>
            <a:pPr algn="just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Целевая аудитория.: Жители всей страны </a:t>
            </a:r>
          </a:p>
          <a:p>
            <a:pPr algn="just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Образование не имеет значения</a:t>
            </a:r>
          </a:p>
          <a:p>
            <a:pPr algn="just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Уровень дохода высшее среднего</a:t>
            </a:r>
          </a:p>
          <a:p>
            <a:pPr algn="just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Возраст от 23-55 лет</a:t>
            </a:r>
          </a:p>
          <a:p>
            <a:pPr algn="just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Состоящие в браке или собирающиеся вступить</a:t>
            </a:r>
          </a:p>
          <a:p>
            <a:pPr algn="just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Образ жизни - активный </a:t>
            </a:r>
          </a:p>
          <a:p>
            <a:pPr algn="just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Цель поездки - отдых </a:t>
            </a:r>
          </a:p>
          <a:p>
            <a:pPr algn="just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Тип отдыха - спокойный, размеренный </a:t>
            </a:r>
          </a:p>
          <a:p>
            <a:pPr algn="just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Продолжительность отдыха от 1-2 недель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xmlns="" id="{9870E0F1-0A62-1B23-37E7-FFFA609C8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77821"/>
            <a:ext cx="8501122" cy="785818"/>
          </a:xfrm>
        </p:spPr>
        <p:txBody>
          <a:bodyPr lIns="720000"/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</a:pPr>
            <a:r>
              <a:rPr lang="ru-RU" sz="4000" b="1" dirty="0">
                <a:solidFill>
                  <a:srgbClr val="018B9D"/>
                </a:solidFill>
                <a:latin typeface="Times New Roman" pitchFamily="18" charset="0"/>
                <a:cs typeface="Times New Roman" pitchFamily="18" charset="0"/>
              </a:rPr>
              <a:t>Целевая аудитория проекта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203E01CC-4B1D-4F09-A925-4AB4E0FDEE93}"/>
              </a:ext>
            </a:extLst>
          </p:cNvPr>
          <p:cNvSpPr txBox="1"/>
          <p:nvPr/>
        </p:nvSpPr>
        <p:spPr>
          <a:xfrm>
            <a:off x="534857" y="1406515"/>
            <a:ext cx="954576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Портрет потребителя: 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Активный, любознательный человек, который стремится к новому. Его финансовый достаток чуть выше среднего.  От 70 до 100 тысяч . На отдыхе человек желает получить не только комфорт, но и новые впечатления.</a:t>
            </a:r>
            <a:br>
              <a:rPr lang="ru-RU" sz="1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Мужчины и женщины от 23 до 55 лет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406383"/>
            <a:ext cx="7248951" cy="712752"/>
          </a:xfrm>
        </p:spPr>
        <p:txBody>
          <a:bodyPr lIns="540000"/>
          <a:lstStyle/>
          <a:p>
            <a:r>
              <a:rPr lang="ru" sz="4400" b="1" dirty="0">
                <a:solidFill>
                  <a:srgbClr val="018B9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Потенциальный объем рынка</a:t>
            </a:r>
            <a:endParaRPr sz="4400" b="1" dirty="0">
              <a:solidFill>
                <a:srgbClr val="018B9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MS Gothic" pitchFamily="49" charset="-128"/>
              <a:cs typeface="Times New Roman" pitchFamily="18" charset="0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xmlns="" id="{7257DE33-DA75-4895-9198-BA0D0C645546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1806937093"/>
              </p:ext>
            </p:extLst>
          </p:nvPr>
        </p:nvGraphicFramePr>
        <p:xfrm>
          <a:off x="-246100" y="1812898"/>
          <a:ext cx="5072098" cy="38576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271BE8D6-196E-41C8-BA47-838D526FF8FF}"/>
              </a:ext>
            </a:extLst>
          </p:cNvPr>
          <p:cNvSpPr txBox="1"/>
          <p:nvPr/>
        </p:nvSpPr>
        <p:spPr>
          <a:xfrm>
            <a:off x="4469940" y="1406515"/>
            <a:ext cx="5610685" cy="472867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PAM (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Potential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 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Available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 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Market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) </a:t>
            </a:r>
            <a:r>
              <a:rPr lang="ru-RU" sz="1200" b="1" i="1" dirty="0" smtClean="0">
                <a:solidFill>
                  <a:schemeClr val="bg1">
                    <a:lumMod val="50000"/>
                  </a:schemeClr>
                </a:solidFill>
                <a:effectLst/>
              </a:rPr>
              <a:t>–</a:t>
            </a:r>
            <a:r>
              <a:rPr lang="en-US" sz="1200" b="1" i="1" dirty="0" smtClean="0">
                <a:solidFill>
                  <a:schemeClr val="bg1">
                    <a:lumMod val="50000"/>
                  </a:schemeClr>
                </a:solidFill>
                <a:effectLst/>
              </a:rPr>
              <a:t> 470</a:t>
            </a:r>
            <a:r>
              <a:rPr lang="ru-RU" sz="1200" b="1" i="1" dirty="0" smtClean="0">
                <a:solidFill>
                  <a:schemeClr val="bg1">
                    <a:lumMod val="50000"/>
                  </a:schemeClr>
                </a:solidFill>
                <a:effectLst/>
              </a:rPr>
              <a:t>тыс.чел</a:t>
            </a:r>
            <a:r>
              <a:rPr lang="en-US" sz="1200" b="1" i="1" dirty="0" smtClean="0">
                <a:solidFill>
                  <a:schemeClr val="bg1">
                    <a:lumMod val="50000"/>
                  </a:schemeClr>
                </a:solidFill>
                <a:effectLst/>
              </a:rPr>
              <a:t>/</a:t>
            </a:r>
            <a:r>
              <a:rPr lang="ru-RU" sz="1200" b="1" i="1" dirty="0" smtClean="0">
                <a:solidFill>
                  <a:schemeClr val="bg1">
                    <a:lumMod val="50000"/>
                  </a:schemeClr>
                </a:solidFill>
              </a:rPr>
              <a:t> 23 500 000 000 </a:t>
            </a:r>
            <a:r>
              <a:rPr lang="ru-RU" sz="1200" b="1" i="1" dirty="0" err="1" smtClean="0">
                <a:solidFill>
                  <a:schemeClr val="bg1">
                    <a:lumMod val="50000"/>
                  </a:schemeClr>
                </a:solidFill>
              </a:rPr>
              <a:t>млрд</a:t>
            </a:r>
            <a:r>
              <a:rPr lang="ru-RU" sz="1200" b="1" i="1" dirty="0" smtClean="0">
                <a:solidFill>
                  <a:schemeClr val="bg1">
                    <a:lumMod val="50000"/>
                  </a:schemeClr>
                </a:solidFill>
              </a:rPr>
              <a:t> ₽</a:t>
            </a:r>
            <a:endParaRPr lang="ru-RU" sz="1200" b="0" i="1" dirty="0" smtClean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l"/>
            <a:endParaRPr lang="ru-RU" sz="1200" b="1" i="1" dirty="0" smtClean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r>
              <a:rPr lang="ru-RU" sz="1200" b="1" i="1" dirty="0" smtClean="0">
                <a:solidFill>
                  <a:schemeClr val="bg1">
                    <a:lumMod val="50000"/>
                  </a:schemeClr>
                </a:solidFill>
                <a:effectLst/>
              </a:rPr>
              <a:t>TAM 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(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Total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 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Addressable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 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Market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) – </a:t>
            </a:r>
            <a:r>
              <a:rPr lang="en-US" sz="1200" i="1" dirty="0" smtClean="0">
                <a:solidFill>
                  <a:schemeClr val="bg1">
                    <a:lumMod val="50000"/>
                  </a:schemeClr>
                </a:solidFill>
              </a:rPr>
              <a:t>410</a:t>
            </a:r>
            <a:r>
              <a:rPr lang="ru-RU" sz="1200" i="1" dirty="0" smtClean="0">
                <a:solidFill>
                  <a:schemeClr val="bg1">
                    <a:lumMod val="50000"/>
                  </a:schemeClr>
                </a:solidFill>
              </a:rPr>
              <a:t> тыс.чел</a:t>
            </a:r>
            <a:r>
              <a:rPr lang="en-US" sz="1200" i="1" dirty="0" smtClean="0">
                <a:solidFill>
                  <a:schemeClr val="bg1">
                    <a:lumMod val="50000"/>
                  </a:schemeClr>
                </a:solidFill>
              </a:rPr>
              <a:t>/</a:t>
            </a:r>
            <a:r>
              <a:rPr lang="ru-RU" sz="1200" i="1" dirty="0" smtClean="0">
                <a:solidFill>
                  <a:schemeClr val="bg1">
                    <a:lumMod val="50000"/>
                  </a:schemeClr>
                </a:solidFill>
              </a:rPr>
              <a:t>20 500 000 000млрд </a:t>
            </a:r>
            <a:r>
              <a:rPr lang="en-US" sz="1200" i="1" dirty="0" smtClean="0">
                <a:solidFill>
                  <a:schemeClr val="bg1">
                    <a:lumMod val="50000"/>
                  </a:schemeClr>
                </a:solidFill>
              </a:rPr>
              <a:t>₽</a:t>
            </a:r>
            <a:endParaRPr lang="ru-RU" sz="1200" b="0" i="1" dirty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l"/>
            <a:endParaRPr lang="ru-RU" sz="1200" b="1" i="1" dirty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SAM (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Serviceable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 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Available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 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Market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) – </a:t>
            </a:r>
            <a:r>
              <a:rPr lang="en-US" sz="1200" i="1" dirty="0" smtClean="0">
                <a:solidFill>
                  <a:schemeClr val="bg1">
                    <a:lumMod val="50000"/>
                  </a:schemeClr>
                </a:solidFill>
              </a:rPr>
              <a:t>41</a:t>
            </a:r>
            <a:r>
              <a:rPr lang="ru-RU" sz="1200" i="1" dirty="0" smtClean="0">
                <a:solidFill>
                  <a:schemeClr val="bg1">
                    <a:lumMod val="50000"/>
                  </a:schemeClr>
                </a:solidFill>
              </a:rPr>
              <a:t>0 тыс.чел</a:t>
            </a:r>
            <a:r>
              <a:rPr lang="en-US" sz="1200" i="1" dirty="0" smtClean="0">
                <a:solidFill>
                  <a:schemeClr val="bg1">
                    <a:lumMod val="50000"/>
                  </a:schemeClr>
                </a:solidFill>
              </a:rPr>
              <a:t>/</a:t>
            </a:r>
            <a:r>
              <a:rPr lang="ru-RU" sz="1200" i="1" dirty="0" smtClean="0">
                <a:solidFill>
                  <a:schemeClr val="bg1">
                    <a:lumMod val="50000"/>
                  </a:schemeClr>
                </a:solidFill>
              </a:rPr>
              <a:t>8 200 000 000 </a:t>
            </a:r>
            <a:r>
              <a:rPr lang="ru-RU" sz="1200" i="1" dirty="0" err="1" smtClean="0">
                <a:solidFill>
                  <a:schemeClr val="bg1">
                    <a:lumMod val="50000"/>
                  </a:schemeClr>
                </a:solidFill>
              </a:rPr>
              <a:t>млрд</a:t>
            </a:r>
            <a:r>
              <a:rPr lang="ru-RU" sz="1200" i="1" dirty="0" smtClean="0">
                <a:solidFill>
                  <a:schemeClr val="bg1">
                    <a:lumMod val="50000"/>
                  </a:schemeClr>
                </a:solidFill>
              </a:rPr>
              <a:t> ₽</a:t>
            </a:r>
            <a:endParaRPr lang="ru-RU" sz="1200" b="0" i="1" dirty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l"/>
            <a:endParaRPr lang="ru-RU" sz="1200" b="1" i="1" dirty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SOM (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Serviceable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 &amp; 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Obtainable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 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Market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) – </a:t>
            </a:r>
            <a:r>
              <a:rPr lang="en-US" sz="1200" i="1" dirty="0" smtClean="0">
                <a:solidFill>
                  <a:schemeClr val="bg1">
                    <a:lumMod val="50000"/>
                  </a:schemeClr>
                </a:solidFill>
              </a:rPr>
              <a:t>16</a:t>
            </a:r>
            <a:r>
              <a:rPr lang="ru-RU" sz="1200" i="1" dirty="0" smtClean="0">
                <a:solidFill>
                  <a:schemeClr val="bg1">
                    <a:lumMod val="50000"/>
                  </a:schemeClr>
                </a:solidFill>
              </a:rPr>
              <a:t>,</a:t>
            </a:r>
            <a:r>
              <a:rPr lang="en-US" sz="1200" i="1" dirty="0" smtClean="0">
                <a:solidFill>
                  <a:schemeClr val="bg1">
                    <a:lumMod val="50000"/>
                  </a:schemeClr>
                </a:solidFill>
              </a:rPr>
              <a:t>4</a:t>
            </a:r>
            <a:r>
              <a:rPr lang="ru-RU" sz="1200" i="1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sz="1200" i="1" dirty="0" err="1" smtClean="0">
                <a:solidFill>
                  <a:schemeClr val="bg1">
                    <a:lumMod val="50000"/>
                  </a:schemeClr>
                </a:solidFill>
              </a:rPr>
              <a:t>тыс</a:t>
            </a:r>
            <a:r>
              <a:rPr lang="ru-RU" sz="1200" i="1" dirty="0" smtClean="0">
                <a:solidFill>
                  <a:schemeClr val="bg1">
                    <a:lumMod val="50000"/>
                  </a:schemeClr>
                </a:solidFill>
              </a:rPr>
              <a:t> чел.</a:t>
            </a:r>
            <a:r>
              <a:rPr lang="en-US" sz="1200" i="1" dirty="0" smtClean="0">
                <a:solidFill>
                  <a:schemeClr val="bg1">
                    <a:lumMod val="50000"/>
                  </a:schemeClr>
                </a:solidFill>
              </a:rPr>
              <a:t>/</a:t>
            </a:r>
            <a:r>
              <a:rPr lang="ru-RU" sz="1200" i="1" dirty="0" smtClean="0">
                <a:solidFill>
                  <a:schemeClr val="bg1">
                    <a:lumMod val="50000"/>
                  </a:schemeClr>
                </a:solidFill>
              </a:rPr>
              <a:t>820 000 000 </a:t>
            </a:r>
            <a:r>
              <a:rPr lang="ru-RU" sz="1200" i="1" dirty="0" err="1" smtClean="0">
                <a:solidFill>
                  <a:schemeClr val="bg1">
                    <a:lumMod val="50000"/>
                  </a:schemeClr>
                </a:solidFill>
              </a:rPr>
              <a:t>млн</a:t>
            </a:r>
            <a:r>
              <a:rPr lang="ru-RU" sz="1200" i="1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200" i="1" dirty="0" smtClean="0">
                <a:solidFill>
                  <a:schemeClr val="bg1">
                    <a:lumMod val="50000"/>
                  </a:schemeClr>
                </a:solidFill>
              </a:rPr>
              <a:t>₽</a:t>
            </a:r>
            <a:endParaRPr lang="ru-RU" sz="1200" b="0" i="1" dirty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l"/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  <a:p>
            <a:pPr algn="l"/>
            <a:endParaRPr lang="ru-RU" sz="1200" b="0" i="1" dirty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253966" y="692135"/>
            <a:ext cx="10060487" cy="982800"/>
          </a:xfrm>
        </p:spPr>
        <p:txBody>
          <a:bodyPr/>
          <a:lstStyle/>
          <a:p>
            <a:r>
              <a:rPr lang="ru-RU" sz="4400" b="1" dirty="0">
                <a:solidFill>
                  <a:srgbClr val="018B9D"/>
                </a:solidFill>
                <a:latin typeface="Times New Roman" pitchFamily="18" charset="0"/>
                <a:ea typeface="MS Gothic" pitchFamily="49" charset="-128"/>
                <a:cs typeface="Times New Roman" pitchFamily="18" charset="0"/>
              </a:rPr>
              <a:t>Анализ конкурентов</a:t>
            </a:r>
            <a:endParaRPr sz="4400" b="1" dirty="0">
              <a:solidFill>
                <a:srgbClr val="018B9D"/>
              </a:solidFill>
              <a:latin typeface="Times New Roman" pitchFamily="18" charset="0"/>
              <a:ea typeface="MS Gothic" pitchFamily="49" charset="-128"/>
              <a:cs typeface="Times New Roman" pitchFamily="18" charset="0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xmlns="" id="{D705F5D8-96B2-4C31-AD68-E5F60AB5CE3A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1497503286"/>
              </p:ext>
            </p:extLst>
          </p:nvPr>
        </p:nvGraphicFramePr>
        <p:xfrm>
          <a:off x="325404" y="1477953"/>
          <a:ext cx="9306456" cy="3734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460414" y="0"/>
            <a:ext cx="10080625" cy="982800"/>
          </a:xfrm>
        </p:spPr>
        <p:txBody>
          <a:bodyPr lIns="720000"/>
          <a:lstStyle/>
          <a:p>
            <a:r>
              <a:rPr lang="ru-RU" sz="4400" b="1" dirty="0">
                <a:solidFill>
                  <a:srgbClr val="018B9D"/>
                </a:solidFill>
                <a:latin typeface="Times New Roman" pitchFamily="18" charset="0"/>
                <a:ea typeface="MS Gothic" pitchFamily="49" charset="-128"/>
                <a:cs typeface="Times New Roman" pitchFamily="18" charset="0"/>
              </a:rPr>
              <a:t>Бизнес-модель</a:t>
            </a:r>
            <a:endParaRPr sz="4400" b="1" dirty="0">
              <a:solidFill>
                <a:srgbClr val="018B9D"/>
              </a:solidFill>
              <a:latin typeface="Times New Roman" pitchFamily="18" charset="0"/>
              <a:ea typeface="MS Gothic" pitchFamily="49" charset="-128"/>
              <a:cs typeface="Times New Roman" pitchFamily="18" charset="0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3" name="Таблица 5">
            <a:extLst>
              <a:ext uri="{FF2B5EF4-FFF2-40B4-BE49-F238E27FC236}">
                <a16:creationId xmlns:a16="http://schemas.microsoft.com/office/drawing/2014/main" xmlns="" id="{B8B98229-FC90-4EF5-9CF9-232DC513A9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355165834"/>
              </p:ext>
            </p:extLst>
          </p:nvPr>
        </p:nvGraphicFramePr>
        <p:xfrm>
          <a:off x="0" y="931307"/>
          <a:ext cx="10080626" cy="46402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125">
                  <a:extLst>
                    <a:ext uri="{9D8B030D-6E8A-4147-A177-3AD203B41FA5}">
                      <a16:colId xmlns:a16="http://schemas.microsoft.com/office/drawing/2014/main" xmlns="" val="3097334492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xmlns="" val="3769357198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xmlns="" val="1945545293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xmlns="" val="3019544685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xmlns="" val="225402816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xmlns="" val="3569390149"/>
                    </a:ext>
                  </a:extLst>
                </a:gridCol>
              </a:tblGrid>
              <a:tr h="1546757"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Ключевые партнёры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Ключевые виды деятельности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grid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Ценностные предложения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Взаимоотношения с клиентами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Потребительские сегменты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762279285"/>
                  </a:ext>
                </a:extLst>
              </a:tr>
              <a:tr h="1546757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Ключевые ресурсы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Каналы сбыта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655141242"/>
                  </a:ext>
                </a:extLst>
              </a:tr>
              <a:tr h="1546757"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Структура издержек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Потоки поступления доходов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61692655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4A9434DA-AB57-458B-ABDB-EA1B176EC3F8}"/>
              </a:ext>
            </a:extLst>
          </p:cNvPr>
          <p:cNvSpPr txBox="1"/>
          <p:nvPr/>
        </p:nvSpPr>
        <p:spPr>
          <a:xfrm>
            <a:off x="8098283" y="1526726"/>
            <a:ext cx="1871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Массовый </a:t>
            </a:r>
            <a:r>
              <a:rPr lang="ru-RU" sz="14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рынок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 err="1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Нишевой</a:t>
            </a:r>
            <a:r>
              <a:rPr lang="ru-RU" sz="14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рынок</a:t>
            </a:r>
            <a:endParaRPr lang="ru-RU" sz="1400" i="1" dirty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3F550915-D032-4573-90CB-201A188317EF}"/>
              </a:ext>
            </a:extLst>
          </p:cNvPr>
          <p:cNvSpPr txBox="1"/>
          <p:nvPr/>
        </p:nvSpPr>
        <p:spPr>
          <a:xfrm>
            <a:off x="4068203" y="1488520"/>
            <a:ext cx="19442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 smtClean="0"/>
              <a:t>Новизна</a:t>
            </a:r>
            <a:endParaRPr lang="ru-RU" sz="1200" i="1" dirty="0"/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 smtClean="0"/>
              <a:t>Цена</a:t>
            </a:r>
            <a:endParaRPr lang="ru-RU" sz="1200" i="1" dirty="0"/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 smtClean="0"/>
              <a:t>Доступность</a:t>
            </a:r>
            <a:endParaRPr lang="ru-RU" sz="1200" i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D0593FF6-DBE7-4402-A77C-0B148DED1794}"/>
              </a:ext>
            </a:extLst>
          </p:cNvPr>
          <p:cNvSpPr txBox="1"/>
          <p:nvPr/>
        </p:nvSpPr>
        <p:spPr>
          <a:xfrm>
            <a:off x="6065430" y="2692539"/>
            <a:ext cx="1871960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200" i="1" dirty="0" smtClean="0">
                <a:solidFill>
                  <a:schemeClr val="bg1">
                    <a:lumMod val="50000"/>
                  </a:schemeClr>
                </a:solidFill>
              </a:rPr>
              <a:t>:</a:t>
            </a:r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ru-RU" sz="1200" b="1" i="1" dirty="0"/>
              <a:t>Прямые </a:t>
            </a:r>
            <a:r>
              <a:rPr lang="ru-RU" sz="1200" i="1" dirty="0" smtClean="0"/>
              <a:t>(продажи </a:t>
            </a:r>
            <a:r>
              <a:rPr lang="ru-RU" sz="1200" i="1" dirty="0"/>
              <a:t>через интернет, </a:t>
            </a:r>
            <a:r>
              <a:rPr lang="ru-RU" sz="1200" i="1" dirty="0" err="1" smtClean="0"/>
              <a:t>оффлайн</a:t>
            </a:r>
            <a:r>
              <a:rPr lang="ru-RU" sz="1200" i="1" dirty="0" smtClean="0"/>
              <a:t> в турагентстве )</a:t>
            </a:r>
            <a:endParaRPr lang="ru-RU" sz="1200" i="1" dirty="0"/>
          </a:p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2E81C09C-5AB1-4DDC-A1FF-5BCC5D71F70B}"/>
              </a:ext>
            </a:extLst>
          </p:cNvPr>
          <p:cNvSpPr txBox="1"/>
          <p:nvPr/>
        </p:nvSpPr>
        <p:spPr>
          <a:xfrm>
            <a:off x="6111882" y="1620829"/>
            <a:ext cx="1978912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/>
              <a:t>Персональная </a:t>
            </a:r>
            <a:r>
              <a:rPr lang="ru-RU" sz="1200" i="1" dirty="0" smtClean="0"/>
              <a:t>поддержка</a:t>
            </a:r>
            <a:endParaRPr lang="ru-RU" sz="1200" i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E694357B-2D23-4FCD-B5C5-38AAC0299F7B}"/>
              </a:ext>
            </a:extLst>
          </p:cNvPr>
          <p:cNvSpPr txBox="1"/>
          <p:nvPr/>
        </p:nvSpPr>
        <p:spPr>
          <a:xfrm>
            <a:off x="5254626" y="4406911"/>
            <a:ext cx="5040314" cy="215444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 smtClean="0"/>
              <a:t>Продажа </a:t>
            </a:r>
            <a:r>
              <a:rPr lang="ru-RU" sz="1400" i="1" dirty="0"/>
              <a:t>продукта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B3CE1D43-83B7-45A8-B096-166712F58DCA}"/>
              </a:ext>
            </a:extLst>
          </p:cNvPr>
          <p:cNvSpPr txBox="1"/>
          <p:nvPr/>
        </p:nvSpPr>
        <p:spPr>
          <a:xfrm>
            <a:off x="2111354" y="2763837"/>
            <a:ext cx="1871960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 smtClean="0"/>
              <a:t>Материальные </a:t>
            </a:r>
            <a:r>
              <a:rPr lang="ru-RU" sz="1200" i="1" dirty="0"/>
              <a:t>ресурсы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 smtClean="0"/>
              <a:t>Персонал</a:t>
            </a:r>
            <a:endParaRPr lang="ru-RU" sz="1200" i="1" dirty="0"/>
          </a:p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988AE428-4C2F-4E0C-8D37-FD408E4E4639}"/>
              </a:ext>
            </a:extLst>
          </p:cNvPr>
          <p:cNvSpPr txBox="1"/>
          <p:nvPr/>
        </p:nvSpPr>
        <p:spPr>
          <a:xfrm>
            <a:off x="2089291" y="1596723"/>
            <a:ext cx="197891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7938"/>
            <a:r>
              <a:rPr lang="ru-RU" sz="1200" i="1" dirty="0" smtClean="0"/>
              <a:t>Разрешение </a:t>
            </a:r>
            <a:r>
              <a:rPr lang="ru-RU" sz="1200" i="1" dirty="0"/>
              <a:t>проблем (сфера услуг</a:t>
            </a:r>
            <a:r>
              <a:rPr lang="ru-RU" sz="1200" i="1" dirty="0" smtClean="0"/>
              <a:t>)</a:t>
            </a:r>
            <a:endParaRPr lang="ru-RU" sz="1200" i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AD8C98E2-0025-4FB8-B7E2-295E6215AAB3}"/>
              </a:ext>
            </a:extLst>
          </p:cNvPr>
          <p:cNvSpPr txBox="1"/>
          <p:nvPr/>
        </p:nvSpPr>
        <p:spPr>
          <a:xfrm>
            <a:off x="53007" y="1526726"/>
            <a:ext cx="187196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err="1" smtClean="0"/>
              <a:t>Паспортно‑визовые</a:t>
            </a:r>
            <a:r>
              <a:rPr lang="ru-RU" sz="1400" dirty="0" smtClean="0"/>
              <a:t> агентства </a:t>
            </a:r>
            <a:br>
              <a:rPr lang="ru-RU" sz="1400" dirty="0" smtClean="0"/>
            </a:b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> Дизайнерские бюро </a:t>
            </a: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/>
            </a:r>
            <a:b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</a:b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dirty="0" smtClean="0"/>
              <a:t> Рекламные агентства</a:t>
            </a: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825734" y="4406911"/>
            <a:ext cx="20002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Переменные издержки: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потребленная электроэнергия, сдельная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зп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рабочим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53966" y="4406911"/>
            <a:ext cx="228601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Постоянные издержки: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Реклама, аренда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389307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620697"/>
            <a:ext cx="10047100" cy="982800"/>
          </a:xfrm>
        </p:spPr>
        <p:txBody>
          <a:bodyPr lIns="720000"/>
          <a:lstStyle/>
          <a:p>
            <a:r>
              <a:rPr lang="ru-RU" sz="3200" b="1" dirty="0">
                <a:solidFill>
                  <a:srgbClr val="018B9D"/>
                </a:solidFill>
                <a:latin typeface="Times New Roman" pitchFamily="18" charset="0"/>
                <a:ea typeface="MS Gothic" pitchFamily="49" charset="-128"/>
                <a:cs typeface="Times New Roman" pitchFamily="18" charset="0"/>
              </a:rPr>
              <a:t>Процесс </a:t>
            </a:r>
            <a:r>
              <a:rPr lang="ru-RU" sz="3200" b="1" dirty="0" smtClean="0">
                <a:solidFill>
                  <a:srgbClr val="018B9D"/>
                </a:solidFill>
                <a:latin typeface="Times New Roman" pitchFamily="18" charset="0"/>
                <a:ea typeface="MS Gothic" pitchFamily="49" charset="-128"/>
                <a:cs typeface="Times New Roman" pitchFamily="18" charset="0"/>
              </a:rPr>
              <a:t>оказания услуги</a:t>
            </a:r>
            <a:endParaRPr sz="3200" b="1" dirty="0">
              <a:solidFill>
                <a:srgbClr val="018B9D"/>
              </a:solidFill>
              <a:latin typeface="Times New Roman" pitchFamily="18" charset="0"/>
              <a:ea typeface="MS Gothic" pitchFamily="49" charset="-128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54032" y="1835143"/>
            <a:ext cx="642942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1. При входе предлагается снять одежду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2. В уютной зоне ожидания клиенты имеют возможность выпить вкусный чай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кофе пока ждут очередь 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3. Предоставляется услуга.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637878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263507"/>
            <a:ext cx="10080625" cy="982800"/>
          </a:xfrm>
        </p:spPr>
        <p:txBody>
          <a:bodyPr lIns="720000"/>
          <a:lstStyle/>
          <a:p>
            <a:r>
              <a:rPr lang="ru-RU" sz="4000" b="1" dirty="0">
                <a:solidFill>
                  <a:srgbClr val="018B9D"/>
                </a:solidFill>
                <a:latin typeface="+mn-lt"/>
              </a:rPr>
              <a:t>Цель проекта по </a:t>
            </a:r>
            <a:r>
              <a:rPr lang="en-US" sz="4000" b="1" dirty="0">
                <a:solidFill>
                  <a:srgbClr val="018B9D"/>
                </a:solidFill>
                <a:latin typeface="+mn-lt"/>
              </a:rPr>
              <a:t>SMART</a:t>
            </a:r>
            <a:endParaRPr sz="4000" b="1" dirty="0">
              <a:solidFill>
                <a:srgbClr val="018B9D"/>
              </a:solidFill>
              <a:latin typeface="+mn-lt"/>
              <a:ea typeface="MS Gothic" pitchFamily="49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07999" y="1392456"/>
            <a:ext cx="9072626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Конкретная: Мы начнем создавать бизнес-проект по открытию  собственного тур агентство 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Измеримая: мы будем работать над своим бизнесом по 3 часа каждый день, и наша цель – открыть собственное тур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агентсво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Достижимая: Мы посмотрели несколько видео и послушали лекции в университете, изучили курсы  в интернете по открытию бизнеса от предпринимателей и теперь мы знаем нюансы и сложности создания собственного бизнеса.</a:t>
            </a: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Актуально: Мы всегда мечтали открыть собственный бизнес и быть начальниками для самих себя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Сроки: мы начнем 31 октября 2023 года и откроемся через год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Что получилось: мы активно изучаем нюансы  открытия своего бизнеса. Сейчас все находится на стадии  разработки и доработки.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1600" dirty="0"/>
          </a:p>
        </p:txBody>
      </p:sp>
      <p:sp>
        <p:nvSpPr>
          <p:cNvPr id="6" name="TextBox 5"/>
          <p:cNvSpPr txBox="1"/>
          <p:nvPr/>
        </p:nvSpPr>
        <p:spPr>
          <a:xfrm>
            <a:off x="111090" y="1335077"/>
            <a:ext cx="12144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en-US" sz="2400" dirty="0" smtClean="0"/>
              <a:t> </a:t>
            </a:r>
            <a:endParaRPr lang="ru-RU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468280" y="1906581"/>
            <a:ext cx="4286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9718" y="2763837"/>
            <a:ext cx="2857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8280" y="3549655"/>
            <a:ext cx="357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39718" y="4049721"/>
            <a:ext cx="2857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803996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74662" y="406383"/>
            <a:ext cx="10080625" cy="982800"/>
          </a:xfrm>
        </p:spPr>
        <p:txBody>
          <a:bodyPr lIns="720000"/>
          <a:lstStyle/>
          <a:p>
            <a:r>
              <a:rPr lang="ru-RU" sz="4000" b="1" dirty="0">
                <a:solidFill>
                  <a:srgbClr val="018B9D"/>
                </a:solidFill>
                <a:latin typeface="+mn-lt"/>
              </a:rPr>
              <a:t>Стартовые инвестиции</a:t>
            </a:r>
            <a:endParaRPr sz="4000" b="1" dirty="0">
              <a:solidFill>
                <a:srgbClr val="018B9D"/>
              </a:solidFill>
              <a:latin typeface="+mn-lt"/>
              <a:ea typeface="MS Gothic" pitchFamily="49" charset="-128"/>
            </a:endParaRPr>
          </a:p>
        </p:txBody>
      </p:sp>
      <p:graphicFrame>
        <p:nvGraphicFramePr>
          <p:cNvPr id="5" name="Содержимое 5">
            <a:extLst>
              <a:ext uri="{FF2B5EF4-FFF2-40B4-BE49-F238E27FC236}">
                <a16:creationId xmlns:a16="http://schemas.microsoft.com/office/drawing/2014/main" xmlns="" id="{2EFCF454-68DC-4126-AE1E-B71F0309E83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1651705569"/>
              </p:ext>
            </p:extLst>
          </p:nvPr>
        </p:nvGraphicFramePr>
        <p:xfrm>
          <a:off x="143768" y="1467123"/>
          <a:ext cx="9793089" cy="2430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436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26436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26436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28442"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Статья затрат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Сумма, руб.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Источник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81276">
                <a:tc>
                  <a:txBody>
                    <a:bodyPr/>
                    <a:lstStyle/>
                    <a:p>
                      <a:r>
                        <a:rPr lang="ru-RU" sz="2300" dirty="0" smtClean="0"/>
                        <a:t>Ремонт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 smtClean="0"/>
                        <a:t>50000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 smtClean="0"/>
                        <a:t>Кредит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28442">
                <a:tc>
                  <a:txBody>
                    <a:bodyPr/>
                    <a:lstStyle/>
                    <a:p>
                      <a:r>
                        <a:rPr lang="ru-RU" sz="2300" dirty="0" smtClean="0"/>
                        <a:t>Мебель</a:t>
                      </a:r>
                      <a:r>
                        <a:rPr lang="ru-RU" sz="2300" baseline="0" dirty="0" smtClean="0"/>
                        <a:t> и оборудо</a:t>
                      </a:r>
                      <a:r>
                        <a:rPr lang="ru-RU" sz="2400" b="0" i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вание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 smtClean="0"/>
                        <a:t>75000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 smtClean="0"/>
                        <a:t>Кредит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28442">
                <a:tc>
                  <a:txBody>
                    <a:bodyPr/>
                    <a:lstStyle/>
                    <a:p>
                      <a:r>
                        <a:rPr lang="ru-RU" sz="2300" dirty="0"/>
                        <a:t>ИТОГО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 smtClean="0"/>
                        <a:t>135000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443928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1950604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763573"/>
            <a:ext cx="9288784" cy="982800"/>
          </a:xfrm>
        </p:spPr>
        <p:txBody>
          <a:bodyPr lIns="720000"/>
          <a:lstStyle/>
          <a:p>
            <a:pPr algn="l"/>
            <a:r>
              <a:rPr lang="ru-RU" sz="4000" b="1" dirty="0" smtClean="0">
                <a:solidFill>
                  <a:srgbClr val="018B9D"/>
                </a:solidFill>
                <a:latin typeface="Times New Roman" pitchFamily="18" charset="0"/>
                <a:cs typeface="Times New Roman" pitchFamily="18" charset="0"/>
              </a:rPr>
              <a:t>Организационный план</a:t>
            </a:r>
            <a:endParaRPr sz="4000" b="1" dirty="0">
              <a:solidFill>
                <a:srgbClr val="018B9D"/>
              </a:solidFill>
              <a:latin typeface="Times New Roman" pitchFamily="18" charset="0"/>
              <a:ea typeface="MS Gothic" pitchFamily="49" charset="-128"/>
              <a:cs typeface="Times New Roman" pitchFamily="18" charset="0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>
              <a:buFont typeface="Times New Roman" pitchFamily="18" charset="0"/>
              <a:buNone/>
            </a:pPr>
            <a:r>
              <a:rPr lang="ru-RU" sz="3200" dirty="0" smtClean="0">
                <a:latin typeface="Times New Roman" pitchFamily="18" charset="0"/>
                <a:ea typeface="MS Gothic" pitchFamily="49" charset="-128"/>
                <a:cs typeface="Times New Roman" pitchFamily="18" charset="0"/>
              </a:rPr>
              <a:t>Индивидуальный предприниматель</a:t>
            </a:r>
          </a:p>
          <a:p>
            <a:pPr>
              <a:buFont typeface="Times New Roman" pitchFamily="18" charset="0"/>
              <a:buNone/>
            </a:pPr>
            <a:endParaRPr lang="ru-RU" sz="3200" dirty="0">
              <a:latin typeface="Times New Roman" pitchFamily="18" charset="0"/>
              <a:ea typeface="MS Gothic" pitchFamily="49" charset="-128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Упрощенная система  налогообложения(УСН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6%</a:t>
            </a:r>
            <a:endParaRPr lang="ru-RU" sz="3200" b="1" i="1" dirty="0" smtClean="0">
              <a:latin typeface="Times New Roman" pitchFamily="18" charset="0"/>
              <a:ea typeface="MS Gothic" pitchFamily="49" charset="-128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518289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192069"/>
            <a:ext cx="10064899" cy="982800"/>
          </a:xfrm>
        </p:spPr>
        <p:txBody>
          <a:bodyPr lIns="720000"/>
          <a:lstStyle/>
          <a:p>
            <a:r>
              <a:rPr lang="ru-RU" sz="4000" b="1" dirty="0">
                <a:solidFill>
                  <a:srgbClr val="018B9D"/>
                </a:solidFill>
                <a:latin typeface="Times New Roman" pitchFamily="18" charset="0"/>
                <a:cs typeface="Times New Roman" pitchFamily="18" charset="0"/>
              </a:rPr>
              <a:t>Финансовый план</a:t>
            </a:r>
            <a:endParaRPr sz="4000" b="1" dirty="0">
              <a:solidFill>
                <a:srgbClr val="018B9D"/>
              </a:solidFill>
              <a:latin typeface="Times New Roman" pitchFamily="18" charset="0"/>
              <a:ea typeface="MS Gothic" pitchFamily="49" charset="-128"/>
              <a:cs typeface="Times New Roman" pitchFamily="18" charset="0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xmlns="" id="{DDFC5398-F461-4323-9718-A14B5E435A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03495851"/>
              </p:ext>
            </p:extLst>
          </p:nvPr>
        </p:nvGraphicFramePr>
        <p:xfrm>
          <a:off x="396842" y="1263639"/>
          <a:ext cx="9420547" cy="39029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506">
                  <a:extLst>
                    <a:ext uri="{9D8B030D-6E8A-4147-A177-3AD203B41FA5}">
                      <a16:colId xmlns:a16="http://schemas.microsoft.com/office/drawing/2014/main" xmlns="" val="3224622018"/>
                    </a:ext>
                  </a:extLst>
                </a:gridCol>
                <a:gridCol w="2964694">
                  <a:extLst>
                    <a:ext uri="{9D8B030D-6E8A-4147-A177-3AD203B41FA5}">
                      <a16:colId xmlns:a16="http://schemas.microsoft.com/office/drawing/2014/main" xmlns="" val="715545213"/>
                    </a:ext>
                  </a:extLst>
                </a:gridCol>
                <a:gridCol w="434753">
                  <a:extLst>
                    <a:ext uri="{9D8B030D-6E8A-4147-A177-3AD203B41FA5}">
                      <a16:colId xmlns:a16="http://schemas.microsoft.com/office/drawing/2014/main" xmlns="" val="1343009925"/>
                    </a:ext>
                  </a:extLst>
                </a:gridCol>
                <a:gridCol w="335380">
                  <a:extLst>
                    <a:ext uri="{9D8B030D-6E8A-4147-A177-3AD203B41FA5}">
                      <a16:colId xmlns:a16="http://schemas.microsoft.com/office/drawing/2014/main" xmlns="" val="3230580302"/>
                    </a:ext>
                  </a:extLst>
                </a:gridCol>
                <a:gridCol w="335380">
                  <a:extLst>
                    <a:ext uri="{9D8B030D-6E8A-4147-A177-3AD203B41FA5}">
                      <a16:colId xmlns:a16="http://schemas.microsoft.com/office/drawing/2014/main" xmlns="" val="3284032906"/>
                    </a:ext>
                  </a:extLst>
                </a:gridCol>
                <a:gridCol w="335380">
                  <a:extLst>
                    <a:ext uri="{9D8B030D-6E8A-4147-A177-3AD203B41FA5}">
                      <a16:colId xmlns:a16="http://schemas.microsoft.com/office/drawing/2014/main" xmlns="" val="3366597553"/>
                    </a:ext>
                  </a:extLst>
                </a:gridCol>
                <a:gridCol w="335380">
                  <a:extLst>
                    <a:ext uri="{9D8B030D-6E8A-4147-A177-3AD203B41FA5}">
                      <a16:colId xmlns:a16="http://schemas.microsoft.com/office/drawing/2014/main" xmlns="" val="2971157715"/>
                    </a:ext>
                  </a:extLst>
                </a:gridCol>
                <a:gridCol w="335380">
                  <a:extLst>
                    <a:ext uri="{9D8B030D-6E8A-4147-A177-3AD203B41FA5}">
                      <a16:colId xmlns:a16="http://schemas.microsoft.com/office/drawing/2014/main" xmlns="" val="3290506229"/>
                    </a:ext>
                  </a:extLst>
                </a:gridCol>
                <a:gridCol w="386806">
                  <a:extLst>
                    <a:ext uri="{9D8B030D-6E8A-4147-A177-3AD203B41FA5}">
                      <a16:colId xmlns:a16="http://schemas.microsoft.com/office/drawing/2014/main" xmlns="" val="1813536630"/>
                    </a:ext>
                  </a:extLst>
                </a:gridCol>
                <a:gridCol w="302323">
                  <a:extLst>
                    <a:ext uri="{9D8B030D-6E8A-4147-A177-3AD203B41FA5}">
                      <a16:colId xmlns:a16="http://schemas.microsoft.com/office/drawing/2014/main" xmlns="" val="526129982"/>
                    </a:ext>
                  </a:extLst>
                </a:gridCol>
                <a:gridCol w="103533"/>
                <a:gridCol w="335380">
                  <a:extLst>
                    <a:ext uri="{9D8B030D-6E8A-4147-A177-3AD203B41FA5}">
                      <a16:colId xmlns:a16="http://schemas.microsoft.com/office/drawing/2014/main" xmlns="" val="3577892672"/>
                    </a:ext>
                  </a:extLst>
                </a:gridCol>
                <a:gridCol w="345943">
                  <a:extLst>
                    <a:ext uri="{9D8B030D-6E8A-4147-A177-3AD203B41FA5}">
                      <a16:colId xmlns:a16="http://schemas.microsoft.com/office/drawing/2014/main" xmlns="" val="866846988"/>
                    </a:ext>
                  </a:extLst>
                </a:gridCol>
                <a:gridCol w="104363"/>
                <a:gridCol w="252827">
                  <a:extLst>
                    <a:ext uri="{9D8B030D-6E8A-4147-A177-3AD203B41FA5}">
                      <a16:colId xmlns:a16="http://schemas.microsoft.com/office/drawing/2014/main" xmlns="" val="415884959"/>
                    </a:ext>
                  </a:extLst>
                </a:gridCol>
                <a:gridCol w="82553"/>
                <a:gridCol w="335380">
                  <a:extLst>
                    <a:ext uri="{9D8B030D-6E8A-4147-A177-3AD203B41FA5}">
                      <a16:colId xmlns:a16="http://schemas.microsoft.com/office/drawing/2014/main" xmlns="" val="639598960"/>
                    </a:ext>
                  </a:extLst>
                </a:gridCol>
                <a:gridCol w="335380">
                  <a:extLst>
                    <a:ext uri="{9D8B030D-6E8A-4147-A177-3AD203B41FA5}">
                      <a16:colId xmlns:a16="http://schemas.microsoft.com/office/drawing/2014/main" xmlns="" val="1701735119"/>
                    </a:ext>
                  </a:extLst>
                </a:gridCol>
                <a:gridCol w="146271">
                  <a:extLst>
                    <a:ext uri="{9D8B030D-6E8A-4147-A177-3AD203B41FA5}">
                      <a16:colId xmlns:a16="http://schemas.microsoft.com/office/drawing/2014/main" xmlns="" val="2280980107"/>
                    </a:ext>
                  </a:extLst>
                </a:gridCol>
                <a:gridCol w="1020935"/>
              </a:tblGrid>
              <a:tr h="20006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Статья</a:t>
                      </a:r>
                      <a:endParaRPr lang="ru-RU" sz="105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Ед. </a:t>
                      </a:r>
                      <a:r>
                        <a:rPr lang="ru-RU" sz="105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изм</a:t>
                      </a:r>
                      <a:endParaRPr lang="ru-RU" sz="105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gridSpan="16"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Месяц </a:t>
                      </a:r>
                      <a:r>
                        <a:rPr lang="ru-RU" sz="105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(за 1 </a:t>
                      </a:r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год/либо до срока </a:t>
                      </a:r>
                      <a:r>
                        <a:rPr lang="ru-RU" sz="105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окупаемости)</a:t>
                      </a:r>
                      <a:endParaRPr lang="ru-RU" sz="105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73464860"/>
                  </a:ext>
                </a:extLst>
              </a:tr>
              <a:tr h="14155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0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46054789"/>
                  </a:ext>
                </a:extLst>
              </a:tr>
              <a:tr h="281854">
                <a:tc gridSpan="20"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БЮДЖЕТ ОПЕРАЦИОННОЙ ДЕЯТЕЛЬНОСТИ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50044102"/>
                  </a:ext>
                </a:extLst>
              </a:tr>
              <a:tr h="281208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ДОХОДЫ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Тыс.руб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05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05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05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05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05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05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05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05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05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05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05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05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05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2060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5547570"/>
                  </a:ext>
                </a:extLst>
              </a:tr>
              <a:tr h="284449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РАСХОДЫ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Тыс.руб.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05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85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05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05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95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05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95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05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95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05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105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05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105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05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115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05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115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05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115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05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05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05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1375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655775521"/>
                  </a:ext>
                </a:extLst>
              </a:tr>
              <a:tr h="141554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i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Постоянные расходы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9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Тыс.руб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05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05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05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05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05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05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05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05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05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05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05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05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05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01173379"/>
                  </a:ext>
                </a:extLst>
              </a:tr>
              <a:tr h="141554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2.1.2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Аренда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Тыс.руб.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05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35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05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35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05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35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05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35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05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35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05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35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05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35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05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35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05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35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05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35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05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35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05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35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05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420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41351755"/>
                  </a:ext>
                </a:extLst>
              </a:tr>
              <a:tr h="214359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i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Переменные расходы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Тыс.руб.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05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35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05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05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05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45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05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45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05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55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05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55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05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65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05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65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05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65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05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05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05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770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361512174"/>
                  </a:ext>
                </a:extLst>
              </a:tr>
              <a:tr h="141554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1537564"/>
                  </a:ext>
                </a:extLst>
              </a:tr>
              <a:tr h="281899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1292605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34533256"/>
                  </a:ext>
                </a:extLst>
              </a:tr>
              <a:tr h="280905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ПРИБЫЛЬ ДО НАЛОГООБЛОЖЕНИ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9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тыс.руб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05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05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05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05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55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05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55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05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105 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05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105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05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145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05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145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05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145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05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05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05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1250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55842100"/>
                  </a:ext>
                </a:extLst>
              </a:tr>
              <a:tr h="281208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НАЛОГИ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05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руб.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7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900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7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7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3300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7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3300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7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6300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7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6300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7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7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8700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7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8700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7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7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8700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7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7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13800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7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13800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05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75000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43754930"/>
                  </a:ext>
                </a:extLst>
              </a:tr>
              <a:tr h="281208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ЧИСТАЯ ПРИБЫЛЬ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05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руб.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7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14100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7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9400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7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9400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7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51700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7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51700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7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98700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7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98700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7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7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136300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7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136300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7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7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136300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7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7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216200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7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216200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05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1175000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268235069"/>
                  </a:ext>
                </a:extLst>
              </a:tr>
              <a:tr h="141554">
                <a:tc gridSpan="20"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БЮДЖЕТ ИНВЕСТИЦИОННОЙ ДЕЯТЕЛЬНОСТИ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92866590"/>
                  </a:ext>
                </a:extLst>
              </a:tr>
              <a:tr h="263787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05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135000 старто</a:t>
                      </a:r>
                      <a:r>
                        <a:rPr lang="ru-RU" sz="1050" b="0" i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вые инвестиции 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1251287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74662" y="549259"/>
            <a:ext cx="10074686" cy="1355122"/>
          </a:xfrm>
        </p:spPr>
        <p:txBody>
          <a:bodyPr lIns="720000"/>
          <a:lstStyle/>
          <a:p>
            <a:pPr algn="l"/>
            <a:r>
              <a:rPr lang="ru-RU" sz="4000" b="1" dirty="0">
                <a:solidFill>
                  <a:srgbClr val="018B9D"/>
                </a:solidFill>
                <a:ea typeface="MS Gothic" pitchFamily="49" charset="-128"/>
              </a:rPr>
              <a:t>Экономика </a:t>
            </a:r>
            <a:r>
              <a:rPr lang="ru-RU" sz="4000" b="1" dirty="0" smtClean="0">
                <a:solidFill>
                  <a:srgbClr val="018B9D"/>
                </a:solidFill>
                <a:ea typeface="MS Gothic" pitchFamily="49" charset="-128"/>
              </a:rPr>
              <a:t>проекта</a:t>
            </a:r>
            <a:r>
              <a:rPr lang="ru-RU" sz="4000" dirty="0" smtClean="0">
                <a:ea typeface="MS Gothic" pitchFamily="49" charset="-128"/>
              </a:rPr>
              <a:t/>
            </a:r>
            <a:br>
              <a:rPr lang="ru-RU" sz="4000" dirty="0" smtClean="0">
                <a:ea typeface="MS Gothic" pitchFamily="49" charset="-128"/>
              </a:rPr>
            </a:br>
            <a:r>
              <a:rPr lang="ru-RU" sz="4000" dirty="0" smtClean="0">
                <a:ea typeface="MS Gothic" pitchFamily="49" charset="-128"/>
              </a:rPr>
              <a:t/>
            </a:r>
            <a:br>
              <a:rPr lang="ru-RU" sz="4000" dirty="0" smtClean="0">
                <a:ea typeface="MS Gothic" pitchFamily="49" charset="-128"/>
              </a:rPr>
            </a:br>
            <a:r>
              <a:rPr lang="en-US" sz="1400" i="1" dirty="0" smtClean="0">
                <a:solidFill>
                  <a:schemeClr val="bg1">
                    <a:lumMod val="50000"/>
                  </a:schemeClr>
                </a:solidFill>
                <a:ea typeface="MS Gothic" pitchFamily="49" charset="-128"/>
              </a:rPr>
              <a:t>( </a:t>
            </a:r>
            <a:r>
              <a:rPr lang="ru-RU" sz="1400" i="1" dirty="0">
                <a:solidFill>
                  <a:schemeClr val="bg1">
                    <a:lumMod val="50000"/>
                  </a:schemeClr>
                </a:solidFill>
                <a:ea typeface="MS Gothic" pitchFamily="49" charset="-128"/>
              </a:rPr>
              <a:t>Указать </a:t>
            </a: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  <a:ea typeface="MS Gothic" pitchFamily="49" charset="-128"/>
              </a:rPr>
              <a:t>показатели за период окупаемости </a:t>
            </a:r>
            <a:r>
              <a:rPr lang="ru-RU" sz="1400" i="1" dirty="0">
                <a:solidFill>
                  <a:schemeClr val="bg1">
                    <a:lumMod val="50000"/>
                  </a:schemeClr>
                </a:solidFill>
                <a:ea typeface="MS Gothic" pitchFamily="49" charset="-128"/>
              </a:rPr>
              <a:t>стартовых инвестиций, но нем менее 1 года)</a:t>
            </a:r>
            <a:endParaRPr sz="1400" i="1" dirty="0">
              <a:solidFill>
                <a:schemeClr val="bg1">
                  <a:lumMod val="50000"/>
                </a:schemeClr>
              </a:solidFill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xmlns="" id="{800C98E4-11DE-6E69-BF2B-48AE125780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409171120"/>
              </p:ext>
            </p:extLst>
          </p:nvPr>
        </p:nvGraphicFramePr>
        <p:xfrm>
          <a:off x="269280" y="1410432"/>
          <a:ext cx="9721080" cy="392210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7028">
                  <a:extLst>
                    <a:ext uri="{9D8B030D-6E8A-4147-A177-3AD203B41FA5}">
                      <a16:colId xmlns:a16="http://schemas.microsoft.com/office/drawing/2014/main" xmlns="" val="2243713845"/>
                    </a:ext>
                  </a:extLst>
                </a:gridCol>
                <a:gridCol w="4747548">
                  <a:extLst>
                    <a:ext uri="{9D8B030D-6E8A-4147-A177-3AD203B41FA5}">
                      <a16:colId xmlns:a16="http://schemas.microsoft.com/office/drawing/2014/main" xmlns="" val="3183017254"/>
                    </a:ext>
                  </a:extLst>
                </a:gridCol>
                <a:gridCol w="2304256">
                  <a:extLst>
                    <a:ext uri="{9D8B030D-6E8A-4147-A177-3AD203B41FA5}">
                      <a16:colId xmlns:a16="http://schemas.microsoft.com/office/drawing/2014/main" xmlns="" val="1055455885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xmlns="" val="2616467537"/>
                    </a:ext>
                  </a:extLst>
                </a:gridCol>
              </a:tblGrid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Показатель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err="1">
                          <a:effectLst/>
                          <a:latin typeface="+mn-lt"/>
                        </a:rPr>
                        <a:t>Ед.изм</a:t>
                      </a:r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ИТОГО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43753771"/>
                  </a:ext>
                </a:extLst>
              </a:tr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Объем продаж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шт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Доходы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2060000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76507371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Расходы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1375000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52932721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Прибыль (после налогообложения)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1175000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1164243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Точка безубыточности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шт.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69369323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Точка безубыточности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2160000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08005844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Срок окупаемости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месяца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13165812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Стартовые инвестиции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135000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07737847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Рентабельность стартовых инвестиций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%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90815942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Рентабельность затрат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2707624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477821"/>
            <a:ext cx="6643734" cy="500066"/>
          </a:xfrm>
        </p:spPr>
        <p:txBody>
          <a:bodyPr lIns="720000"/>
          <a:lstStyle/>
          <a:p>
            <a:r>
              <a:rPr lang="ru-RU" sz="3200" b="1" dirty="0">
                <a:solidFill>
                  <a:srgbClr val="018B9D"/>
                </a:solidFill>
                <a:ea typeface="MS Gothic" pitchFamily="49" charset="-128"/>
              </a:rPr>
              <a:t>План реализации проекта</a:t>
            </a:r>
            <a:endParaRPr sz="3200" b="1" dirty="0">
              <a:solidFill>
                <a:srgbClr val="018B9D"/>
              </a:solidFill>
              <a:ea typeface="MS Gothic" pitchFamily="49" charset="-128"/>
            </a:endParaRPr>
          </a:p>
        </p:txBody>
      </p:sp>
      <p:sp>
        <p:nvSpPr>
          <p:cNvPr id="5" name="Стрелка вверх 4"/>
          <p:cNvSpPr/>
          <p:nvPr/>
        </p:nvSpPr>
        <p:spPr>
          <a:xfrm>
            <a:off x="539718" y="1049325"/>
            <a:ext cx="214314" cy="3714776"/>
          </a:xfrm>
          <a:prstGeom prst="upArrow">
            <a:avLst/>
          </a:prstGeom>
          <a:solidFill>
            <a:srgbClr val="018C9A"/>
          </a:solidFill>
          <a:ln>
            <a:solidFill>
              <a:srgbClr val="018B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право 7"/>
          <p:cNvSpPr/>
          <p:nvPr/>
        </p:nvSpPr>
        <p:spPr>
          <a:xfrm>
            <a:off x="682594" y="4549787"/>
            <a:ext cx="8786874" cy="214314"/>
          </a:xfrm>
          <a:prstGeom prst="rightArrow">
            <a:avLst/>
          </a:prstGeom>
          <a:solidFill>
            <a:srgbClr val="018C9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896908" y="1335077"/>
            <a:ext cx="1500198" cy="357190"/>
          </a:xfrm>
          <a:prstGeom prst="roundRect">
            <a:avLst/>
          </a:prstGeom>
          <a:solidFill>
            <a:srgbClr val="018C9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2325668" y="4478349"/>
            <a:ext cx="71438" cy="500066"/>
          </a:xfrm>
          <a:prstGeom prst="rect">
            <a:avLst/>
          </a:prstGeom>
          <a:solidFill>
            <a:srgbClr val="018C9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825602" y="4978415"/>
            <a:ext cx="10001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Октябрь 2023</a:t>
            </a:r>
            <a:endParaRPr lang="ru-RU" sz="1400" dirty="0"/>
          </a:p>
        </p:txBody>
      </p:sp>
      <p:sp>
        <p:nvSpPr>
          <p:cNvPr id="12" name="TextBox 11"/>
          <p:cNvSpPr txBox="1"/>
          <p:nvPr/>
        </p:nvSpPr>
        <p:spPr>
          <a:xfrm>
            <a:off x="896908" y="2120895"/>
            <a:ext cx="1071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896908" y="1763705"/>
            <a:ext cx="12858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Разработка и планирование проекта</a:t>
            </a:r>
            <a:endParaRPr lang="ru-RU" sz="1200" dirty="0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539982" y="1763705"/>
            <a:ext cx="1357322" cy="357190"/>
          </a:xfrm>
          <a:prstGeom prst="roundRect">
            <a:avLst/>
          </a:prstGeom>
          <a:solidFill>
            <a:srgbClr val="018C9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8544" y="2120895"/>
            <a:ext cx="13573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Обсуждение чернового варианта проекта внутри группы</a:t>
            </a:r>
            <a:endParaRPr lang="ru-RU" sz="1200" dirty="0"/>
          </a:p>
        </p:txBody>
      </p:sp>
      <p:sp>
        <p:nvSpPr>
          <p:cNvPr id="18" name="TextBox 17"/>
          <p:cNvSpPr txBox="1"/>
          <p:nvPr/>
        </p:nvSpPr>
        <p:spPr>
          <a:xfrm>
            <a:off x="0" y="4978415"/>
            <a:ext cx="10397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Сентябрь 2023</a:t>
            </a:r>
            <a:endParaRPr lang="ru-RU" sz="1400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3754428" y="4478349"/>
            <a:ext cx="71438" cy="500066"/>
          </a:xfrm>
          <a:prstGeom prst="rect">
            <a:avLst/>
          </a:prstGeom>
          <a:solidFill>
            <a:srgbClr val="018C9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3397238" y="4978415"/>
            <a:ext cx="9431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Ноябрь 2023</a:t>
            </a:r>
            <a:endParaRPr lang="ru-RU" sz="1400" dirty="0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4111618" y="2120895"/>
            <a:ext cx="1357322" cy="357190"/>
          </a:xfrm>
          <a:prstGeom prst="roundRect">
            <a:avLst/>
          </a:prstGeom>
          <a:solidFill>
            <a:srgbClr val="018C9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>
            <a:off x="4111618" y="2478085"/>
            <a:ext cx="14287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Доработка проекта</a:t>
            </a:r>
            <a:endParaRPr lang="ru-RU" sz="1400" dirty="0"/>
          </a:p>
        </p:txBody>
      </p:sp>
      <p:sp>
        <p:nvSpPr>
          <p:cNvPr id="23" name="TextBox 22"/>
          <p:cNvSpPr txBox="1"/>
          <p:nvPr/>
        </p:nvSpPr>
        <p:spPr>
          <a:xfrm>
            <a:off x="5111750" y="4978415"/>
            <a:ext cx="10715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Февраль 2024</a:t>
            </a:r>
            <a:endParaRPr lang="ru-RU" sz="1400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5540378" y="4406911"/>
            <a:ext cx="71438" cy="500066"/>
          </a:xfrm>
          <a:prstGeom prst="rect">
            <a:avLst/>
          </a:prstGeom>
          <a:solidFill>
            <a:srgbClr val="018C9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5754692" y="2406647"/>
            <a:ext cx="1357322" cy="357190"/>
          </a:xfrm>
          <a:prstGeom prst="roundRect">
            <a:avLst/>
          </a:prstGeom>
          <a:solidFill>
            <a:srgbClr val="018C9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TextBox 25"/>
          <p:cNvSpPr txBox="1"/>
          <p:nvPr/>
        </p:nvSpPr>
        <p:spPr>
          <a:xfrm>
            <a:off x="5754692" y="2835275"/>
            <a:ext cx="15001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Реализация проекта</a:t>
            </a:r>
            <a:endParaRPr lang="ru-RU" sz="1400" dirty="0"/>
          </a:p>
        </p:txBody>
      </p:sp>
      <p:sp>
        <p:nvSpPr>
          <p:cNvPr id="27" name="TextBox 26"/>
          <p:cNvSpPr txBox="1"/>
          <p:nvPr/>
        </p:nvSpPr>
        <p:spPr>
          <a:xfrm>
            <a:off x="6826262" y="4906977"/>
            <a:ext cx="7143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Июнь 2024</a:t>
            </a:r>
            <a:endParaRPr lang="ru-RU" sz="1400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7112014" y="4406911"/>
            <a:ext cx="71438" cy="500066"/>
          </a:xfrm>
          <a:prstGeom prst="rect">
            <a:avLst/>
          </a:prstGeom>
          <a:solidFill>
            <a:srgbClr val="018C9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7326328" y="2835275"/>
            <a:ext cx="1357322" cy="357190"/>
          </a:xfrm>
          <a:prstGeom prst="roundRect">
            <a:avLst/>
          </a:prstGeom>
          <a:solidFill>
            <a:srgbClr val="018C9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TextBox 29"/>
          <p:cNvSpPr txBox="1"/>
          <p:nvPr/>
        </p:nvSpPr>
        <p:spPr>
          <a:xfrm>
            <a:off x="7326328" y="3263903"/>
            <a:ext cx="14287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Демонстрация проекта</a:t>
            </a:r>
            <a:endParaRPr lang="ru-RU" sz="1400" dirty="0"/>
          </a:p>
        </p:txBody>
      </p:sp>
    </p:spTree>
    <p:extLst>
      <p:ext uri="{BB962C8B-B14F-4D97-AF65-F5344CB8AC3E}">
        <p14:creationId xmlns="" xmlns:p14="http://schemas.microsoft.com/office/powerpoint/2010/main" val="25827389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246100" y="620697"/>
            <a:ext cx="10080625" cy="982800"/>
          </a:xfrm>
        </p:spPr>
        <p:txBody>
          <a:bodyPr lIns="720000"/>
          <a:lstStyle/>
          <a:p>
            <a:r>
              <a:rPr lang="ru-RU" sz="4000" b="1" dirty="0">
                <a:solidFill>
                  <a:srgbClr val="018B9D"/>
                </a:solidFill>
                <a:ea typeface="MS Gothic" pitchFamily="49" charset="-128"/>
              </a:rPr>
              <a:t>Координаты команды проекта</a:t>
            </a:r>
            <a:endParaRPr sz="4000" b="1" dirty="0">
              <a:solidFill>
                <a:srgbClr val="018B9D"/>
              </a:solidFill>
              <a:ea typeface="MS Gothic" pitchFamily="49" charset="-128"/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xmlns="" id="{7102F9B5-637E-4104-9E9B-169CC3E72A94}"/>
              </a:ext>
            </a:extLst>
          </p:cNvPr>
          <p:cNvSpPr txBox="1">
            <a:spLocks/>
          </p:cNvSpPr>
          <p:nvPr/>
        </p:nvSpPr>
        <p:spPr>
          <a:xfrm>
            <a:off x="468280" y="4049721"/>
            <a:ext cx="2751046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ru-RU" sz="1400" b="1" dirty="0" smtClean="0">
                <a:solidFill>
                  <a:schemeClr val="bg1">
                    <a:lumMod val="50000"/>
                  </a:schemeClr>
                </a:solidFill>
              </a:rPr>
              <a:t>Софья Окунева 89018628025, </a:t>
            </a:r>
            <a:endParaRPr lang="ru-RU" sz="1400" b="1" dirty="0">
              <a:solidFill>
                <a:schemeClr val="bg1">
                  <a:lumMod val="50000"/>
                </a:schemeClr>
              </a:solidFill>
            </a:endParaRPr>
          </a:p>
          <a:p>
            <a:pPr algn="ctr">
              <a:lnSpc>
                <a:spcPct val="110000"/>
              </a:lnSpc>
            </a:pPr>
            <a:r>
              <a:rPr lang="en-US" sz="1400" b="1" dirty="0" err="1" smtClean="0">
                <a:solidFill>
                  <a:schemeClr val="bg1">
                    <a:lumMod val="50000"/>
                  </a:schemeClr>
                </a:solidFill>
              </a:rPr>
              <a:t>okunevasophia@gmail</a:t>
            </a:r>
            <a:r>
              <a:rPr lang="ru-RU" sz="1400" b="1" dirty="0" smtClean="0">
                <a:solidFill>
                  <a:schemeClr val="bg1">
                    <a:lumMod val="50000"/>
                  </a:schemeClr>
                </a:solidFill>
              </a:rPr>
              <a:t>.</a:t>
            </a:r>
            <a:r>
              <a:rPr lang="en-US" sz="1400" b="1" dirty="0" smtClean="0">
                <a:solidFill>
                  <a:schemeClr val="bg1">
                    <a:lumMod val="50000"/>
                  </a:schemeClr>
                </a:solidFill>
              </a:rPr>
              <a:t>com</a:t>
            </a:r>
            <a:r>
              <a:rPr lang="ru-RU" sz="1400" b="1" dirty="0" smtClean="0">
                <a:solidFill>
                  <a:schemeClr val="bg1">
                    <a:lumMod val="50000"/>
                  </a:schemeClr>
                </a:solidFill>
              </a:rPr>
              <a:t>, </a:t>
            </a:r>
            <a:endParaRPr lang="ru-RU" sz="1400" b="1" dirty="0">
              <a:solidFill>
                <a:schemeClr val="bg1">
                  <a:lumMod val="50000"/>
                </a:schemeClr>
              </a:solidFill>
            </a:endParaRPr>
          </a:p>
          <a:p>
            <a:pPr algn="ctr">
              <a:lnSpc>
                <a:spcPct val="110000"/>
              </a:lnSpc>
            </a:pPr>
            <a:r>
              <a:rPr lang="en-US" sz="1400" b="1" dirty="0" smtClean="0">
                <a:solidFill>
                  <a:schemeClr val="bg1">
                    <a:lumMod val="50000"/>
                  </a:schemeClr>
                </a:solidFill>
              </a:rPr>
              <a:t>https://vk.com/sleepwallkiiing</a:t>
            </a:r>
            <a:endParaRPr lang="ru-RU" sz="1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Содержимое 2">
            <a:extLst>
              <a:ext uri="{FF2B5EF4-FFF2-40B4-BE49-F238E27FC236}">
                <a16:creationId xmlns:a16="http://schemas.microsoft.com/office/drawing/2014/main" xmlns="" id="{548E3CDE-44C3-4484-AD52-D4420FD6E5E2}"/>
              </a:ext>
            </a:extLst>
          </p:cNvPr>
          <p:cNvSpPr txBox="1">
            <a:spLocks/>
          </p:cNvSpPr>
          <p:nvPr/>
        </p:nvSpPr>
        <p:spPr>
          <a:xfrm>
            <a:off x="7254890" y="3978283"/>
            <a:ext cx="2215711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ru-RU" sz="1400" b="1" dirty="0" smtClean="0">
                <a:solidFill>
                  <a:schemeClr val="bg1">
                    <a:lumMod val="50000"/>
                  </a:schemeClr>
                </a:solidFill>
              </a:rPr>
              <a:t>Елизавета </a:t>
            </a:r>
            <a:r>
              <a:rPr lang="ru-RU" sz="1400" b="1" dirty="0" err="1" smtClean="0">
                <a:solidFill>
                  <a:schemeClr val="bg1">
                    <a:lumMod val="50000"/>
                  </a:schemeClr>
                </a:solidFill>
              </a:rPr>
              <a:t>Шулятьева</a:t>
            </a:r>
            <a:r>
              <a:rPr lang="ru-RU" sz="1400" b="1" dirty="0" smtClean="0">
                <a:solidFill>
                  <a:schemeClr val="bg1">
                    <a:lumMod val="50000"/>
                  </a:schemeClr>
                </a:solidFill>
              </a:rPr>
              <a:t/>
            </a:r>
            <a:br>
              <a:rPr lang="ru-RU" sz="1400" b="1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ru-RU" sz="1400" b="1" dirty="0" smtClean="0">
                <a:solidFill>
                  <a:schemeClr val="bg1">
                    <a:lumMod val="50000"/>
                  </a:schemeClr>
                </a:solidFill>
              </a:rPr>
              <a:t>+7 951 198 0405</a:t>
            </a:r>
            <a:endParaRPr lang="ru-RU" sz="1400" b="1" dirty="0">
              <a:solidFill>
                <a:schemeClr val="bg1">
                  <a:lumMod val="50000"/>
                </a:schemeClr>
              </a:solidFill>
            </a:endParaRPr>
          </a:p>
          <a:p>
            <a:pPr algn="ctr">
              <a:lnSpc>
                <a:spcPct val="110000"/>
              </a:lnSpc>
            </a:pPr>
            <a:r>
              <a:rPr lang="en-US" sz="1400" b="1" dirty="0" smtClean="0">
                <a:solidFill>
                  <a:schemeClr val="bg1">
                    <a:lumMod val="50000"/>
                  </a:schemeClr>
                </a:solidFill>
                <a:hlinkClick r:id="rId3"/>
              </a:rPr>
              <a:t>lizashulyatieva@gmail.com</a:t>
            </a:r>
            <a:endParaRPr lang="ru-RU" sz="14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pPr algn="ctr">
              <a:lnSpc>
                <a:spcPct val="110000"/>
              </a:lnSpc>
            </a:pPr>
            <a:r>
              <a:rPr lang="en-US" sz="1400" b="1" dirty="0" smtClean="0">
                <a:solidFill>
                  <a:schemeClr val="bg1">
                    <a:lumMod val="50000"/>
                  </a:schemeClr>
                </a:solidFill>
              </a:rPr>
              <a:t>https://vk.com/s0lnceee</a:t>
            </a:r>
            <a:endParaRPr lang="ru-RU" sz="1400" dirty="0">
              <a:solidFill>
                <a:schemeClr val="bg1">
                  <a:lumMod val="50000"/>
                </a:schemeClr>
              </a:solidFill>
              <a:cs typeface="+mn-cs"/>
            </a:endParaRPr>
          </a:p>
        </p:txBody>
      </p:sp>
      <p:sp>
        <p:nvSpPr>
          <p:cNvPr id="9" name="Содержимое 2">
            <a:extLst>
              <a:ext uri="{FF2B5EF4-FFF2-40B4-BE49-F238E27FC236}">
                <a16:creationId xmlns:a16="http://schemas.microsoft.com/office/drawing/2014/main" xmlns="" id="{6C0C4E4A-6767-430D-BCD2-99AC244BD098}"/>
              </a:ext>
            </a:extLst>
          </p:cNvPr>
          <p:cNvSpPr txBox="1">
            <a:spLocks/>
          </p:cNvSpPr>
          <p:nvPr/>
        </p:nvSpPr>
        <p:spPr>
          <a:xfrm>
            <a:off x="3968742" y="3978283"/>
            <a:ext cx="2722624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ru-RU" sz="1400" b="1" dirty="0" smtClean="0">
                <a:solidFill>
                  <a:schemeClr val="bg1">
                    <a:lumMod val="50000"/>
                  </a:schemeClr>
                </a:solidFill>
              </a:rPr>
              <a:t>Полина </a:t>
            </a:r>
            <a:r>
              <a:rPr lang="ru-RU" sz="1400" b="1" dirty="0" err="1" smtClean="0">
                <a:solidFill>
                  <a:schemeClr val="bg1">
                    <a:lumMod val="50000"/>
                  </a:schemeClr>
                </a:solidFill>
              </a:rPr>
              <a:t>Соладтова</a:t>
            </a:r>
            <a:r>
              <a:rPr lang="ru-RU" sz="1400" b="1" dirty="0" smtClean="0">
                <a:solidFill>
                  <a:schemeClr val="bg1">
                    <a:lumMod val="50000"/>
                  </a:schemeClr>
                </a:solidFill>
              </a:rPr>
              <a:t/>
            </a:r>
            <a:br>
              <a:rPr lang="ru-RU" sz="1400" b="1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ru-RU" sz="1400" b="1" dirty="0" smtClean="0">
                <a:solidFill>
                  <a:schemeClr val="bg1">
                    <a:lumMod val="50000"/>
                  </a:schemeClr>
                </a:solidFill>
              </a:rPr>
              <a:t>89120550901</a:t>
            </a:r>
            <a:endParaRPr lang="ru-RU" sz="1400" b="1" dirty="0">
              <a:solidFill>
                <a:schemeClr val="bg1">
                  <a:lumMod val="50000"/>
                </a:schemeClr>
              </a:solidFill>
            </a:endParaRPr>
          </a:p>
          <a:p>
            <a:pPr algn="ctr">
              <a:lnSpc>
                <a:spcPct val="110000"/>
              </a:lnSpc>
            </a:pPr>
            <a:r>
              <a:rPr lang="en-US" sz="1400" b="1" dirty="0" smtClean="0">
                <a:hlinkClick r:id="rId4"/>
              </a:rPr>
              <a:t>polinas20062005@gmail.com</a:t>
            </a:r>
            <a:endParaRPr lang="ru-RU" sz="1400" b="1" dirty="0" smtClean="0"/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400" dirty="0" smtClean="0"/>
              <a:t>https://vk.com/poliiinaria</a:t>
            </a:r>
            <a:endParaRPr lang="ru-RU" sz="1400" dirty="0">
              <a:cs typeface="+mn-cs"/>
            </a:endParaRPr>
          </a:p>
        </p:txBody>
      </p:sp>
      <p:pic>
        <p:nvPicPr>
          <p:cNvPr id="12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11156" y="1835143"/>
            <a:ext cx="2228411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397370" y="1763705"/>
            <a:ext cx="2000264" cy="22086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397766" y="1620829"/>
            <a:ext cx="1714512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10447652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Прямоугольник 250"/>
          <p:cNvSpPr/>
          <p:nvPr/>
        </p:nvSpPr>
        <p:spPr>
          <a:xfrm>
            <a:off x="468360" y="4046040"/>
            <a:ext cx="5471280" cy="993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500" b="0" strike="noStrike" spc="-1">
                <a:solidFill>
                  <a:srgbClr val="FFFFFF"/>
                </a:solidFill>
                <a:latin typeface="Arial"/>
              </a:rPr>
              <a:t>Спасибо за внимание!</a:t>
            </a:r>
            <a:endParaRPr lang="ru-RU" sz="3500" b="0" strike="noStrike" spc="-1"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8865</TotalTime>
  <Words>636</Words>
  <Application>Microsoft Office PowerPoint</Application>
  <PresentationFormat>Произвольный</PresentationFormat>
  <Paragraphs>419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18</vt:i4>
      </vt:variant>
    </vt:vector>
  </HeadingPairs>
  <TitlesOfParts>
    <vt:vector size="21" baseType="lpstr">
      <vt:lpstr>Office Theme</vt:lpstr>
      <vt:lpstr>Office Theme</vt:lpstr>
      <vt:lpstr>Office Theme</vt:lpstr>
      <vt:lpstr>Слайд 1</vt:lpstr>
      <vt:lpstr>Команда проекта</vt:lpstr>
      <vt:lpstr>Слайд 3</vt:lpstr>
      <vt:lpstr>О проекте.  Что есть сейчас.</vt:lpstr>
      <vt:lpstr>Роль проекта в обеспечении  технологического суверенитета страны</vt:lpstr>
      <vt:lpstr>Целевая аудитория проекта</vt:lpstr>
      <vt:lpstr>Потенциальный объем рынка</vt:lpstr>
      <vt:lpstr>Анализ конкурентов</vt:lpstr>
      <vt:lpstr>Бизнес-модель</vt:lpstr>
      <vt:lpstr>Процесс оказания услуги</vt:lpstr>
      <vt:lpstr>Цель проекта по SMART</vt:lpstr>
      <vt:lpstr>Стартовые инвестиции</vt:lpstr>
      <vt:lpstr>Организационный план</vt:lpstr>
      <vt:lpstr>Финансовый план</vt:lpstr>
      <vt:lpstr>Экономика проекта  ( Указать показатели за период окупаемости стартовых инвестиций, но нем менее 1 года)</vt:lpstr>
      <vt:lpstr>План реализации проекта</vt:lpstr>
      <vt:lpstr>Координаты команды проекта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Мария Мельникова</dc:creator>
  <cp:lastModifiedBy>Софья</cp:lastModifiedBy>
  <cp:revision>68</cp:revision>
  <dcterms:created xsi:type="dcterms:W3CDTF">2022-10-14T10:42:52Z</dcterms:created>
  <dcterms:modified xsi:type="dcterms:W3CDTF">2023-11-19T16:15:55Z</dcterms:modified>
  <dc:language>ru-RU</dc:language>
</cp:coreProperties>
</file>